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159"/>
    <a:srgbClr val="CC645F"/>
    <a:srgbClr val="FAF7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127C1E-431A-4546-A4DA-DA70F54F3265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71D886D-674B-4A0E-B5A2-0A20F8F5B181}">
      <dgm:prSet phldrT="[文本]" custT="1"/>
      <dgm:spPr>
        <a:solidFill>
          <a:srgbClr val="CC645F"/>
        </a:solidFill>
      </dgm:spPr>
      <dgm:t>
        <a:bodyPr/>
        <a:lstStyle/>
        <a:p>
          <a:r>
            <a: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rPr>
            <a:t>东周</a:t>
          </a:r>
        </a:p>
      </dgm:t>
    </dgm:pt>
    <dgm:pt modelId="{2753866E-D08B-4E53-A0F0-87EE205C681A}" type="parTrans" cxnId="{EAC569EE-612E-4D8A-B4BA-B756942FA296}">
      <dgm:prSet/>
      <dgm:spPr/>
      <dgm:t>
        <a:bodyPr/>
        <a:lstStyle/>
        <a:p>
          <a:endParaRPr lang="zh-CN" altLang="en-US"/>
        </a:p>
      </dgm:t>
    </dgm:pt>
    <dgm:pt modelId="{5083512F-B4C2-48EE-BF97-CE1FEC001305}" type="sibTrans" cxnId="{EAC569EE-612E-4D8A-B4BA-B756942FA296}">
      <dgm:prSet/>
      <dgm:spPr/>
      <dgm:t>
        <a:bodyPr/>
        <a:lstStyle/>
        <a:p>
          <a:endParaRPr lang="zh-CN" altLang="en-US"/>
        </a:p>
      </dgm:t>
    </dgm:pt>
    <dgm:pt modelId="{F2C04B7B-6E1F-4009-9165-F3CC28F98E8C}">
      <dgm:prSet phldrT="[文本]" custT="1"/>
      <dgm:spPr>
        <a:solidFill>
          <a:srgbClr val="6E6159"/>
        </a:solidFill>
      </dgm:spPr>
      <dgm:t>
        <a:bodyPr/>
        <a:lstStyle/>
        <a:p>
          <a:r>
            <a: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rPr>
            <a:t>春秋</a:t>
          </a:r>
        </a:p>
      </dgm:t>
    </dgm:pt>
    <dgm:pt modelId="{B9C7E8E1-0558-4182-8A95-DF2A81A0CDDA}" type="parTrans" cxnId="{64F6E20B-F25C-4315-A6A1-9960FD2725D9}">
      <dgm:prSet/>
      <dgm:spPr>
        <a:ln w="63500">
          <a:solidFill>
            <a:srgbClr val="6E6159"/>
          </a:solidFill>
        </a:ln>
      </dgm:spPr>
      <dgm:t>
        <a:bodyPr/>
        <a:lstStyle/>
        <a:p>
          <a:endParaRPr lang="zh-CN" altLang="en-US"/>
        </a:p>
      </dgm:t>
    </dgm:pt>
    <dgm:pt modelId="{FCA662AA-A51B-44B0-A658-119B70FC9177}" type="sibTrans" cxnId="{64F6E20B-F25C-4315-A6A1-9960FD2725D9}">
      <dgm:prSet/>
      <dgm:spPr/>
      <dgm:t>
        <a:bodyPr/>
        <a:lstStyle/>
        <a:p>
          <a:endParaRPr lang="zh-CN" altLang="en-US"/>
        </a:p>
      </dgm:t>
    </dgm:pt>
    <dgm:pt modelId="{DDA988EE-650F-440A-9D56-6778D8796F6C}">
      <dgm:prSet phldrT="[文本]" custT="1"/>
      <dgm:spPr>
        <a:solidFill>
          <a:srgbClr val="6E6159"/>
        </a:solidFill>
      </dgm:spPr>
      <dgm:t>
        <a:bodyPr/>
        <a:lstStyle/>
        <a:p>
          <a:r>
            <a: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rPr>
            <a:t>战国</a:t>
          </a:r>
        </a:p>
      </dgm:t>
    </dgm:pt>
    <dgm:pt modelId="{8CA2607C-8038-4352-B1D0-61D1B8399F20}" type="parTrans" cxnId="{65774541-B5F1-4C06-950C-F757466464A4}">
      <dgm:prSet/>
      <dgm:spPr>
        <a:ln w="63500">
          <a:solidFill>
            <a:srgbClr val="6E6159"/>
          </a:solidFill>
        </a:ln>
      </dgm:spPr>
      <dgm:t>
        <a:bodyPr/>
        <a:lstStyle/>
        <a:p>
          <a:endParaRPr lang="zh-CN" altLang="en-US"/>
        </a:p>
      </dgm:t>
    </dgm:pt>
    <dgm:pt modelId="{9FDAB1B7-BA67-4ADE-88EF-65DEE9DE6DD9}" type="sibTrans" cxnId="{65774541-B5F1-4C06-950C-F757466464A4}">
      <dgm:prSet/>
      <dgm:spPr/>
      <dgm:t>
        <a:bodyPr/>
        <a:lstStyle/>
        <a:p>
          <a:endParaRPr lang="zh-CN" altLang="en-US"/>
        </a:p>
      </dgm:t>
    </dgm:pt>
    <dgm:pt modelId="{86F8112D-0A53-40D7-8B59-AB2D1FCBD3A6}" type="pres">
      <dgm:prSet presAssocID="{11127C1E-431A-4546-A4DA-DA70F54F326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D8A5F871-012D-4242-B36B-8E1F1B0758F4}" type="pres">
      <dgm:prSet presAssocID="{671D886D-674B-4A0E-B5A2-0A20F8F5B181}" presName="hierRoot1" presStyleCnt="0">
        <dgm:presLayoutVars>
          <dgm:hierBranch val="init"/>
        </dgm:presLayoutVars>
      </dgm:prSet>
      <dgm:spPr/>
    </dgm:pt>
    <dgm:pt modelId="{365AD2F6-0B0F-43DF-A7FE-1FC36530DB52}" type="pres">
      <dgm:prSet presAssocID="{671D886D-674B-4A0E-B5A2-0A20F8F5B181}" presName="rootComposite1" presStyleCnt="0"/>
      <dgm:spPr/>
    </dgm:pt>
    <dgm:pt modelId="{A37DB72F-7FE9-4965-BDEC-BA6A3CCABFC1}" type="pres">
      <dgm:prSet presAssocID="{671D886D-674B-4A0E-B5A2-0A20F8F5B18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8B2D1A9-E824-42BF-BB0E-98623F6F4D69}" type="pres">
      <dgm:prSet presAssocID="{671D886D-674B-4A0E-B5A2-0A20F8F5B181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94FB3C29-60CF-4A75-89DD-FAA713E9E677}" type="pres">
      <dgm:prSet presAssocID="{671D886D-674B-4A0E-B5A2-0A20F8F5B181}" presName="hierChild2" presStyleCnt="0"/>
      <dgm:spPr/>
    </dgm:pt>
    <dgm:pt modelId="{06F42235-14F6-4389-A3BA-3DC9EBCD622E}" type="pres">
      <dgm:prSet presAssocID="{B9C7E8E1-0558-4182-8A95-DF2A81A0CDDA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50744279-1FBE-48A1-AC8F-F730FCA94B59}" type="pres">
      <dgm:prSet presAssocID="{F2C04B7B-6E1F-4009-9165-F3CC28F98E8C}" presName="hierRoot2" presStyleCnt="0">
        <dgm:presLayoutVars>
          <dgm:hierBranch val="init"/>
        </dgm:presLayoutVars>
      </dgm:prSet>
      <dgm:spPr/>
    </dgm:pt>
    <dgm:pt modelId="{012173EA-28D7-4089-A120-0F78109645E4}" type="pres">
      <dgm:prSet presAssocID="{F2C04B7B-6E1F-4009-9165-F3CC28F98E8C}" presName="rootComposite" presStyleCnt="0"/>
      <dgm:spPr/>
    </dgm:pt>
    <dgm:pt modelId="{70D5A3AC-51D4-4D9C-8AD2-4768226C7245}" type="pres">
      <dgm:prSet presAssocID="{F2C04B7B-6E1F-4009-9165-F3CC28F98E8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21CF91F-FA40-46F6-AD5E-5AD1C4EC427E}" type="pres">
      <dgm:prSet presAssocID="{F2C04B7B-6E1F-4009-9165-F3CC28F98E8C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123C6D01-6812-4059-90A2-61E7C5895868}" type="pres">
      <dgm:prSet presAssocID="{F2C04B7B-6E1F-4009-9165-F3CC28F98E8C}" presName="hierChild4" presStyleCnt="0"/>
      <dgm:spPr/>
    </dgm:pt>
    <dgm:pt modelId="{F49E358C-66A5-4B27-9A62-FF29B1A0276F}" type="pres">
      <dgm:prSet presAssocID="{F2C04B7B-6E1F-4009-9165-F3CC28F98E8C}" presName="hierChild5" presStyleCnt="0"/>
      <dgm:spPr/>
    </dgm:pt>
    <dgm:pt modelId="{694B8633-543A-4AE3-B917-F20CF93F4B98}" type="pres">
      <dgm:prSet presAssocID="{8CA2607C-8038-4352-B1D0-61D1B8399F20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893D97E3-317D-4CF4-AC58-B1E453519AD4}" type="pres">
      <dgm:prSet presAssocID="{DDA988EE-650F-440A-9D56-6778D8796F6C}" presName="hierRoot2" presStyleCnt="0">
        <dgm:presLayoutVars>
          <dgm:hierBranch val="init"/>
        </dgm:presLayoutVars>
      </dgm:prSet>
      <dgm:spPr/>
    </dgm:pt>
    <dgm:pt modelId="{F90BC951-095B-4F4A-9E22-6106E3C302FF}" type="pres">
      <dgm:prSet presAssocID="{DDA988EE-650F-440A-9D56-6778D8796F6C}" presName="rootComposite" presStyleCnt="0"/>
      <dgm:spPr/>
    </dgm:pt>
    <dgm:pt modelId="{B677076C-37F3-46D1-A75C-52A92EB46EF5}" type="pres">
      <dgm:prSet presAssocID="{DDA988EE-650F-440A-9D56-6778D8796F6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62A08C4-50C2-4DB4-AFEE-120E7479F776}" type="pres">
      <dgm:prSet presAssocID="{DDA988EE-650F-440A-9D56-6778D8796F6C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431AC668-690B-4D7F-8A91-EFA35EF42FA4}" type="pres">
      <dgm:prSet presAssocID="{DDA988EE-650F-440A-9D56-6778D8796F6C}" presName="hierChild4" presStyleCnt="0"/>
      <dgm:spPr/>
    </dgm:pt>
    <dgm:pt modelId="{7A4CF6A9-A7BD-43AE-8B3B-FB0EC9EEDBF9}" type="pres">
      <dgm:prSet presAssocID="{DDA988EE-650F-440A-9D56-6778D8796F6C}" presName="hierChild5" presStyleCnt="0"/>
      <dgm:spPr/>
    </dgm:pt>
    <dgm:pt modelId="{C236C43A-B028-4D5C-995B-7E924D332F70}" type="pres">
      <dgm:prSet presAssocID="{671D886D-674B-4A0E-B5A2-0A20F8F5B181}" presName="hierChild3" presStyleCnt="0"/>
      <dgm:spPr/>
    </dgm:pt>
  </dgm:ptLst>
  <dgm:cxnLst>
    <dgm:cxn modelId="{9F72CBBE-58BE-4AB4-B05E-D793F931ACC6}" type="presOf" srcId="{671D886D-674B-4A0E-B5A2-0A20F8F5B181}" destId="{08B2D1A9-E824-42BF-BB0E-98623F6F4D69}" srcOrd="1" destOrd="0" presId="urn:microsoft.com/office/officeart/2005/8/layout/orgChart1"/>
    <dgm:cxn modelId="{64F6E20B-F25C-4315-A6A1-9960FD2725D9}" srcId="{671D886D-674B-4A0E-B5A2-0A20F8F5B181}" destId="{F2C04B7B-6E1F-4009-9165-F3CC28F98E8C}" srcOrd="0" destOrd="0" parTransId="{B9C7E8E1-0558-4182-8A95-DF2A81A0CDDA}" sibTransId="{FCA662AA-A51B-44B0-A658-119B70FC9177}"/>
    <dgm:cxn modelId="{E1BB2F22-0F1C-4DF2-9C27-0B6D089852FF}" type="presOf" srcId="{DDA988EE-650F-440A-9D56-6778D8796F6C}" destId="{562A08C4-50C2-4DB4-AFEE-120E7479F776}" srcOrd="1" destOrd="0" presId="urn:microsoft.com/office/officeart/2005/8/layout/orgChart1"/>
    <dgm:cxn modelId="{EAC569EE-612E-4D8A-B4BA-B756942FA296}" srcId="{11127C1E-431A-4546-A4DA-DA70F54F3265}" destId="{671D886D-674B-4A0E-B5A2-0A20F8F5B181}" srcOrd="0" destOrd="0" parTransId="{2753866E-D08B-4E53-A0F0-87EE205C681A}" sibTransId="{5083512F-B4C2-48EE-BF97-CE1FEC001305}"/>
    <dgm:cxn modelId="{53612AA8-852B-4FC6-BADB-B90DE0DBED92}" type="presOf" srcId="{DDA988EE-650F-440A-9D56-6778D8796F6C}" destId="{B677076C-37F3-46D1-A75C-52A92EB46EF5}" srcOrd="0" destOrd="0" presId="urn:microsoft.com/office/officeart/2005/8/layout/orgChart1"/>
    <dgm:cxn modelId="{B5BD7C11-C193-4CF5-A8C2-0333DF85C8E5}" type="presOf" srcId="{F2C04B7B-6E1F-4009-9165-F3CC28F98E8C}" destId="{70D5A3AC-51D4-4D9C-8AD2-4768226C7245}" srcOrd="0" destOrd="0" presId="urn:microsoft.com/office/officeart/2005/8/layout/orgChart1"/>
    <dgm:cxn modelId="{65774541-B5F1-4C06-950C-F757466464A4}" srcId="{671D886D-674B-4A0E-B5A2-0A20F8F5B181}" destId="{DDA988EE-650F-440A-9D56-6778D8796F6C}" srcOrd="1" destOrd="0" parTransId="{8CA2607C-8038-4352-B1D0-61D1B8399F20}" sibTransId="{9FDAB1B7-BA67-4ADE-88EF-65DEE9DE6DD9}"/>
    <dgm:cxn modelId="{2F24B390-D113-4EFF-9BB0-3A59D0786BB3}" type="presOf" srcId="{671D886D-674B-4A0E-B5A2-0A20F8F5B181}" destId="{A37DB72F-7FE9-4965-BDEC-BA6A3CCABFC1}" srcOrd="0" destOrd="0" presId="urn:microsoft.com/office/officeart/2005/8/layout/orgChart1"/>
    <dgm:cxn modelId="{5E0DAC81-AADF-42D3-A4C5-B0671C78CAFE}" type="presOf" srcId="{8CA2607C-8038-4352-B1D0-61D1B8399F20}" destId="{694B8633-543A-4AE3-B917-F20CF93F4B98}" srcOrd="0" destOrd="0" presId="urn:microsoft.com/office/officeart/2005/8/layout/orgChart1"/>
    <dgm:cxn modelId="{E41649F1-3DCE-4361-AEA1-25CFC54F7C16}" type="presOf" srcId="{B9C7E8E1-0558-4182-8A95-DF2A81A0CDDA}" destId="{06F42235-14F6-4389-A3BA-3DC9EBCD622E}" srcOrd="0" destOrd="0" presId="urn:microsoft.com/office/officeart/2005/8/layout/orgChart1"/>
    <dgm:cxn modelId="{7B02FF69-F48F-4CE9-823B-42B9ED62F0D5}" type="presOf" srcId="{F2C04B7B-6E1F-4009-9165-F3CC28F98E8C}" destId="{721CF91F-FA40-46F6-AD5E-5AD1C4EC427E}" srcOrd="1" destOrd="0" presId="urn:microsoft.com/office/officeart/2005/8/layout/orgChart1"/>
    <dgm:cxn modelId="{A2838DBF-6082-4981-899C-A639EECB244B}" type="presOf" srcId="{11127C1E-431A-4546-A4DA-DA70F54F3265}" destId="{86F8112D-0A53-40D7-8B59-AB2D1FCBD3A6}" srcOrd="0" destOrd="0" presId="urn:microsoft.com/office/officeart/2005/8/layout/orgChart1"/>
    <dgm:cxn modelId="{808294C5-E2A0-41EB-9A92-6E29392FDFEE}" type="presParOf" srcId="{86F8112D-0A53-40D7-8B59-AB2D1FCBD3A6}" destId="{D8A5F871-012D-4242-B36B-8E1F1B0758F4}" srcOrd="0" destOrd="0" presId="urn:microsoft.com/office/officeart/2005/8/layout/orgChart1"/>
    <dgm:cxn modelId="{72582C6C-4803-477D-8789-C440F1A3526C}" type="presParOf" srcId="{D8A5F871-012D-4242-B36B-8E1F1B0758F4}" destId="{365AD2F6-0B0F-43DF-A7FE-1FC36530DB52}" srcOrd="0" destOrd="0" presId="urn:microsoft.com/office/officeart/2005/8/layout/orgChart1"/>
    <dgm:cxn modelId="{CAE5464C-433E-47BF-830F-766FDA3395CA}" type="presParOf" srcId="{365AD2F6-0B0F-43DF-A7FE-1FC36530DB52}" destId="{A37DB72F-7FE9-4965-BDEC-BA6A3CCABFC1}" srcOrd="0" destOrd="0" presId="urn:microsoft.com/office/officeart/2005/8/layout/orgChart1"/>
    <dgm:cxn modelId="{6877D188-6CE9-4830-8302-AEACEC17C7E2}" type="presParOf" srcId="{365AD2F6-0B0F-43DF-A7FE-1FC36530DB52}" destId="{08B2D1A9-E824-42BF-BB0E-98623F6F4D69}" srcOrd="1" destOrd="0" presId="urn:microsoft.com/office/officeart/2005/8/layout/orgChart1"/>
    <dgm:cxn modelId="{984FE9E1-0563-4B4E-9323-DF9C1990FC51}" type="presParOf" srcId="{D8A5F871-012D-4242-B36B-8E1F1B0758F4}" destId="{94FB3C29-60CF-4A75-89DD-FAA713E9E677}" srcOrd="1" destOrd="0" presId="urn:microsoft.com/office/officeart/2005/8/layout/orgChart1"/>
    <dgm:cxn modelId="{FC15FFB5-1383-47DD-8C6C-44F5A069372F}" type="presParOf" srcId="{94FB3C29-60CF-4A75-89DD-FAA713E9E677}" destId="{06F42235-14F6-4389-A3BA-3DC9EBCD622E}" srcOrd="0" destOrd="0" presId="urn:microsoft.com/office/officeart/2005/8/layout/orgChart1"/>
    <dgm:cxn modelId="{15610C97-1F0F-484E-BD2C-013D320C392E}" type="presParOf" srcId="{94FB3C29-60CF-4A75-89DD-FAA713E9E677}" destId="{50744279-1FBE-48A1-AC8F-F730FCA94B59}" srcOrd="1" destOrd="0" presId="urn:microsoft.com/office/officeart/2005/8/layout/orgChart1"/>
    <dgm:cxn modelId="{75B4381F-D173-4B0C-AB8D-3A021027B7DD}" type="presParOf" srcId="{50744279-1FBE-48A1-AC8F-F730FCA94B59}" destId="{012173EA-28D7-4089-A120-0F78109645E4}" srcOrd="0" destOrd="0" presId="urn:microsoft.com/office/officeart/2005/8/layout/orgChart1"/>
    <dgm:cxn modelId="{191A85F6-9111-4627-9231-6A263EB9C595}" type="presParOf" srcId="{012173EA-28D7-4089-A120-0F78109645E4}" destId="{70D5A3AC-51D4-4D9C-8AD2-4768226C7245}" srcOrd="0" destOrd="0" presId="urn:microsoft.com/office/officeart/2005/8/layout/orgChart1"/>
    <dgm:cxn modelId="{8010DBBE-C904-4801-BBAE-339088D5EEE7}" type="presParOf" srcId="{012173EA-28D7-4089-A120-0F78109645E4}" destId="{721CF91F-FA40-46F6-AD5E-5AD1C4EC427E}" srcOrd="1" destOrd="0" presId="urn:microsoft.com/office/officeart/2005/8/layout/orgChart1"/>
    <dgm:cxn modelId="{8B11056F-5539-471F-9D52-1100B5D40684}" type="presParOf" srcId="{50744279-1FBE-48A1-AC8F-F730FCA94B59}" destId="{123C6D01-6812-4059-90A2-61E7C5895868}" srcOrd="1" destOrd="0" presId="urn:microsoft.com/office/officeart/2005/8/layout/orgChart1"/>
    <dgm:cxn modelId="{6D0BFD38-21DC-48B0-B8B8-AB0AAB1C5BDF}" type="presParOf" srcId="{50744279-1FBE-48A1-AC8F-F730FCA94B59}" destId="{F49E358C-66A5-4B27-9A62-FF29B1A0276F}" srcOrd="2" destOrd="0" presId="urn:microsoft.com/office/officeart/2005/8/layout/orgChart1"/>
    <dgm:cxn modelId="{4046E0AA-D3F8-44FE-B0A6-4EC415076F32}" type="presParOf" srcId="{94FB3C29-60CF-4A75-89DD-FAA713E9E677}" destId="{694B8633-543A-4AE3-B917-F20CF93F4B98}" srcOrd="2" destOrd="0" presId="urn:microsoft.com/office/officeart/2005/8/layout/orgChart1"/>
    <dgm:cxn modelId="{2CDFFAA0-DE6B-4700-9CFB-CC8089970CA8}" type="presParOf" srcId="{94FB3C29-60CF-4A75-89DD-FAA713E9E677}" destId="{893D97E3-317D-4CF4-AC58-B1E453519AD4}" srcOrd="3" destOrd="0" presId="urn:microsoft.com/office/officeart/2005/8/layout/orgChart1"/>
    <dgm:cxn modelId="{1653FDB7-B154-4578-AFA3-B574FFB99FB8}" type="presParOf" srcId="{893D97E3-317D-4CF4-AC58-B1E453519AD4}" destId="{F90BC951-095B-4F4A-9E22-6106E3C302FF}" srcOrd="0" destOrd="0" presId="urn:microsoft.com/office/officeart/2005/8/layout/orgChart1"/>
    <dgm:cxn modelId="{81192BD2-8269-432C-AA65-1B0F716E496E}" type="presParOf" srcId="{F90BC951-095B-4F4A-9E22-6106E3C302FF}" destId="{B677076C-37F3-46D1-A75C-52A92EB46EF5}" srcOrd="0" destOrd="0" presId="urn:microsoft.com/office/officeart/2005/8/layout/orgChart1"/>
    <dgm:cxn modelId="{ACF8BAF9-A924-451E-B079-9A8831AF8E85}" type="presParOf" srcId="{F90BC951-095B-4F4A-9E22-6106E3C302FF}" destId="{562A08C4-50C2-4DB4-AFEE-120E7479F776}" srcOrd="1" destOrd="0" presId="urn:microsoft.com/office/officeart/2005/8/layout/orgChart1"/>
    <dgm:cxn modelId="{19660D5B-B4C5-477F-B813-9972A3D70FC7}" type="presParOf" srcId="{893D97E3-317D-4CF4-AC58-B1E453519AD4}" destId="{431AC668-690B-4D7F-8A91-EFA35EF42FA4}" srcOrd="1" destOrd="0" presId="urn:microsoft.com/office/officeart/2005/8/layout/orgChart1"/>
    <dgm:cxn modelId="{5478E2E8-0633-4D0D-88AE-E8640D1B5FE8}" type="presParOf" srcId="{893D97E3-317D-4CF4-AC58-B1E453519AD4}" destId="{7A4CF6A9-A7BD-43AE-8B3B-FB0EC9EEDBF9}" srcOrd="2" destOrd="0" presId="urn:microsoft.com/office/officeart/2005/8/layout/orgChart1"/>
    <dgm:cxn modelId="{1453C832-F750-48DF-AE29-11791A30C45C}" type="presParOf" srcId="{D8A5F871-012D-4242-B36B-8E1F1B0758F4}" destId="{C236C43A-B028-4D5C-995B-7E924D332F7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DFBAB-E46A-4585-A33C-E30957043BEF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FA258-DD59-4EF4-80A7-A7D4BB80C3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264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0081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7507A7-D723-4ECC-AA8A-3DCB39168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4F820B6-696E-444D-8113-AD799344B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66D5038-60EC-4589-8CD7-189A6B2A4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1F1ADB5-F56D-4702-AE77-1B9E20F28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923FF3C-6598-444B-91F7-2DE4A8D47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03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C6849B4-DC7A-4A36-B567-8D841195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3D6A6FD-8D3A-40E9-A82C-19866D6BF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1111AA5-E805-4CB0-ABE5-5C5700DF8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77AA99E-6664-4DB0-9845-40E098857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934C417-0129-4CE6-99F4-8F97A95B4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62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BC81B673-AA71-4FAE-B326-5661122F97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B7C71DE-113C-46BE-BA2B-BE0FBB2EC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12D4D1-98F3-49A7-BEAA-5D5A0A4BB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8B99F1B-C876-464C-BBAC-098E06943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32BDCC6-08FF-420B-80F3-99D1A4A10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66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053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49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75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383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3228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039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48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8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134B7E1-A91B-4094-BB7B-304CB1D3C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02011C0-5DA2-4B35-8717-94571E08A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61E5E77-3372-4553-A847-8B9742E3C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F06F184-4CF5-4EAD-B91E-1A53112D3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A3A7141-4B57-47DE-A8CB-6ADBB1BD1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800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165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246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2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8047896-3885-465F-B8BC-4EB884E67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788F7EF-44F2-4A27-B4E5-8E56A9E6B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2F6DF98-FE5E-454B-A20F-A3179D165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6C76EB8-32FA-45FC-8E85-4AA72B366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4179928-E1BC-4714-836E-D55FFAF3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210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25B8182-EF91-4AC4-98B7-2969D6E58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9614DA8-9578-4476-99D8-6DFE33498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78654E6-3151-440B-9E52-A0DB2D0D4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1B8AC45-1813-4844-B74D-B0B41D779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32BF0F7-CF8C-40DD-B8C8-C912620F5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ED0B768-02A4-4FEF-8E2B-0BBA205D8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29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FC6225-C977-46C5-8449-6BBEF0802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B3EDC8B-3163-4B1D-833B-3D33FC5E3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1100472-7655-46D4-A306-76B080E4E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72AC113-306D-4D45-99EF-B5941C939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261B3FD-88B1-4721-B44A-ED81B0F784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66C5531-2E68-47F8-9E8D-53B6E1F6B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FF1583B-4A6B-4D62-A86C-344C5E0B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6A9C2C48-FD92-4138-A649-0318D1D82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448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8330BE-D715-4D45-84BB-94F23E614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64D9B1A-0958-47E4-8746-FCEBF83CD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56BDA9C-83E4-41B6-B683-0AAA47D27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93CB046-FD44-409A-AE33-29CA3FFFE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0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E014912-B61E-45FB-944A-665E6408A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231BF6B-29F1-4212-B9F9-29B4BD404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5E7DDC9-98D5-4370-996A-5F003AAAE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028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7E26A0-7066-418B-8B61-AA55C7383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364DE12-F823-4E79-AFFE-F8B598760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5963031-02A7-4A8D-A8E0-85FD42E9B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03586A8-5D17-4893-8185-EB505A80F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D6CAA37-8D94-4E56-8E5F-0A34F2A30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EBF327A-0D26-487D-8D4D-92364B85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556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13761B7-5B7E-4B1E-A0D8-9320A6589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A966DB4B-80B3-401D-9E75-C16F549277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78E769E-D8E2-4A41-9030-46DB5E9BA0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57CB134-AE19-4EE8-8576-78B9B27EF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AD01CB9-F09B-4AF1-B996-BDE4EC62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FFA0C3A-CC08-4E79-B613-44DC1DCB6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704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7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CD079F8-E518-4943-A86E-4CB2B17C9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7B32B43-397D-41B2-A75F-7FC586A00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9A61A9E-EA6C-40AC-AD8D-E5F454FAAA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F203-5850-44F0-B435-8839717FB5A1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82F4B8D-1F93-4E06-8726-B53EF90330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33D11CD-B81B-47E1-AFC7-DE5E0EF30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53AC3-81E1-4951-A211-7C6C3A9142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19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8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1ED99C5-56C1-4DAD-9AB6-C521319E69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73AF56D-8C09-42C6-8813-A9E30F4C5B01}"/>
              </a:ext>
            </a:extLst>
          </p:cNvPr>
          <p:cNvSpPr txBox="1"/>
          <p:nvPr/>
        </p:nvSpPr>
        <p:spPr>
          <a:xfrm>
            <a:off x="4069969" y="2828835"/>
            <a:ext cx="66479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春秋战国的纷争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37B5E39-9876-4577-B69E-7BBA4F05C65F}"/>
              </a:ext>
            </a:extLst>
          </p:cNvPr>
          <p:cNvSpPr/>
          <p:nvPr/>
        </p:nvSpPr>
        <p:spPr>
          <a:xfrm>
            <a:off x="4638415" y="2049670"/>
            <a:ext cx="5638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第二单元  国家的产生和社会的变革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71D4246-0DD4-42CB-B3A2-72D88473811D}"/>
              </a:ext>
            </a:extLst>
          </p:cNvPr>
          <p:cNvGrpSpPr/>
          <p:nvPr/>
        </p:nvGrpSpPr>
        <p:grpSpPr>
          <a:xfrm>
            <a:off x="4217858" y="2670085"/>
            <a:ext cx="6352197" cy="101600"/>
            <a:chOff x="3937000" y="1587500"/>
            <a:chExt cx="6352197" cy="101600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AD16C169-A73F-4C8F-8D69-5A682B3AA844}"/>
                </a:ext>
              </a:extLst>
            </p:cNvPr>
            <p:cNvCxnSpPr/>
            <p:nvPr/>
          </p:nvCxnSpPr>
          <p:spPr>
            <a:xfrm>
              <a:off x="3937000" y="1638300"/>
              <a:ext cx="3035300" cy="0"/>
            </a:xfrm>
            <a:prstGeom prst="line">
              <a:avLst/>
            </a:prstGeom>
            <a:ln w="38100">
              <a:solidFill>
                <a:srgbClr val="CC64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8F0A0D64-7FB2-4E17-90E2-F6FF1D45EEA6}"/>
                </a:ext>
              </a:extLst>
            </p:cNvPr>
            <p:cNvSpPr/>
            <p:nvPr/>
          </p:nvSpPr>
          <p:spPr>
            <a:xfrm>
              <a:off x="7074999" y="1587500"/>
              <a:ext cx="101600" cy="1016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FEC3F9DB-30DC-4BF0-B04F-C257C35C3308}"/>
                </a:ext>
              </a:extLst>
            </p:cNvPr>
            <p:cNvCxnSpPr/>
            <p:nvPr/>
          </p:nvCxnSpPr>
          <p:spPr>
            <a:xfrm>
              <a:off x="7253897" y="1638300"/>
              <a:ext cx="3035300" cy="0"/>
            </a:xfrm>
            <a:prstGeom prst="line">
              <a:avLst/>
            </a:prstGeom>
            <a:ln w="38100">
              <a:solidFill>
                <a:srgbClr val="CC64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73055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B7DAD3F-3BDE-408F-A093-D962FE0FF0DF}"/>
              </a:ext>
            </a:extLst>
          </p:cNvPr>
          <p:cNvSpPr/>
          <p:nvPr/>
        </p:nvSpPr>
        <p:spPr>
          <a:xfrm>
            <a:off x="5918200" y="3278953"/>
            <a:ext cx="5207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楚庄王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改革内政，平息暴乱，改革军制，国力更为强大，竟陈兵周郊，向周定王的使者询问象征国家政权的传国宝器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九鼎的大小轻重，意在灭周自立，此即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“问鼎”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一词的来源。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50371E6-1D16-4029-8405-5591B3B74D26}"/>
              </a:ext>
            </a:extLst>
          </p:cNvPr>
          <p:cNvSpPr txBox="1"/>
          <p:nvPr/>
        </p:nvSpPr>
        <p:spPr>
          <a:xfrm>
            <a:off x="5918200" y="2105933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问鼎中原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5BD0967E-DC5D-4561-B481-8AF6B420CCB1}"/>
              </a:ext>
            </a:extLst>
          </p:cNvPr>
          <p:cNvCxnSpPr>
            <a:cxnSpLocks/>
          </p:cNvCxnSpPr>
          <p:nvPr/>
        </p:nvCxnSpPr>
        <p:spPr>
          <a:xfrm>
            <a:off x="5918200" y="3035300"/>
            <a:ext cx="6273800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ttps://timgsa.baidu.com/timg?image&amp;quality=80&amp;size=b10000_10000&amp;sec=1513076974&amp;di=fa4e3fc1a8e82e7b58ec3c6c12ab6131&amp;src=http://file.youboy.com/a/76/28/84/1/8708661.jpg">
            <a:extLst>
              <a:ext uri="{FF2B5EF4-FFF2-40B4-BE49-F238E27FC236}">
                <a16:creationId xmlns:a16="http://schemas.microsoft.com/office/drawing/2014/main" xmlns="" id="{FA3C4979-8791-4FEF-BD62-759C1496EF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57"/>
          <a:stretch/>
        </p:blipFill>
        <p:spPr bwMode="auto">
          <a:xfrm>
            <a:off x="967602" y="1452070"/>
            <a:ext cx="3875053" cy="4448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39018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0FDE6C4-D5B6-4446-A88D-C3896E74ED80}"/>
              </a:ext>
            </a:extLst>
          </p:cNvPr>
          <p:cNvSpPr/>
          <p:nvPr/>
        </p:nvSpPr>
        <p:spPr>
          <a:xfrm>
            <a:off x="2698749" y="5163235"/>
            <a:ext cx="67945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年周威烈王册立韩赵魏三家为侯国，即为资治通鉴中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春秋和战国的分界点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0AEFA1-3FA3-48C4-86BB-EE4D31277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714" y="609952"/>
            <a:ext cx="7428571" cy="281904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B9BB314-7052-4770-916B-4262AF6C6DB9}"/>
              </a:ext>
            </a:extLst>
          </p:cNvPr>
          <p:cNvSpPr txBox="1"/>
          <p:nvPr/>
        </p:nvSpPr>
        <p:spPr>
          <a:xfrm>
            <a:off x="4875152" y="352667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三家分晋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67E00C4E-718A-4552-9C5B-7C7424BBCD1F}"/>
              </a:ext>
            </a:extLst>
          </p:cNvPr>
          <p:cNvCxnSpPr/>
          <p:nvPr/>
        </p:nvCxnSpPr>
        <p:spPr>
          <a:xfrm>
            <a:off x="-1" y="4668138"/>
            <a:ext cx="12192000" cy="0"/>
          </a:xfrm>
          <a:prstGeom prst="line">
            <a:avLst/>
          </a:prstGeom>
          <a:ln w="254000">
            <a:solidFill>
              <a:srgbClr val="CC64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433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7C5885D-CDBE-4FD1-A5C4-24B88CEC8B85}"/>
              </a:ext>
            </a:extLst>
          </p:cNvPr>
          <p:cNvSpPr/>
          <p:nvPr/>
        </p:nvSpPr>
        <p:spPr>
          <a:xfrm>
            <a:off x="1593850" y="926743"/>
            <a:ext cx="90043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王室势力衰微，权威不再，已经无法有效控制天下诸侯。一些强大的诸侯国开启了激烈的争霸战争，相互之间合纵连横、东征西讨，前后共有数位诸侯依次成为霸。春秋五霸是春秋时期特定阶段的历史产物，此时的诸侯争霸战争，为之后的战国时期的兼并统一战争做了先期准备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1A587A5-36CB-42CB-8A01-26633DDADB42}"/>
              </a:ext>
            </a:extLst>
          </p:cNvPr>
          <p:cNvSpPr/>
          <p:nvPr/>
        </p:nvSpPr>
        <p:spPr>
          <a:xfrm>
            <a:off x="0" y="3987800"/>
            <a:ext cx="12192000" cy="2870200"/>
          </a:xfrm>
          <a:prstGeom prst="rect">
            <a:avLst/>
          </a:prstGeom>
          <a:solidFill>
            <a:srgbClr val="CC6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E285E5A-B7E7-47A0-BC6B-3940074CE93E}"/>
              </a:ext>
            </a:extLst>
          </p:cNvPr>
          <p:cNvGrpSpPr/>
          <p:nvPr/>
        </p:nvGrpSpPr>
        <p:grpSpPr>
          <a:xfrm>
            <a:off x="1858346" y="4915594"/>
            <a:ext cx="8475310" cy="1015663"/>
            <a:chOff x="1858346" y="4915594"/>
            <a:chExt cx="8475310" cy="1015663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316DCAEE-028C-482C-810D-D92EC509F1DD}"/>
                </a:ext>
              </a:extLst>
            </p:cNvPr>
            <p:cNvSpPr txBox="1"/>
            <p:nvPr/>
          </p:nvSpPr>
          <p:spPr>
            <a:xfrm>
              <a:off x="2541180" y="4915594"/>
              <a:ext cx="710963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bg1"/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春秋争霸的历史意义</a:t>
              </a: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64CEADAB-4FA0-4686-9C38-C8A2F2294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 rot="16200000">
              <a:off x="1684566" y="5201513"/>
              <a:ext cx="827323" cy="47976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362B7B7E-7245-463F-B391-CC4E8C282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25000"/>
            </a:blip>
            <a:stretch>
              <a:fillRect/>
            </a:stretch>
          </p:blipFill>
          <p:spPr>
            <a:xfrm rot="5400000" flipH="1">
              <a:off x="9680112" y="5201514"/>
              <a:ext cx="827323" cy="4797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90180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9E67643-61C6-4CAC-81D3-C8B2BFE89A71}"/>
              </a:ext>
            </a:extLst>
          </p:cNvPr>
          <p:cNvGrpSpPr/>
          <p:nvPr/>
        </p:nvGrpSpPr>
        <p:grpSpPr>
          <a:xfrm>
            <a:off x="3750645" y="1365408"/>
            <a:ext cx="4690710" cy="923330"/>
            <a:chOff x="3750645" y="1289208"/>
            <a:chExt cx="4690710" cy="92333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946B7C07-8C36-4F4B-A4EE-639F8296F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 rot="16200000">
              <a:off x="3614138" y="1575141"/>
              <a:ext cx="649880" cy="376865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616974E2-7067-48D7-B9BD-CF82A6EE3BCE}"/>
                </a:ext>
              </a:extLst>
            </p:cNvPr>
            <p:cNvSpPr txBox="1"/>
            <p:nvPr/>
          </p:nvSpPr>
          <p:spPr>
            <a:xfrm>
              <a:off x="4272428" y="1289208"/>
              <a:ext cx="364715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分小组讨论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DD12657A-BF05-40EB-92FB-A5A2E74D7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 rot="5400000" flipH="1">
              <a:off x="7927983" y="1575141"/>
              <a:ext cx="649880" cy="376865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EE7DCDE-4DD1-4B33-B924-19CCC3AD9A3E}"/>
              </a:ext>
            </a:extLst>
          </p:cNvPr>
          <p:cNvGrpSpPr/>
          <p:nvPr/>
        </p:nvGrpSpPr>
        <p:grpSpPr>
          <a:xfrm>
            <a:off x="3416279" y="2863850"/>
            <a:ext cx="5359442" cy="673100"/>
            <a:chOff x="1841500" y="3746500"/>
            <a:chExt cx="5359442" cy="67310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7D9F5BE6-3908-4261-914A-C3A36D28A0E0}"/>
                </a:ext>
              </a:extLst>
            </p:cNvPr>
            <p:cNvSpPr/>
            <p:nvPr/>
          </p:nvSpPr>
          <p:spPr>
            <a:xfrm>
              <a:off x="1841500" y="3746500"/>
              <a:ext cx="673100" cy="673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B7971FB2-2DAB-4B74-98E3-164E507558C0}"/>
                </a:ext>
              </a:extLst>
            </p:cNvPr>
            <p:cNvSpPr txBox="1"/>
            <p:nvPr/>
          </p:nvSpPr>
          <p:spPr>
            <a:xfrm>
              <a:off x="2692400" y="3759885"/>
              <a:ext cx="45085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春秋争霸的历史原因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78583A6-F52D-4F82-A248-72FD0D1DCDE5}"/>
              </a:ext>
            </a:extLst>
          </p:cNvPr>
          <p:cNvGrpSpPr/>
          <p:nvPr/>
        </p:nvGrpSpPr>
        <p:grpSpPr>
          <a:xfrm>
            <a:off x="3416279" y="3940612"/>
            <a:ext cx="5190550" cy="673100"/>
            <a:chOff x="1841500" y="3746500"/>
            <a:chExt cx="5190550" cy="673100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CFA2E441-CFE1-4B70-AC2D-4F996025A68E}"/>
                </a:ext>
              </a:extLst>
            </p:cNvPr>
            <p:cNvSpPr/>
            <p:nvPr/>
          </p:nvSpPr>
          <p:spPr>
            <a:xfrm>
              <a:off x="1841500" y="3746500"/>
              <a:ext cx="673100" cy="673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51B992A-82BE-438E-ABDC-D20326868FCA}"/>
                </a:ext>
              </a:extLst>
            </p:cNvPr>
            <p:cNvSpPr txBox="1"/>
            <p:nvPr/>
          </p:nvSpPr>
          <p:spPr>
            <a:xfrm>
              <a:off x="2692400" y="3759885"/>
              <a:ext cx="43396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春秋五霸的称霸原由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3369430-CC14-44FB-9E71-76EF47E8F4ED}"/>
              </a:ext>
            </a:extLst>
          </p:cNvPr>
          <p:cNvGrpSpPr/>
          <p:nvPr/>
        </p:nvGrpSpPr>
        <p:grpSpPr>
          <a:xfrm>
            <a:off x="3416279" y="5017374"/>
            <a:ext cx="5229022" cy="673100"/>
            <a:chOff x="1841500" y="3746500"/>
            <a:chExt cx="5229022" cy="673100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A7820193-BF75-45A1-9610-F8D5306A8DF7}"/>
                </a:ext>
              </a:extLst>
            </p:cNvPr>
            <p:cNvSpPr/>
            <p:nvPr/>
          </p:nvSpPr>
          <p:spPr>
            <a:xfrm>
              <a:off x="1841500" y="3746500"/>
              <a:ext cx="673100" cy="673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0F0D509D-3977-46AC-ADB2-627AD114F798}"/>
                </a:ext>
              </a:extLst>
            </p:cNvPr>
            <p:cNvSpPr txBox="1"/>
            <p:nvPr/>
          </p:nvSpPr>
          <p:spPr>
            <a:xfrm>
              <a:off x="2692400" y="3759885"/>
              <a:ext cx="43781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城濮之战的历史意义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48F3470-AA18-454D-ADBC-91B81BA5BD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" b="50296"/>
          <a:stretch/>
        </p:blipFill>
        <p:spPr>
          <a:xfrm rot="5400000">
            <a:off x="-3037113" y="3037113"/>
            <a:ext cx="6887019" cy="81279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B4EF5CF4-DA89-4E1C-B908-0CEDF84743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" b="50296"/>
          <a:stretch/>
        </p:blipFill>
        <p:spPr>
          <a:xfrm rot="16200000" flipH="1">
            <a:off x="8342093" y="3037114"/>
            <a:ext cx="6887019" cy="81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43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54A33AD-6F2F-48B6-A4F9-947190932198}"/>
              </a:ext>
            </a:extLst>
          </p:cNvPr>
          <p:cNvSpPr/>
          <p:nvPr/>
        </p:nvSpPr>
        <p:spPr>
          <a:xfrm>
            <a:off x="1108289" y="2823507"/>
            <a:ext cx="45154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从周元王元年至秦王政二十六年的二百五十五年中，有大小战争二百三十次。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西汉的刘向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，将这段历史编成一本书，并取名</a:t>
            </a:r>
            <a:r>
              <a:rPr lang="en-US" altLang="zh-CN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战国策</a:t>
            </a:r>
            <a:r>
              <a:rPr lang="en-US" altLang="zh-CN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，从此，这一历史阶段称为战国时期。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332B4443-5703-45BC-97E2-4F72C2EC98E0}"/>
              </a:ext>
            </a:extLst>
          </p:cNvPr>
          <p:cNvCxnSpPr>
            <a:cxnSpLocks/>
          </p:cNvCxnSpPr>
          <p:nvPr/>
        </p:nvCxnSpPr>
        <p:spPr>
          <a:xfrm>
            <a:off x="1108289" y="2616200"/>
            <a:ext cx="4515459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4C22A5A-08D9-4D3F-8B87-5C00EF74382F}"/>
              </a:ext>
            </a:extLst>
          </p:cNvPr>
          <p:cNvSpPr txBox="1"/>
          <p:nvPr/>
        </p:nvSpPr>
        <p:spPr>
          <a:xfrm>
            <a:off x="1542442" y="1578571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战国的由来</a:t>
            </a:r>
          </a:p>
        </p:txBody>
      </p:sp>
      <p:pic>
        <p:nvPicPr>
          <p:cNvPr id="6146" name="Picture 2" descr="https://timgsa.baidu.com/timg?image&amp;quality=80&amp;size=b9999_10000&amp;sec=1513088689062&amp;di=2d524a670e505cb9df33b42387b0ba6a&amp;imgtype=0&amp;src=http%3A%2F%2Fa1.att.hudong.com%2F34%2F44%2F01300001024098148731445731782.jpg">
            <a:extLst>
              <a:ext uri="{FF2B5EF4-FFF2-40B4-BE49-F238E27FC236}">
                <a16:creationId xmlns:a16="http://schemas.microsoft.com/office/drawing/2014/main" xmlns="" id="{67793199-6DB9-4954-8423-9768238B7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254" y="1951440"/>
            <a:ext cx="4657948" cy="373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0998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3901800-6223-4E5B-9181-40E600D9A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67" y="585755"/>
            <a:ext cx="8308865" cy="423971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719B33E-9C71-43F5-A85E-9283B18A4EA6}"/>
              </a:ext>
            </a:extLst>
          </p:cNvPr>
          <p:cNvGrpSpPr/>
          <p:nvPr/>
        </p:nvGrpSpPr>
        <p:grpSpPr>
          <a:xfrm>
            <a:off x="1427872" y="5219700"/>
            <a:ext cx="1054100" cy="1054100"/>
            <a:chOff x="1414517" y="5219700"/>
            <a:chExt cx="1054100" cy="105410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2D83D58C-C24C-4C79-A526-2FA39C07E221}"/>
                </a:ext>
              </a:extLst>
            </p:cNvPr>
            <p:cNvSpPr/>
            <p:nvPr/>
          </p:nvSpPr>
          <p:spPr>
            <a:xfrm>
              <a:off x="1414517" y="5219700"/>
              <a:ext cx="1054100" cy="1054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4BAC1D7C-3700-4348-926E-9382A4C96884}"/>
                </a:ext>
              </a:extLst>
            </p:cNvPr>
            <p:cNvSpPr txBox="1"/>
            <p:nvPr/>
          </p:nvSpPr>
          <p:spPr>
            <a:xfrm>
              <a:off x="1592753" y="539280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齐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D1329F6-6426-4C36-AA82-0E8B806AD235}"/>
              </a:ext>
            </a:extLst>
          </p:cNvPr>
          <p:cNvGrpSpPr/>
          <p:nvPr/>
        </p:nvGrpSpPr>
        <p:grpSpPr>
          <a:xfrm>
            <a:off x="2808232" y="5219700"/>
            <a:ext cx="1054100" cy="1054100"/>
            <a:chOff x="1414517" y="5219700"/>
            <a:chExt cx="1054100" cy="1054100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9C8E2589-6F42-4223-A4EC-058F1B1D9ECB}"/>
                </a:ext>
              </a:extLst>
            </p:cNvPr>
            <p:cNvSpPr/>
            <p:nvPr/>
          </p:nvSpPr>
          <p:spPr>
            <a:xfrm>
              <a:off x="1414517" y="5219700"/>
              <a:ext cx="1054100" cy="1054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83F5FED-4301-4C8E-9A0B-8662C50A71DB}"/>
                </a:ext>
              </a:extLst>
            </p:cNvPr>
            <p:cNvSpPr txBox="1"/>
            <p:nvPr/>
          </p:nvSpPr>
          <p:spPr>
            <a:xfrm>
              <a:off x="1592754" y="539280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楚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74B0009-62E9-4E5D-B5A9-1543668208A8}"/>
              </a:ext>
            </a:extLst>
          </p:cNvPr>
          <p:cNvGrpSpPr/>
          <p:nvPr/>
        </p:nvGrpSpPr>
        <p:grpSpPr>
          <a:xfrm>
            <a:off x="4188592" y="5219700"/>
            <a:ext cx="1054100" cy="1054100"/>
            <a:chOff x="1414517" y="5219700"/>
            <a:chExt cx="1054100" cy="1054100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1F97AEE9-A95E-4721-B217-D8AFE134942D}"/>
                </a:ext>
              </a:extLst>
            </p:cNvPr>
            <p:cNvSpPr/>
            <p:nvPr/>
          </p:nvSpPr>
          <p:spPr>
            <a:xfrm>
              <a:off x="1414517" y="5219700"/>
              <a:ext cx="1054100" cy="1054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5A1BDCBF-ADBC-403D-A3B0-E238200A8438}"/>
                </a:ext>
              </a:extLst>
            </p:cNvPr>
            <p:cNvSpPr txBox="1"/>
            <p:nvPr/>
          </p:nvSpPr>
          <p:spPr>
            <a:xfrm>
              <a:off x="1592755" y="539280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燕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9DFBF05-9FD2-4476-9B0F-98246D29EA8E}"/>
              </a:ext>
            </a:extLst>
          </p:cNvPr>
          <p:cNvGrpSpPr/>
          <p:nvPr/>
        </p:nvGrpSpPr>
        <p:grpSpPr>
          <a:xfrm>
            <a:off x="5568952" y="5219700"/>
            <a:ext cx="1054100" cy="1054100"/>
            <a:chOff x="1414517" y="5219700"/>
            <a:chExt cx="1054100" cy="1054100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301CE5A4-8A32-4014-8A03-214A3CD21B58}"/>
                </a:ext>
              </a:extLst>
            </p:cNvPr>
            <p:cNvSpPr/>
            <p:nvPr/>
          </p:nvSpPr>
          <p:spPr>
            <a:xfrm>
              <a:off x="1414517" y="5219700"/>
              <a:ext cx="1054100" cy="1054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9572E2BF-945C-4892-A1AB-CCC257F4E3D1}"/>
                </a:ext>
              </a:extLst>
            </p:cNvPr>
            <p:cNvSpPr txBox="1"/>
            <p:nvPr/>
          </p:nvSpPr>
          <p:spPr>
            <a:xfrm>
              <a:off x="1592756" y="539280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韩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86F25E2-0737-46A2-A761-1137E4D36B78}"/>
              </a:ext>
            </a:extLst>
          </p:cNvPr>
          <p:cNvGrpSpPr/>
          <p:nvPr/>
        </p:nvGrpSpPr>
        <p:grpSpPr>
          <a:xfrm>
            <a:off x="6949312" y="5219700"/>
            <a:ext cx="1054100" cy="1054100"/>
            <a:chOff x="1414517" y="5219700"/>
            <a:chExt cx="1054100" cy="1054100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8B0D6D62-CC1F-4F2E-8F96-CCF92C545839}"/>
                </a:ext>
              </a:extLst>
            </p:cNvPr>
            <p:cNvSpPr/>
            <p:nvPr/>
          </p:nvSpPr>
          <p:spPr>
            <a:xfrm>
              <a:off x="1414517" y="5219700"/>
              <a:ext cx="1054100" cy="1054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8CE824B-3E7A-4158-9418-5A341BFE34A9}"/>
                </a:ext>
              </a:extLst>
            </p:cNvPr>
            <p:cNvSpPr txBox="1"/>
            <p:nvPr/>
          </p:nvSpPr>
          <p:spPr>
            <a:xfrm>
              <a:off x="1592757" y="539280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赵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A97A291-9109-4AA7-A8E1-408B9686FF22}"/>
              </a:ext>
            </a:extLst>
          </p:cNvPr>
          <p:cNvGrpSpPr/>
          <p:nvPr/>
        </p:nvGrpSpPr>
        <p:grpSpPr>
          <a:xfrm>
            <a:off x="8329672" y="5219700"/>
            <a:ext cx="1054100" cy="1054100"/>
            <a:chOff x="1414517" y="5219700"/>
            <a:chExt cx="1054100" cy="1054100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8FF90BE3-2DF0-488D-A093-3634D07864FE}"/>
                </a:ext>
              </a:extLst>
            </p:cNvPr>
            <p:cNvSpPr/>
            <p:nvPr/>
          </p:nvSpPr>
          <p:spPr>
            <a:xfrm>
              <a:off x="1414517" y="5219700"/>
              <a:ext cx="1054100" cy="1054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FB2CC2EC-804E-4F81-9E2C-4F87606EC752}"/>
                </a:ext>
              </a:extLst>
            </p:cNvPr>
            <p:cNvSpPr txBox="1"/>
            <p:nvPr/>
          </p:nvSpPr>
          <p:spPr>
            <a:xfrm>
              <a:off x="1592758" y="539280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魏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DD34516D-EC9D-4523-A9D1-32023F7003D2}"/>
              </a:ext>
            </a:extLst>
          </p:cNvPr>
          <p:cNvGrpSpPr/>
          <p:nvPr/>
        </p:nvGrpSpPr>
        <p:grpSpPr>
          <a:xfrm>
            <a:off x="9710029" y="5219700"/>
            <a:ext cx="1054100" cy="1054100"/>
            <a:chOff x="1414517" y="5219700"/>
            <a:chExt cx="1054100" cy="1054100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7D93DF82-E45D-47F4-A87B-70B16207C57B}"/>
                </a:ext>
              </a:extLst>
            </p:cNvPr>
            <p:cNvSpPr/>
            <p:nvPr/>
          </p:nvSpPr>
          <p:spPr>
            <a:xfrm>
              <a:off x="1414517" y="5219700"/>
              <a:ext cx="1054100" cy="10541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7996E3B1-1F7A-4EFC-9C16-A0F94B9124C9}"/>
                </a:ext>
              </a:extLst>
            </p:cNvPr>
            <p:cNvSpPr txBox="1"/>
            <p:nvPr/>
          </p:nvSpPr>
          <p:spPr>
            <a:xfrm>
              <a:off x="1592759" y="5392807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151167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0AE3B84-70FF-4B10-A2FE-3C8695BA2AE4}"/>
              </a:ext>
            </a:extLst>
          </p:cNvPr>
          <p:cNvSpPr/>
          <p:nvPr/>
        </p:nvSpPr>
        <p:spPr>
          <a:xfrm>
            <a:off x="1422400" y="2425521"/>
            <a:ext cx="4521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战国时期，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铁器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开始出现与使用，取代了石器而与青铜器同时并进使用，商业的繁荣促进了货币的发展，而春秋时的井田制被取消。农业进一步发展，各国人口增多。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846878D-C491-4DA9-8E28-2969B08B6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7821" flipH="1">
            <a:off x="6463349" y="1475735"/>
            <a:ext cx="5258854" cy="4382378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B751BD5A-4FDE-4FA2-B6E2-CD3D282BAF3F}"/>
              </a:ext>
            </a:extLst>
          </p:cNvPr>
          <p:cNvCxnSpPr>
            <a:cxnSpLocks/>
          </p:cNvCxnSpPr>
          <p:nvPr/>
        </p:nvCxnSpPr>
        <p:spPr>
          <a:xfrm>
            <a:off x="1270000" y="2133600"/>
            <a:ext cx="4826000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F4040A20-0BE6-45CB-9E6A-835A5CF808F2}"/>
              </a:ext>
            </a:extLst>
          </p:cNvPr>
          <p:cNvCxnSpPr>
            <a:cxnSpLocks/>
          </p:cNvCxnSpPr>
          <p:nvPr/>
        </p:nvCxnSpPr>
        <p:spPr>
          <a:xfrm>
            <a:off x="1270000" y="5118100"/>
            <a:ext cx="4826000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3425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680BC1D-DF7C-4D3B-AB38-B1EE74A62B2D}"/>
              </a:ext>
            </a:extLst>
          </p:cNvPr>
          <p:cNvSpPr/>
          <p:nvPr/>
        </p:nvSpPr>
        <p:spPr>
          <a:xfrm>
            <a:off x="7137400" y="3042335"/>
            <a:ext cx="37973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年和前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秦孝公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任用商鞅，两次进行变法，史称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商鞅变法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，此次变法使秦国后来成为最为强大的国家。</a:t>
            </a:r>
          </a:p>
        </p:txBody>
      </p:sp>
      <p:pic>
        <p:nvPicPr>
          <p:cNvPr id="9218" name="Picture 2" descr="https://timgsa.baidu.com/timg?image&amp;quality=80&amp;size=b9999_10000&amp;sec=1513089733639&amp;di=bcc85a4e3b2aac27512d98867b4f93db&amp;imgtype=0&amp;src=http%3A%2F%2Fa2.att.hudong.com%2F50%2F49%2F19300001392461132374490358220_950.jpg">
            <a:extLst>
              <a:ext uri="{FF2B5EF4-FFF2-40B4-BE49-F238E27FC236}">
                <a16:creationId xmlns:a16="http://schemas.microsoft.com/office/drawing/2014/main" xmlns="" id="{0DE9F792-6DA4-4E3A-BEB9-6D99E8E0E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72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2706509-49EE-45D4-BE0D-6835B8D03E16}"/>
              </a:ext>
            </a:extLst>
          </p:cNvPr>
          <p:cNvSpPr txBox="1"/>
          <p:nvPr/>
        </p:nvSpPr>
        <p:spPr>
          <a:xfrm>
            <a:off x="7137400" y="2004333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商鞅变法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BF2268B0-DD83-4504-9ABE-560F36B67774}"/>
              </a:ext>
            </a:extLst>
          </p:cNvPr>
          <p:cNvCxnSpPr>
            <a:cxnSpLocks/>
          </p:cNvCxnSpPr>
          <p:nvPr/>
        </p:nvCxnSpPr>
        <p:spPr>
          <a:xfrm>
            <a:off x="7137400" y="2857500"/>
            <a:ext cx="5054600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53442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C2E2A6C-6431-42C9-B48D-76A6D4A1D905}"/>
              </a:ext>
            </a:extLst>
          </p:cNvPr>
          <p:cNvSpPr/>
          <p:nvPr/>
        </p:nvSpPr>
        <p:spPr>
          <a:xfrm>
            <a:off x="1066800" y="2889935"/>
            <a:ext cx="46993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秦昭王于是发兵攻西周，西周君不得不将其三十六邑全部献给秦，西周国灭亡。同年，周赧王死去，作为天子之国的周朝不复存在。秦庄襄王元年（前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249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），秦相邦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吕不韦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带兵灭东周公。</a:t>
            </a:r>
          </a:p>
        </p:txBody>
      </p:sp>
      <p:pic>
        <p:nvPicPr>
          <p:cNvPr id="11266" name="Picture 2" descr="https://timgsa.baidu.com/timg?image&amp;quality=80&amp;size=b9999_10000&amp;sec=1513091424651&amp;di=98de88ca755089d51c6b220eb07639f8&amp;imgtype=0&amp;src=http%3A%2F%2Fwww.hxw163.com%2Fuploadfile%2F2016%2F1221%2F20161221021032631.jpeg">
            <a:extLst>
              <a:ext uri="{FF2B5EF4-FFF2-40B4-BE49-F238E27FC236}">
                <a16:creationId xmlns:a16="http://schemas.microsoft.com/office/drawing/2014/main" xmlns="" id="{146936B3-F271-44CF-B53A-C5635D935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552" y="852190"/>
            <a:ext cx="4699348" cy="51536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556862A-5854-449E-A6EF-B3BB03357862}"/>
              </a:ext>
            </a:extLst>
          </p:cNvPr>
          <p:cNvSpPr txBox="1"/>
          <p:nvPr/>
        </p:nvSpPr>
        <p:spPr>
          <a:xfrm>
            <a:off x="3324454" y="1881342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秦并两周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78A4E599-51D1-4A98-851A-B53CC92E9A5D}"/>
              </a:ext>
            </a:extLst>
          </p:cNvPr>
          <p:cNvCxnSpPr>
            <a:cxnSpLocks/>
          </p:cNvCxnSpPr>
          <p:nvPr/>
        </p:nvCxnSpPr>
        <p:spPr>
          <a:xfrm>
            <a:off x="-12700" y="2730500"/>
            <a:ext cx="5778848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9354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FDB5FBC-FC45-4D21-A8B2-BA71F486C4FA}"/>
              </a:ext>
            </a:extLst>
          </p:cNvPr>
          <p:cNvSpPr/>
          <p:nvPr/>
        </p:nvSpPr>
        <p:spPr>
          <a:xfrm>
            <a:off x="1073150" y="4782235"/>
            <a:ext cx="100457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周赧王五十四年，秦派大将王龁夺取上党，与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廉颇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军在长平交战，赵军数败。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长平之战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是秦国与他在中原最后一个强手的决战，也是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战国最为惨烈的一次战争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。至此，东方六国都已不再是秦国的对手。</a:t>
            </a:r>
          </a:p>
        </p:txBody>
      </p:sp>
      <p:pic>
        <p:nvPicPr>
          <p:cNvPr id="12290" name="Picture 2" descr="https://timgsa.baidu.com/timg?image&amp;quality=80&amp;size=b9999_10000&amp;sec=1513686428&amp;di=3f633834a791d169197c4b2ea70bfa98&amp;imgtype=jpg&amp;er=1&amp;src=http%3A%2F%2Fimgtu.5011.net%2Fuploads%2Fcontent%2F20160105%2F5128201451962965.jpg">
            <a:extLst>
              <a:ext uri="{FF2B5EF4-FFF2-40B4-BE49-F238E27FC236}">
                <a16:creationId xmlns:a16="http://schemas.microsoft.com/office/drawing/2014/main" xmlns="" id="{12903AF7-8EEB-4CCE-9D52-B3D53461A0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8" b="27333"/>
          <a:stretch/>
        </p:blipFill>
        <p:spPr bwMode="auto">
          <a:xfrm>
            <a:off x="0" y="-1"/>
            <a:ext cx="12192000" cy="425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533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C2CA8A7-767A-4685-A8F8-E018C18518CD}"/>
              </a:ext>
            </a:extLst>
          </p:cNvPr>
          <p:cNvSpPr/>
          <p:nvPr/>
        </p:nvSpPr>
        <p:spPr>
          <a:xfrm>
            <a:off x="1485900" y="3429000"/>
            <a:ext cx="9220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东周（前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770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年－前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年），中国历史上继西周之后的朝代，诸侯拥立原先被废的太子宜臼为王，史称周平王，延续周朝，定都洛邑（今河南洛阳），史称东周，以别于西周。东周的前半期，诸侯争相称霸，称为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春秋时代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；东周的后半期，周天子名存实亡，各诸侯相互征伐，称为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战国时代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77F3E9A-DB39-498B-BAB3-916D2604A7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/>
          <a:stretch/>
        </p:blipFill>
        <p:spPr>
          <a:xfrm>
            <a:off x="3132227" y="800100"/>
            <a:ext cx="5927546" cy="240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06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C768379-446C-4D2C-BB0A-5C642B6B7E3A}"/>
              </a:ext>
            </a:extLst>
          </p:cNvPr>
          <p:cNvSpPr/>
          <p:nvPr/>
        </p:nvSpPr>
        <p:spPr>
          <a:xfrm>
            <a:off x="5981700" y="3136900"/>
            <a:ext cx="41275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秦王政九年（前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238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），平嫪毐之乱，秦王嬴政亲自执掌政权，随即出动大军，以摧枯拉朽之势，横扫六国旧势力，史称秦灭六国。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D6F6D303-037F-4052-B4EF-57908B3DEB02}"/>
              </a:ext>
            </a:extLst>
          </p:cNvPr>
          <p:cNvSpPr txBox="1"/>
          <p:nvPr/>
        </p:nvSpPr>
        <p:spPr>
          <a:xfrm>
            <a:off x="5981700" y="208170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秦灭六国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052352A9-ABAB-495F-8EA2-78CD8F375255}"/>
              </a:ext>
            </a:extLst>
          </p:cNvPr>
          <p:cNvCxnSpPr>
            <a:cxnSpLocks/>
          </p:cNvCxnSpPr>
          <p:nvPr/>
        </p:nvCxnSpPr>
        <p:spPr>
          <a:xfrm>
            <a:off x="5981700" y="2946400"/>
            <a:ext cx="6210300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https://timgsa.baidu.com/timg?image&amp;quality=80&amp;size=b9999_10000&amp;sec=1513091966692&amp;di=ca08544c2ef764e48d41f53a9c6a31b0&amp;imgtype=0&amp;src=http%3A%2F%2Fwww.sxzyd.net%2FUploadFiles%2FPhoto%2F2010%2F5%2F201005041315516028.jpg">
            <a:extLst>
              <a:ext uri="{FF2B5EF4-FFF2-40B4-BE49-F238E27FC236}">
                <a16:creationId xmlns:a16="http://schemas.microsoft.com/office/drawing/2014/main" xmlns="" id="{6AE9FFBA-26AC-4829-9263-0CC687E89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6350" y="590095"/>
            <a:ext cx="3346450" cy="567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6479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1D0F309-2015-4060-B365-4EEBB4528C03}"/>
              </a:ext>
            </a:extLst>
          </p:cNvPr>
          <p:cNvSpPr/>
          <p:nvPr/>
        </p:nvSpPr>
        <p:spPr>
          <a:xfrm>
            <a:off x="1409700" y="2827635"/>
            <a:ext cx="44577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所谓“诸子百家”，并非实指百家，主要有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儒家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墨家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道家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法家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，其次有阴阳家、杂家、名家、纵横家、农家等等。后人把这九家称为“九流”。</a:t>
            </a:r>
          </a:p>
        </p:txBody>
      </p:sp>
      <p:pic>
        <p:nvPicPr>
          <p:cNvPr id="14338" name="Picture 2" descr="https://timgsa.baidu.com/timg?image&amp;quality=80&amp;size=b9999_10000&amp;sec=1513687101&amp;di=bb9853ba63bf9495602fb6e2b435c9e4&amp;imgtype=jpg&amp;er=1&amp;src=http%3A%2F%2Fimg.juweixin.com%2Farticle%2F2016%2F1206%2Ft_d3d7f8fc7d780050677186b344ce7444.jpg">
            <a:extLst>
              <a:ext uri="{FF2B5EF4-FFF2-40B4-BE49-F238E27FC236}">
                <a16:creationId xmlns:a16="http://schemas.microsoft.com/office/drawing/2014/main" xmlns="" id="{051078C6-5EDB-4348-BD4F-5D3208D12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49906" y="0"/>
            <a:ext cx="73420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33AF8FD-A7DD-47D7-9F50-56B94335A663}"/>
              </a:ext>
            </a:extLst>
          </p:cNvPr>
          <p:cNvSpPr txBox="1"/>
          <p:nvPr/>
        </p:nvSpPr>
        <p:spPr>
          <a:xfrm>
            <a:off x="3324454" y="1881342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百家争鸣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A358C343-DE1C-45F9-B585-73D692E39E91}"/>
              </a:ext>
            </a:extLst>
          </p:cNvPr>
          <p:cNvCxnSpPr>
            <a:cxnSpLocks/>
          </p:cNvCxnSpPr>
          <p:nvPr/>
        </p:nvCxnSpPr>
        <p:spPr>
          <a:xfrm>
            <a:off x="-12700" y="2730500"/>
            <a:ext cx="5778848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952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timgsa.baidu.com/timg?image&amp;quality=80&amp;size=b9999_10000&amp;sec=1513092593263&amp;di=7006a9912701a106185c1fdd66eb5d38&amp;imgtype=0&amp;src=http%3A%2F%2Fa.hiphotos.baidu.com%2Fimage%2Fpic%2Fitem%2Fa1ec08fa513d269721868d0e5ffbb2fb4316d808.jpg">
            <a:extLst>
              <a:ext uri="{FF2B5EF4-FFF2-40B4-BE49-F238E27FC236}">
                <a16:creationId xmlns:a16="http://schemas.microsoft.com/office/drawing/2014/main" xmlns="" id="{EF5892B1-7331-4425-9E7F-764125321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26" t="23312" r="18697" b="19729"/>
          <a:stretch/>
        </p:blipFill>
        <p:spPr bwMode="auto">
          <a:xfrm>
            <a:off x="0" y="0"/>
            <a:ext cx="59309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D971698-3EFE-4989-8069-500DCAEE17DC}"/>
              </a:ext>
            </a:extLst>
          </p:cNvPr>
          <p:cNvGrpSpPr/>
          <p:nvPr/>
        </p:nvGrpSpPr>
        <p:grpSpPr>
          <a:xfrm>
            <a:off x="7367218" y="1416208"/>
            <a:ext cx="3172572" cy="923330"/>
            <a:chOff x="7367218" y="1594008"/>
            <a:chExt cx="3172572" cy="92333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56936900-1D28-43F1-849A-05A74BE11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 rot="16200000">
              <a:off x="7230711" y="1879941"/>
              <a:ext cx="649880" cy="376865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D51ED6EB-BFC0-420C-AEE1-06E3982B14FE}"/>
                </a:ext>
              </a:extLst>
            </p:cNvPr>
            <p:cNvSpPr txBox="1"/>
            <p:nvPr/>
          </p:nvSpPr>
          <p:spPr>
            <a:xfrm>
              <a:off x="7828838" y="1594008"/>
              <a:ext cx="224933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考一考</a:t>
              </a: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03553627-E75E-44CF-80D2-71DEE9C3B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 rot="5400000" flipH="1">
              <a:off x="10026418" y="1879941"/>
              <a:ext cx="649880" cy="376865"/>
            </a:xfrm>
            <a:prstGeom prst="rect">
              <a:avLst/>
            </a:prstGeom>
          </p:spPr>
        </p:pic>
      </p:grp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04D640DD-8D4D-43B9-9C73-D985015090B2}"/>
              </a:ext>
            </a:extLst>
          </p:cNvPr>
          <p:cNvCxnSpPr>
            <a:cxnSpLocks/>
          </p:cNvCxnSpPr>
          <p:nvPr/>
        </p:nvCxnSpPr>
        <p:spPr>
          <a:xfrm>
            <a:off x="6996491" y="2580838"/>
            <a:ext cx="3912809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A54F78B-CB25-4177-AAB3-5B5819A8252E}"/>
              </a:ext>
            </a:extLst>
          </p:cNvPr>
          <p:cNvSpPr txBox="1"/>
          <p:nvPr/>
        </p:nvSpPr>
        <p:spPr>
          <a:xfrm>
            <a:off x="7476177" y="2780506"/>
            <a:ext cx="2954655" cy="2657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在右边的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地图中标注出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战国七雄的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大致位置</a:t>
            </a:r>
          </a:p>
        </p:txBody>
      </p:sp>
    </p:spTree>
    <p:extLst>
      <p:ext uri="{BB962C8B-B14F-4D97-AF65-F5344CB8AC3E}">
        <p14:creationId xmlns:p14="http://schemas.microsoft.com/office/powerpoint/2010/main" val="363703164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EE6AD08-6A7C-4EE4-B332-2182E2CF5E98}"/>
              </a:ext>
            </a:extLst>
          </p:cNvPr>
          <p:cNvSpPr/>
          <p:nvPr/>
        </p:nvSpPr>
        <p:spPr>
          <a:xfrm>
            <a:off x="2146300" y="5285262"/>
            <a:ext cx="78993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6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仔细思考为什么是秦国完成了统一的大业？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82732CC-43BD-4B65-8B82-0F8E320173DF}"/>
              </a:ext>
            </a:extLst>
          </p:cNvPr>
          <p:cNvSpPr txBox="1"/>
          <p:nvPr/>
        </p:nvSpPr>
        <p:spPr>
          <a:xfrm>
            <a:off x="3464514" y="3780675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课外阅读</a:t>
            </a: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《</a:t>
            </a: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六国论</a:t>
            </a: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》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7412" name="Picture 4" descr="http://img.scimg.cn/userupload/auction/items/886/365689/orig/59dc24745329cb7c7a90418f6cdc3a5c.jpg">
            <a:extLst>
              <a:ext uri="{FF2B5EF4-FFF2-40B4-BE49-F238E27FC236}">
                <a16:creationId xmlns:a16="http://schemas.microsoft.com/office/drawing/2014/main" xmlns="" id="{B979BF01-0345-42D9-BDAE-02803B80A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94" b="34969"/>
          <a:stretch/>
        </p:blipFill>
        <p:spPr bwMode="auto">
          <a:xfrm>
            <a:off x="1467" y="-1"/>
            <a:ext cx="12190533" cy="331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28B93ADA-65E5-4E12-AAC7-94A1018FA285}"/>
              </a:ext>
            </a:extLst>
          </p:cNvPr>
          <p:cNvSpPr/>
          <p:nvPr/>
        </p:nvSpPr>
        <p:spPr>
          <a:xfrm>
            <a:off x="1339850" y="4833441"/>
            <a:ext cx="9512300" cy="1422400"/>
          </a:xfrm>
          <a:prstGeom prst="roundRect">
            <a:avLst>
              <a:gd name="adj" fmla="val 50000"/>
            </a:avLst>
          </a:prstGeom>
          <a:noFill/>
          <a:ln w="63500">
            <a:solidFill>
              <a:srgbClr val="CC64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7966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97">
            <a:extLst>
              <a:ext uri="{FF2B5EF4-FFF2-40B4-BE49-F238E27FC236}">
                <a16:creationId xmlns:a16="http://schemas.microsoft.com/office/drawing/2014/main" xmlns="" id="{6F1377EB-92D2-4D6E-9D52-E21CAA1066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911687"/>
              </p:ext>
            </p:extLst>
          </p:nvPr>
        </p:nvGraphicFramePr>
        <p:xfrm>
          <a:off x="1473200" y="2247900"/>
          <a:ext cx="9245600" cy="3517901"/>
        </p:xfrm>
        <a:graphic>
          <a:graphicData uri="http://schemas.openxmlformats.org/drawingml/2006/table">
            <a:tbl>
              <a:tblPr/>
              <a:tblGrid>
                <a:gridCol w="15259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59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3983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952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54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时期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4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4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战争规模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4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代表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4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32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春秋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争霸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用少量军队在</a:t>
                      </a:r>
                      <a:endParaRPr kumimoji="0" lang="en-US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短时间内决定胜负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城濮之战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311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战国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统一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几十万大军</a:t>
                      </a:r>
                      <a:endParaRPr kumimoji="0" lang="en-US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时间长，死伤多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长平之战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37BBB5B-D679-4506-B7F7-0DB8677ADF62}"/>
              </a:ext>
            </a:extLst>
          </p:cNvPr>
          <p:cNvGrpSpPr/>
          <p:nvPr/>
        </p:nvGrpSpPr>
        <p:grpSpPr>
          <a:xfrm>
            <a:off x="3750645" y="793908"/>
            <a:ext cx="4690710" cy="923330"/>
            <a:chOff x="3750645" y="1289208"/>
            <a:chExt cx="4690710" cy="92333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46609B69-7D9D-4B2C-9ECB-706931F55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 rot="16200000">
              <a:off x="3614138" y="1575141"/>
              <a:ext cx="649880" cy="376865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9BCF7C0B-FE9E-4828-A7F6-AD6D9C71A8C4}"/>
                </a:ext>
              </a:extLst>
            </p:cNvPr>
            <p:cNvSpPr txBox="1"/>
            <p:nvPr/>
          </p:nvSpPr>
          <p:spPr>
            <a:xfrm>
              <a:off x="4272430" y="1289208"/>
              <a:ext cx="364715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思考与小结</a:t>
              </a: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9BE1F352-C0B3-4915-88FB-8799433171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 rot="5400000" flipH="1">
              <a:off x="7927983" y="1575141"/>
              <a:ext cx="649880" cy="3768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86559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1ED99C5-56C1-4DAD-9AB6-C521319E69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73AF56D-8C09-42C6-8813-A9E30F4C5B01}"/>
              </a:ext>
            </a:extLst>
          </p:cNvPr>
          <p:cNvSpPr txBox="1"/>
          <p:nvPr/>
        </p:nvSpPr>
        <p:spPr>
          <a:xfrm>
            <a:off x="4531639" y="282883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感谢您的观看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37B5E39-9876-4577-B69E-7BBA4F05C65F}"/>
              </a:ext>
            </a:extLst>
          </p:cNvPr>
          <p:cNvSpPr/>
          <p:nvPr/>
        </p:nvSpPr>
        <p:spPr>
          <a:xfrm>
            <a:off x="4638415" y="2049670"/>
            <a:ext cx="5638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第二单元  国家的产生和社会的变革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71D4246-0DD4-42CB-B3A2-72D88473811D}"/>
              </a:ext>
            </a:extLst>
          </p:cNvPr>
          <p:cNvGrpSpPr/>
          <p:nvPr/>
        </p:nvGrpSpPr>
        <p:grpSpPr>
          <a:xfrm>
            <a:off x="4217858" y="2670085"/>
            <a:ext cx="6352197" cy="101600"/>
            <a:chOff x="3937000" y="1587500"/>
            <a:chExt cx="6352197" cy="101600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AD16C169-A73F-4C8F-8D69-5A682B3AA844}"/>
                </a:ext>
              </a:extLst>
            </p:cNvPr>
            <p:cNvCxnSpPr/>
            <p:nvPr/>
          </p:nvCxnSpPr>
          <p:spPr>
            <a:xfrm>
              <a:off x="3937000" y="1638300"/>
              <a:ext cx="3035300" cy="0"/>
            </a:xfrm>
            <a:prstGeom prst="line">
              <a:avLst/>
            </a:prstGeom>
            <a:ln w="38100">
              <a:solidFill>
                <a:srgbClr val="CC64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8F0A0D64-7FB2-4E17-90E2-F6FF1D45EEA6}"/>
                </a:ext>
              </a:extLst>
            </p:cNvPr>
            <p:cNvSpPr/>
            <p:nvPr/>
          </p:nvSpPr>
          <p:spPr>
            <a:xfrm>
              <a:off x="7074999" y="1587500"/>
              <a:ext cx="101600" cy="101600"/>
            </a:xfrm>
            <a:prstGeom prst="ellipse">
              <a:avLst/>
            </a:prstGeom>
            <a:solidFill>
              <a:srgbClr val="CC64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FEC3F9DB-30DC-4BF0-B04F-C257C35C3308}"/>
                </a:ext>
              </a:extLst>
            </p:cNvPr>
            <p:cNvCxnSpPr/>
            <p:nvPr/>
          </p:nvCxnSpPr>
          <p:spPr>
            <a:xfrm>
              <a:off x="7253897" y="1638300"/>
              <a:ext cx="3035300" cy="0"/>
            </a:xfrm>
            <a:prstGeom prst="line">
              <a:avLst/>
            </a:prstGeom>
            <a:ln w="38100">
              <a:solidFill>
                <a:srgbClr val="CC64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07628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163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219DC42-23CF-4746-97E6-290C4C2FE6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5602" y="0"/>
            <a:ext cx="54864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B92C8A0-419A-43DE-8CDF-7B1AD8BE69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6858000"/>
          </a:xfrm>
          <a:prstGeom prst="rect">
            <a:avLst/>
          </a:prstGeom>
        </p:spPr>
      </p:pic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xmlns="" id="{446B8C93-7636-46F9-B73A-0B05A2E97B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596553"/>
              </p:ext>
            </p:extLst>
          </p:nvPr>
        </p:nvGraphicFramePr>
        <p:xfrm>
          <a:off x="3086100" y="1107101"/>
          <a:ext cx="6019800" cy="401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74BCAD8-E70A-4339-A169-4C3CCB92C057}"/>
              </a:ext>
            </a:extLst>
          </p:cNvPr>
          <p:cNvSpPr/>
          <p:nvPr/>
        </p:nvSpPr>
        <p:spPr>
          <a:xfrm>
            <a:off x="3289300" y="4919903"/>
            <a:ext cx="2209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公元前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770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年～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476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55A10D5-E0E1-4EAE-9C14-390F0EA87AE4}"/>
              </a:ext>
            </a:extLst>
          </p:cNvPr>
          <p:cNvSpPr/>
          <p:nvPr/>
        </p:nvSpPr>
        <p:spPr>
          <a:xfrm>
            <a:off x="6692902" y="4919902"/>
            <a:ext cx="2209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公元前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475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年～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221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21222275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F87AF16-1024-43CA-97CA-33941BC557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4C403D6-0527-4E3F-B831-4922FDB46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AF7E6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6CA1D1DF-6B7B-4279-8F2A-5EFC2D20F0F3}"/>
              </a:ext>
            </a:extLst>
          </p:cNvPr>
          <p:cNvGrpSpPr/>
          <p:nvPr/>
        </p:nvGrpSpPr>
        <p:grpSpPr>
          <a:xfrm>
            <a:off x="3750645" y="1428908"/>
            <a:ext cx="4690710" cy="923330"/>
            <a:chOff x="3750645" y="1289208"/>
            <a:chExt cx="4690710" cy="92333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85F06E27-25BA-4D86-93D5-24DE912E8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 rot="16200000">
              <a:off x="3614138" y="1575141"/>
              <a:ext cx="649880" cy="376865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51A4621E-1E62-450A-82EB-4024BB8639D3}"/>
                </a:ext>
              </a:extLst>
            </p:cNvPr>
            <p:cNvSpPr txBox="1"/>
            <p:nvPr/>
          </p:nvSpPr>
          <p:spPr>
            <a:xfrm>
              <a:off x="4272425" y="1289208"/>
              <a:ext cx="364715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本课重难点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9857B69F-B815-4A2C-B99E-1F643F2A1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tretch>
              <a:fillRect/>
            </a:stretch>
          </p:blipFill>
          <p:spPr>
            <a:xfrm rot="5400000" flipH="1">
              <a:off x="7927983" y="1575141"/>
              <a:ext cx="649880" cy="376865"/>
            </a:xfrm>
            <a:prstGeom prst="rect">
              <a:avLst/>
            </a:prstGeom>
          </p:spPr>
        </p:pic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6A5F7A9-09B8-4FF7-940F-06D072AE912B}"/>
              </a:ext>
            </a:extLst>
          </p:cNvPr>
          <p:cNvSpPr/>
          <p:nvPr/>
        </p:nvSpPr>
        <p:spPr>
          <a:xfrm>
            <a:off x="1497384" y="318397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桓公称霸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0E032342-6DDB-4060-9315-BD0A4EA8D7DB}"/>
              </a:ext>
            </a:extLst>
          </p:cNvPr>
          <p:cNvSpPr/>
          <p:nvPr/>
        </p:nvSpPr>
        <p:spPr>
          <a:xfrm>
            <a:off x="4875153" y="3183978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城濮之战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CF28571-542F-4B68-9EE5-808B581B1DD6}"/>
              </a:ext>
            </a:extLst>
          </p:cNvPr>
          <p:cNvSpPr/>
          <p:nvPr/>
        </p:nvSpPr>
        <p:spPr>
          <a:xfrm>
            <a:off x="8252924" y="3183978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长平之战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B2B8820B-39D5-4FEB-9204-1C0D9A4823AB}"/>
              </a:ext>
            </a:extLst>
          </p:cNvPr>
          <p:cNvCxnSpPr>
            <a:cxnSpLocks/>
          </p:cNvCxnSpPr>
          <p:nvPr/>
        </p:nvCxnSpPr>
        <p:spPr>
          <a:xfrm>
            <a:off x="1136041" y="4356100"/>
            <a:ext cx="9919918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1657202-020F-4EB2-A6DC-D65080503544}"/>
              </a:ext>
            </a:extLst>
          </p:cNvPr>
          <p:cNvSpPr/>
          <p:nvPr/>
        </p:nvSpPr>
        <p:spPr>
          <a:xfrm>
            <a:off x="2541181" y="4760740"/>
            <a:ext cx="71096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分组探讨春秋战国时期的战争性质</a:t>
            </a:r>
          </a:p>
        </p:txBody>
      </p:sp>
    </p:spTree>
    <p:extLst>
      <p:ext uri="{BB962C8B-B14F-4D97-AF65-F5344CB8AC3E}">
        <p14:creationId xmlns:p14="http://schemas.microsoft.com/office/powerpoint/2010/main" val="5682163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8AD969F-8776-4231-95D0-388D2BDD21C4}"/>
              </a:ext>
            </a:extLst>
          </p:cNvPr>
          <p:cNvSpPr/>
          <p:nvPr/>
        </p:nvSpPr>
        <p:spPr>
          <a:xfrm>
            <a:off x="1374470" y="3429000"/>
            <a:ext cx="4495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春秋时期的得名，是因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孔子修订</a:t>
            </a:r>
            <a:r>
              <a:rPr lang="en-US" altLang="zh-CN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春秋</a:t>
            </a:r>
            <a:r>
              <a:rPr lang="en-US" altLang="zh-CN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而得名。这部书记载了从鲁隐公元年（前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722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年）到鲁哀公十四年（前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481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年）的历史。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F9A7B4A-1C52-47FB-A71B-C4F0D0122A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2427">
            <a:off x="6553602" y="1426753"/>
            <a:ext cx="4824139" cy="4481626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300FEB6F-8BA4-4A1D-B855-A6BCFCC24D98}"/>
              </a:ext>
            </a:extLst>
          </p:cNvPr>
          <p:cNvCxnSpPr>
            <a:cxnSpLocks/>
          </p:cNvCxnSpPr>
          <p:nvPr/>
        </p:nvCxnSpPr>
        <p:spPr>
          <a:xfrm>
            <a:off x="1364641" y="3213100"/>
            <a:ext cx="4515459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0F54B81-2737-428F-9612-5C106F134E58}"/>
              </a:ext>
            </a:extLst>
          </p:cNvPr>
          <p:cNvSpPr txBox="1"/>
          <p:nvPr/>
        </p:nvSpPr>
        <p:spPr>
          <a:xfrm>
            <a:off x="1798794" y="2162771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春秋的由来</a:t>
            </a:r>
          </a:p>
        </p:txBody>
      </p:sp>
    </p:spTree>
    <p:extLst>
      <p:ext uri="{BB962C8B-B14F-4D97-AF65-F5344CB8AC3E}">
        <p14:creationId xmlns:p14="http://schemas.microsoft.com/office/powerpoint/2010/main" val="32046164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A5EAFFE-DCCF-43FB-8498-6C969D6397D9}"/>
              </a:ext>
            </a:extLst>
          </p:cNvPr>
          <p:cNvSpPr/>
          <p:nvPr/>
        </p:nvSpPr>
        <p:spPr>
          <a:xfrm>
            <a:off x="1362075" y="4062917"/>
            <a:ext cx="94678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据史书记载，春秋二百四十二年间，有四十三名君主被臣下或敌国杀，五十二个诸侯国被灭，有大小战事四百八十多起，诸侯的朝聘和盟会四百五十余次。春秋时期周王的势力减弱，诸侯群雄纷争，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齐桓公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晋文公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宋襄公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秦穆公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楚庄王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相继称霸，史称“春秋五霸”。</a:t>
            </a:r>
          </a:p>
        </p:txBody>
      </p:sp>
      <p:pic>
        <p:nvPicPr>
          <p:cNvPr id="1026" name="Picture 2" descr="https://timgsa.baidu.com/timg?image&amp;quality=80&amp;size=b9999_10000&amp;sec=1513085677620&amp;di=e8f483bdbd19081886ee33dadd752a05&amp;imgtype=0&amp;src=http%3A%2F%2Fwww.jxzskr.cn%2Fupload%2Fimg%2F8NGM0IVIldOw3hfPpivZPZTmLocPtOUf8ycsGH8KSgxFTZWoZSRROVHHXuOJjS--YvnjX2Hv0MciKCA2wF11Udx74nvI7vo3GI4FTEhn%2FSKvqNdTzA.jpg">
            <a:extLst>
              <a:ext uri="{FF2B5EF4-FFF2-40B4-BE49-F238E27FC236}">
                <a16:creationId xmlns:a16="http://schemas.microsoft.com/office/drawing/2014/main" xmlns="" id="{1D53CD03-4D5C-475A-919E-650EE43721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" t="36739" r="2526" b="8956"/>
          <a:stretch/>
        </p:blipFill>
        <p:spPr bwMode="auto">
          <a:xfrm>
            <a:off x="0" y="1021191"/>
            <a:ext cx="12192000" cy="233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17288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513085867316&amp;di=d816c9c3e1638eaa156708b40a88449c&amp;imgtype=0&amp;src=http%3A%2F%2Fp6.qhmsg.com%2Ft01d10dabc52076387f.png">
            <a:extLst>
              <a:ext uri="{FF2B5EF4-FFF2-40B4-BE49-F238E27FC236}">
                <a16:creationId xmlns:a16="http://schemas.microsoft.com/office/drawing/2014/main" xmlns="" id="{692E3E80-ABF3-4A97-AC99-5FED72C5D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769369"/>
            <a:ext cx="4375150" cy="53192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966BA7DA-43E6-4608-9825-4D08465D4198}"/>
              </a:ext>
            </a:extLst>
          </p:cNvPr>
          <p:cNvSpPr txBox="1"/>
          <p:nvPr/>
        </p:nvSpPr>
        <p:spPr>
          <a:xfrm>
            <a:off x="2599898" y="1843673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齐桓公称霸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6F35F218-E0F4-405B-95FC-15C3344780A0}"/>
              </a:ext>
            </a:extLst>
          </p:cNvPr>
          <p:cNvCxnSpPr>
            <a:cxnSpLocks/>
          </p:cNvCxnSpPr>
          <p:nvPr/>
        </p:nvCxnSpPr>
        <p:spPr>
          <a:xfrm>
            <a:off x="-12700" y="2730500"/>
            <a:ext cx="5618549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550AC6D-F69C-448B-B40B-61F80939FA9A}"/>
              </a:ext>
            </a:extLst>
          </p:cNvPr>
          <p:cNvSpPr/>
          <p:nvPr/>
        </p:nvSpPr>
        <p:spPr>
          <a:xfrm>
            <a:off x="1370399" y="2927172"/>
            <a:ext cx="423545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齐桓公在位期间任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管仲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为相，推行改革，齐国逐渐强盛。桓公于前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681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年在甄召集四国诸侯会盟，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齐桓公是历史上第一个充当盟主的诸侯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2893564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63FC280-232C-4520-9C0A-CC00B4F13263}"/>
              </a:ext>
            </a:extLst>
          </p:cNvPr>
          <p:cNvSpPr/>
          <p:nvPr/>
        </p:nvSpPr>
        <p:spPr>
          <a:xfrm>
            <a:off x="7294562" y="2813735"/>
            <a:ext cx="40005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宋襄公试图效法齐桓公，以抵抗楚国进攻为名，再次大会诸侯以成为霸主，楚军列阵完毕后发起攻击，宋军大败，宋襄公大腿中箭，次年因伤重而死。</a:t>
            </a:r>
          </a:p>
        </p:txBody>
      </p:sp>
      <p:pic>
        <p:nvPicPr>
          <p:cNvPr id="3074" name="Picture 2" descr="https://timgsa.baidu.com/timg?image&amp;quality=80&amp;size=b9999_10000&amp;sec=1513086325332&amp;di=72238b6343956d07dd3eeec0c7cfc218&amp;imgtype=0&amp;src=http%3A%2F%2Fpic.baike.soso.com%2Fp%2F20140326%2F20140326152307-368331960.jpg">
            <a:extLst>
              <a:ext uri="{FF2B5EF4-FFF2-40B4-BE49-F238E27FC236}">
                <a16:creationId xmlns:a16="http://schemas.microsoft.com/office/drawing/2014/main" xmlns="" id="{8A648EFA-5B50-4753-9638-3587960D5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83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A1808E7F-5CB8-4BD7-B31B-C761CDBD02E8}"/>
              </a:ext>
            </a:extLst>
          </p:cNvPr>
          <p:cNvCxnSpPr>
            <a:cxnSpLocks/>
          </p:cNvCxnSpPr>
          <p:nvPr/>
        </p:nvCxnSpPr>
        <p:spPr>
          <a:xfrm>
            <a:off x="7096125" y="2590800"/>
            <a:ext cx="4397375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4F7DCDE-F14A-4D7A-9A27-09006222D172}"/>
              </a:ext>
            </a:extLst>
          </p:cNvPr>
          <p:cNvSpPr txBox="1"/>
          <p:nvPr/>
        </p:nvSpPr>
        <p:spPr>
          <a:xfrm>
            <a:off x="8073965" y="162293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宋楚之争</a:t>
            </a:r>
          </a:p>
        </p:txBody>
      </p:sp>
    </p:spTree>
    <p:extLst>
      <p:ext uri="{BB962C8B-B14F-4D97-AF65-F5344CB8AC3E}">
        <p14:creationId xmlns:p14="http://schemas.microsoft.com/office/powerpoint/2010/main" val="3140663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50F181B-3F48-4E1B-899A-51658A423A3F}"/>
              </a:ext>
            </a:extLst>
          </p:cNvPr>
          <p:cNvSpPr/>
          <p:nvPr/>
        </p:nvSpPr>
        <p:spPr>
          <a:xfrm>
            <a:off x="1185862" y="2412137"/>
            <a:ext cx="38481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晋文公改革政治，友好秦国，在诸侯中威信很高。周襄王二十年（前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633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年），楚军包围宋国都城商丘。次年初，晋文公率兵救宋，在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城濮之战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大败楚军，然后会盟于</a:t>
            </a:r>
            <a:r>
              <a:rPr lang="zh-CN" altLang="en-US" sz="2400" dirty="0">
                <a:solidFill>
                  <a:srgbClr val="CC64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践土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，成为中原霸主。</a:t>
            </a:r>
          </a:p>
        </p:txBody>
      </p:sp>
      <p:pic>
        <p:nvPicPr>
          <p:cNvPr id="4098" name="Picture 2" descr="https://timgsa.baidu.com/timg?image&amp;quality=80&amp;size=b9999_10000&amp;sec=1513086734582&amp;di=ef3e34609765f7b6c9830346a733b17c&amp;imgtype=0&amp;src=http%3A%2F%2Fpic.baike.soso.com%2Fp%2F20140220%2F20140220100452-1902859563.jpg">
            <a:extLst>
              <a:ext uri="{FF2B5EF4-FFF2-40B4-BE49-F238E27FC236}">
                <a16:creationId xmlns:a16="http://schemas.microsoft.com/office/drawing/2014/main" xmlns="" id="{DFC463B4-A4F6-4F12-B876-04695C311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92337" y="0"/>
            <a:ext cx="6099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324CC978-BFEB-49F5-ADBD-F004B50C8B0C}"/>
              </a:ext>
            </a:extLst>
          </p:cNvPr>
          <p:cNvCxnSpPr>
            <a:cxnSpLocks/>
          </p:cNvCxnSpPr>
          <p:nvPr/>
        </p:nvCxnSpPr>
        <p:spPr>
          <a:xfrm>
            <a:off x="911225" y="2249858"/>
            <a:ext cx="4397375" cy="0"/>
          </a:xfrm>
          <a:prstGeom prst="line">
            <a:avLst/>
          </a:prstGeom>
          <a:ln>
            <a:solidFill>
              <a:srgbClr val="6E61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FE109DC-BE91-4FDE-8690-39402ED74DFA}"/>
              </a:ext>
            </a:extLst>
          </p:cNvPr>
          <p:cNvSpPr txBox="1"/>
          <p:nvPr/>
        </p:nvSpPr>
        <p:spPr>
          <a:xfrm>
            <a:off x="1889065" y="131813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践土之盟</a:t>
            </a:r>
          </a:p>
        </p:txBody>
      </p:sp>
    </p:spTree>
    <p:extLst>
      <p:ext uri="{BB962C8B-B14F-4D97-AF65-F5344CB8AC3E}">
        <p14:creationId xmlns:p14="http://schemas.microsoft.com/office/powerpoint/2010/main" val="12460458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1077</Words>
  <Application>Microsoft Office PowerPoint</Application>
  <PresentationFormat>宽屏</PresentationFormat>
  <Paragraphs>89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等线 Light</vt:lpstr>
      <vt:lpstr>思源黑体 CN Bold</vt:lpstr>
      <vt:lpstr>宋体</vt:lpstr>
      <vt:lpstr>微软雅黑</vt:lpstr>
      <vt:lpstr>叶根友特楷简体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149</cp:revision>
  <dcterms:created xsi:type="dcterms:W3CDTF">2017-12-12T09:55:07Z</dcterms:created>
  <dcterms:modified xsi:type="dcterms:W3CDTF">2020-05-22T11:54:21Z</dcterms:modified>
</cp:coreProperties>
</file>