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7" r:id="rId3"/>
    <p:sldId id="256" r:id="rId4"/>
    <p:sldId id="258" r:id="rId5"/>
    <p:sldId id="259" r:id="rId6"/>
    <p:sldId id="285" r:id="rId7"/>
    <p:sldId id="286" r:id="rId8"/>
    <p:sldId id="282" r:id="rId9"/>
    <p:sldId id="287" r:id="rId10"/>
    <p:sldId id="288" r:id="rId11"/>
    <p:sldId id="290" r:id="rId12"/>
    <p:sldId id="291" r:id="rId13"/>
    <p:sldId id="292" r:id="rId14"/>
    <p:sldId id="289" r:id="rId15"/>
    <p:sldId id="283" r:id="rId16"/>
    <p:sldId id="293" r:id="rId17"/>
    <p:sldId id="298" r:id="rId18"/>
    <p:sldId id="299" r:id="rId19"/>
    <p:sldId id="300" r:id="rId20"/>
    <p:sldId id="297" r:id="rId21"/>
    <p:sldId id="284" r:id="rId22"/>
    <p:sldId id="295" r:id="rId23"/>
    <p:sldId id="294" r:id="rId24"/>
    <p:sldId id="296" r:id="rId25"/>
    <p:sldId id="281" r:id="rId26"/>
    <p:sldId id="301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BEB1"/>
    <a:srgbClr val="FF9933"/>
    <a:srgbClr val="FFAF60"/>
    <a:srgbClr val="FFE8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3" d="100"/>
          <a:sy n="103" d="100"/>
        </p:scale>
        <p:origin x="114" y="186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20DDF2-7069-4176-97AD-04CED623B539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1785F-E936-4274-9466-765217A1A1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266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9647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16855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3058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4862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5402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05363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8169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27238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79519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5005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53652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42749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37750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3746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75103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9302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6345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94884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74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6709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52142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4083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9269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06739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1785F-E936-4274-9466-765217A1A1F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0393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49FEE7F-0E58-4ACB-A164-564486CEA3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5EF8604A-6692-44AF-BE0F-2CBB294C6E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C217B34-14B8-4EE0-8100-9B275CCD2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40F8D4D-17B4-4513-AB40-5534A88287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F9E2EA8-F389-48BB-9EBC-53DC1A4D2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4036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origami"/>
      </p:transition>
    </mc:Choice>
    <mc:Fallback xmlns=""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00051DE-5A76-41D9-AA31-54B18DAD07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09D7A39-DE31-49B5-AA00-CF570A8EFF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4B526D7-E95D-4D60-8CF9-46D4DDD4B7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1AD0606-B009-440F-99A0-E3458282F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D99F340-C763-4BC0-BAE2-F44144191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3157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origami"/>
      </p:transition>
    </mc:Choice>
    <mc:Fallback xmlns="">
      <p:transition spd="slow"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DFDDEF74-3317-40EC-B587-5CF9CBFCB1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C26E4A1-197F-4066-8356-736C6EA687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C2C0D73-BE11-4233-B383-CFCE1E4B5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D6C7F9D-7745-42E3-BD33-173A406FC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18A4E2B-CC7B-4019-836F-FCDDCCEBB9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24623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origami"/>
      </p:transition>
    </mc:Choice>
    <mc:Fallback xmlns="">
      <p:transition spd="slow" advClick="0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855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1567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84506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74826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6584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4156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0319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411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3A36F50-081C-4364-AD6D-0FAA47547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5573034-0D76-4CEC-A291-E5CEEB52E1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114AD5D-F9B6-4D13-BCD9-7F0243BD1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EB5C0A6-3B1F-402E-86D2-287B1C8D5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F7272B2-1A7D-4A79-920C-0EA1AF1AE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31242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origami"/>
      </p:transition>
    </mc:Choice>
    <mc:Fallback xmlns="">
      <p:transition spd="slow" advClick="0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4537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6802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21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0279733-72DF-4DC5-A8EF-278242007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A94C565-ECF2-4AD6-A215-77D72C6959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247E373-F56E-40A5-8D6B-D77E4B3C2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DEB4FF9-A9EE-4949-87B0-67CDCCF04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8DD9FC9-486E-4BE9-81DC-07796EE026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9287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origami"/>
      </p:transition>
    </mc:Choice>
    <mc:Fallback xmlns=""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705AE81-2E2F-46D1-970B-D6AF0A461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41FAE98-A8A1-40F6-82E4-880D9FFC73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10D13C6E-B6CD-4F6C-B693-D2CFC0F12A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93EFAFE-1CDE-44FB-8AC2-77B4DCB09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83BB301-9AE7-468C-B32E-B05EDAF2B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A676E023-25C5-460F-85CE-62064B401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70476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origami"/>
      </p:transition>
    </mc:Choice>
    <mc:Fallback xmlns=""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D742EEC-3790-4FAA-A3E5-1C3BA1FE7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1DC8669-1110-4733-AAC8-A8EF1A07A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4E08D8A-976E-41B9-9757-CD5B17C07C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98E572B8-01C6-4D05-959C-B8D5368899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2E8E520B-9338-431A-8243-2C1190ABB4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77B696DE-8B7B-46C0-A108-157BD921CA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C14B2B5C-FBB5-420E-B82F-597C1829B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1CC15CF4-81DD-44D6-9342-2C2793088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4032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origami"/>
      </p:transition>
    </mc:Choice>
    <mc:Fallback xmlns=""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3E4B3BA-21CD-46FE-AE9B-F54A0E9DD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9319CC69-DE2B-4213-B8EC-0C1648B23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3FBF13B6-6C15-4718-948F-A3B1C8BD7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850C8B97-3662-43DC-94ED-8141CE975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1549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origami"/>
      </p:transition>
    </mc:Choice>
    <mc:Fallback xmlns="">
      <p:transition spd="slow" advClick="0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5115C27E-D4D7-471B-855F-36DFFB34D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1027775A-29DC-4911-ADF3-FC3ED5D27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5262AC3F-A5F9-475F-A96A-E19625E78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5212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origami"/>
      </p:transition>
    </mc:Choice>
    <mc:Fallback xmlns="">
      <p:transition spd="slow" advClick="0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C3EA158-90CA-430F-BA1A-957223673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32B23BE-2817-48D9-8C3B-995776E72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A1AAE15-F1F7-40B0-95A6-4F2635B283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D1B85EE-95DB-4E67-B01F-A56D68CB6E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7BCCEF2-D201-4B0B-A49D-E94433872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289ECEE-106B-4146-A59A-A248E8143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6398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origami"/>
      </p:transition>
    </mc:Choice>
    <mc:Fallback xmlns="">
      <p:transition spd="slow" advClick="0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895BE2C-8C2E-4031-A0A3-D3BB5E508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598E5444-3985-4A95-A6E7-818CA20AC9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B9A864AE-296E-47E9-A8BD-1EFC107FA0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52913D1-A79D-4148-8414-50CCDF883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669B5-480E-4D8D-8479-F3F9E6798BC0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BF96DAD-A4E9-4356-B92B-4F79D3338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5F3D108-24EF-41DF-BE83-25F43D6BF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30505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origami"/>
      </p:transition>
    </mc:Choice>
    <mc:Fallback xmlns=""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6C9A41BA-A76A-45CA-B0DA-CC395727D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42269D3-B9ED-4D87-B793-4FA565310F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37E539C-9E80-4F8D-AF5F-6AF8A95FB3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669B5-480E-4D8D-8479-F3F9E6798BC0}" type="datetimeFigureOut">
              <a:rPr lang="zh-CN" altLang="en-US" smtClean="0"/>
              <a:t>2020/5/7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EE4871A-3941-4C68-BF48-5B6F5FF71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199189C-4616-4D8D-BC30-4281A5C48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F7E45-7127-4906-A984-51242AC755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855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Click="0" advTm="3000">
        <p15:prstTrans prst="origami"/>
      </p:transition>
    </mc:Choice>
    <mc:Fallback xmlns="">
      <p:transition spd="slow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1233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hyperlink" Target="../../Local%20Settings/Temp/Rar$DI00.297/&#21917;.SW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hyperlink" Target="../../Local%20Settings/Temp/Rar$DI00.297/&#21917;.SW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hyperlink" Target="../../Local%20Settings/Temp/Rar$DI00.297/&#21917;.SWF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8D805149-5976-47CC-B361-23D7D927D9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FAE4B23-EC12-4C66-B406-67081C37EB1A}"/>
              </a:ext>
            </a:extLst>
          </p:cNvPr>
          <p:cNvSpPr txBox="1"/>
          <p:nvPr/>
        </p:nvSpPr>
        <p:spPr>
          <a:xfrm>
            <a:off x="4610512" y="1762839"/>
            <a:ext cx="32624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5DBEB1"/>
                </a:solidFill>
                <a:cs typeface="+mn-ea"/>
                <a:sym typeface="+mn-lt"/>
              </a:rPr>
              <a:t>爱什么颜色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922C5B1-2E77-4554-9E83-B238C645D749}"/>
              </a:ext>
            </a:extLst>
          </p:cNvPr>
          <p:cNvSpPr txBox="1"/>
          <p:nvPr/>
        </p:nvSpPr>
        <p:spPr>
          <a:xfrm>
            <a:off x="4323331" y="2593836"/>
            <a:ext cx="1467068" cy="400110"/>
          </a:xfrm>
          <a:prstGeom prst="rect">
            <a:avLst/>
          </a:prstGeom>
          <a:solidFill>
            <a:srgbClr val="5DBEB1"/>
          </a:solidFill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三年级上册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41301810-A277-46F5-8DA2-987B160983F0}"/>
              </a:ext>
            </a:extLst>
          </p:cNvPr>
          <p:cNvSpPr txBox="1"/>
          <p:nvPr/>
        </p:nvSpPr>
        <p:spPr>
          <a:xfrm>
            <a:off x="5790399" y="2593836"/>
            <a:ext cx="2236510" cy="400110"/>
          </a:xfrm>
          <a:prstGeom prst="rect">
            <a:avLst/>
          </a:prstGeom>
          <a:solidFill>
            <a:srgbClr val="5DBEB1"/>
          </a:solidFill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授课老师：通用名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CDD2A56A-DDEA-4E23-8FD6-AED3D4D6C96A}"/>
              </a:ext>
            </a:extLst>
          </p:cNvPr>
          <p:cNvSpPr txBox="1"/>
          <p:nvPr/>
        </p:nvSpPr>
        <p:spPr>
          <a:xfrm>
            <a:off x="4109160" y="3082618"/>
            <a:ext cx="421621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rgbClr val="5DBEB1"/>
                </a:solidFill>
                <a:cs typeface="+mn-ea"/>
                <a:sym typeface="+mn-lt"/>
              </a:rPr>
              <a:t>What is the color of love is the third grade 2 Chinese courseware</a:t>
            </a:r>
          </a:p>
          <a:p>
            <a:r>
              <a:rPr lang="en-US" altLang="zh-CN" sz="1100" dirty="0">
                <a:solidFill>
                  <a:srgbClr val="5DBEB1"/>
                </a:solidFill>
                <a:cs typeface="+mn-ea"/>
                <a:sym typeface="+mn-lt"/>
              </a:rPr>
              <a:t>What is the color of love is the third grade 2 Chinese courseware</a:t>
            </a:r>
            <a:endParaRPr lang="zh-CN" altLang="en-US" sz="1100" dirty="0">
              <a:solidFill>
                <a:srgbClr val="5DBEB1"/>
              </a:solidFill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rgbClr val="5DBEB1"/>
                </a:solidFill>
                <a:cs typeface="+mn-ea"/>
                <a:sym typeface="+mn-lt"/>
              </a:rPr>
              <a:t>What is the color of love is the third grade 2 Chinese courseware</a:t>
            </a:r>
            <a:endParaRPr lang="zh-CN" altLang="en-US" sz="1100" dirty="0">
              <a:solidFill>
                <a:srgbClr val="5DBEB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0309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窗户, 室内&#10;&#10;已生成极高可信度的说明">
            <a:extLst>
              <a:ext uri="{FF2B5EF4-FFF2-40B4-BE49-F238E27FC236}">
                <a16:creationId xmlns="" xmlns:a16="http://schemas.microsoft.com/office/drawing/2014/main" id="{BAB84A25-32ED-4CFF-A5EA-6EEB83DDC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33DCC34-30BE-4186-8B0C-9D9860CB08FD}"/>
              </a:ext>
            </a:extLst>
          </p:cNvPr>
          <p:cNvSpPr/>
          <p:nvPr/>
        </p:nvSpPr>
        <p:spPr>
          <a:xfrm>
            <a:off x="1122402" y="1582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字词学习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C69493AD-C53D-4403-8177-7AF470F0F6C6}"/>
              </a:ext>
            </a:extLst>
          </p:cNvPr>
          <p:cNvCxnSpPr>
            <a:cxnSpLocks/>
          </p:cNvCxnSpPr>
          <p:nvPr/>
        </p:nvCxnSpPr>
        <p:spPr>
          <a:xfrm>
            <a:off x="1274802" y="743009"/>
            <a:ext cx="11069598" cy="0"/>
          </a:xfrm>
          <a:prstGeom prst="line">
            <a:avLst/>
          </a:prstGeom>
          <a:ln w="28575">
            <a:solidFill>
              <a:srgbClr val="5DBE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2">
            <a:extLst>
              <a:ext uri="{FF2B5EF4-FFF2-40B4-BE49-F238E27FC236}">
                <a16:creationId xmlns="" xmlns:a16="http://schemas.microsoft.com/office/drawing/2014/main" id="{5BB200A1-E966-498B-822F-32D0732597BE}"/>
              </a:ext>
            </a:extLst>
          </p:cNvPr>
          <p:cNvGrpSpPr>
            <a:grpSpLocks/>
          </p:cNvGrpSpPr>
          <p:nvPr/>
        </p:nvGrpSpPr>
        <p:grpSpPr bwMode="auto">
          <a:xfrm>
            <a:off x="1959723" y="1535248"/>
            <a:ext cx="1335927" cy="1091316"/>
            <a:chOff x="431" y="1164"/>
            <a:chExt cx="2132" cy="2130"/>
          </a:xfrm>
        </p:grpSpPr>
        <p:grpSp>
          <p:nvGrpSpPr>
            <p:cNvPr id="7" name="Group 3">
              <a:extLst>
                <a:ext uri="{FF2B5EF4-FFF2-40B4-BE49-F238E27FC236}">
                  <a16:creationId xmlns="" xmlns:a16="http://schemas.microsoft.com/office/drawing/2014/main" id="{CE120645-A81E-403C-BAB7-84126BEB81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" y="1164"/>
              <a:ext cx="2132" cy="2130"/>
              <a:chOff x="1020" y="346"/>
              <a:chExt cx="1180" cy="1179"/>
            </a:xfrm>
          </p:grpSpPr>
          <p:sp>
            <p:nvSpPr>
              <p:cNvPr id="9" name="Rectangle 4">
                <a:extLst>
                  <a:ext uri="{FF2B5EF4-FFF2-40B4-BE49-F238E27FC236}">
                    <a16:creationId xmlns="" xmlns:a16="http://schemas.microsoft.com/office/drawing/2014/main" id="{1CEA35D0-588E-40C8-95A7-7F3C197BE8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346"/>
                <a:ext cx="1179" cy="117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Line 5">
                <a:extLst>
                  <a:ext uri="{FF2B5EF4-FFF2-40B4-BE49-F238E27FC236}">
                    <a16:creationId xmlns="" xmlns:a16="http://schemas.microsoft.com/office/drawing/2014/main" id="{791CAFB3-7745-404A-ABF8-BED391B8F1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0" y="935"/>
                <a:ext cx="118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Line 6">
                <a:extLst>
                  <a:ext uri="{FF2B5EF4-FFF2-40B4-BE49-F238E27FC236}">
                    <a16:creationId xmlns="" xmlns:a16="http://schemas.microsoft.com/office/drawing/2014/main" id="{23D56F5F-78B2-41EB-B8E5-BFF313841A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10" y="346"/>
                <a:ext cx="0" cy="1179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" name="Text Box 7">
              <a:hlinkClick r:id="rId4" action="ppaction://hlinkfile"/>
              <a:extLst>
                <a:ext uri="{FF2B5EF4-FFF2-40B4-BE49-F238E27FC236}">
                  <a16:creationId xmlns="" xmlns:a16="http://schemas.microsoft.com/office/drawing/2014/main" id="{D92A3E26-BCF0-4EF7-A216-6CB70C05E6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4" y="1179"/>
              <a:ext cx="1769" cy="198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6000" b="1" dirty="0">
                  <a:solidFill>
                    <a:srgbClr val="5DBEB1"/>
                  </a:solidFill>
                  <a:latin typeface="+mn-lt"/>
                  <a:ea typeface="+mn-ea"/>
                  <a:cs typeface="+mn-ea"/>
                  <a:sym typeface="+mn-lt"/>
                </a:rPr>
                <a:t>绿</a:t>
              </a:r>
            </a:p>
          </p:txBody>
        </p:sp>
      </p:grpSp>
      <p:sp>
        <p:nvSpPr>
          <p:cNvPr id="12" name="Text Box 8">
            <a:extLst>
              <a:ext uri="{FF2B5EF4-FFF2-40B4-BE49-F238E27FC236}">
                <a16:creationId xmlns="" xmlns:a16="http://schemas.microsoft.com/office/drawing/2014/main" id="{6818EA1D-9879-4151-8C2F-692C0841D2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6156" y="1157113"/>
            <a:ext cx="7746112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绿色   绿叶   绿油油  绿化</a:t>
            </a:r>
          </a:p>
          <a:p>
            <a:pPr eaLnBrk="1" hangingPunct="1"/>
            <a:r>
              <a:rPr lang="zh-CN" altLang="en-US" sz="4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碧绿   绿树   花红柳绿</a:t>
            </a:r>
          </a:p>
          <a:p>
            <a:pPr eaLnBrk="1" hangingPunct="1"/>
            <a:endParaRPr lang="en-US" altLang="zh-CN" b="1" dirty="0">
              <a:solidFill>
                <a:srgbClr val="5DBEB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" name="Group 2">
            <a:extLst>
              <a:ext uri="{FF2B5EF4-FFF2-40B4-BE49-F238E27FC236}">
                <a16:creationId xmlns="" xmlns:a16="http://schemas.microsoft.com/office/drawing/2014/main" id="{9D612E00-50DC-4F3E-9DC5-2C69391773AF}"/>
              </a:ext>
            </a:extLst>
          </p:cNvPr>
          <p:cNvGrpSpPr>
            <a:grpSpLocks/>
          </p:cNvGrpSpPr>
          <p:nvPr/>
        </p:nvGrpSpPr>
        <p:grpSpPr bwMode="auto">
          <a:xfrm>
            <a:off x="1944232" y="2963336"/>
            <a:ext cx="1350284" cy="1108445"/>
            <a:chOff x="431" y="1147"/>
            <a:chExt cx="2132" cy="2147"/>
          </a:xfrm>
        </p:grpSpPr>
        <p:grpSp>
          <p:nvGrpSpPr>
            <p:cNvPr id="14" name="Group 3">
              <a:extLst>
                <a:ext uri="{FF2B5EF4-FFF2-40B4-BE49-F238E27FC236}">
                  <a16:creationId xmlns="" xmlns:a16="http://schemas.microsoft.com/office/drawing/2014/main" id="{DD1BD359-D954-4813-8806-9E2351B18B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" y="1164"/>
              <a:ext cx="2132" cy="2130"/>
              <a:chOff x="1020" y="346"/>
              <a:chExt cx="1180" cy="1179"/>
            </a:xfrm>
          </p:grpSpPr>
          <p:sp>
            <p:nvSpPr>
              <p:cNvPr id="16" name="Rectangle 4">
                <a:extLst>
                  <a:ext uri="{FF2B5EF4-FFF2-40B4-BE49-F238E27FC236}">
                    <a16:creationId xmlns="" xmlns:a16="http://schemas.microsoft.com/office/drawing/2014/main" id="{516BC87F-0282-4402-9E00-F96A62B778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346"/>
                <a:ext cx="1179" cy="117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Line 5">
                <a:extLst>
                  <a:ext uri="{FF2B5EF4-FFF2-40B4-BE49-F238E27FC236}">
                    <a16:creationId xmlns="" xmlns:a16="http://schemas.microsoft.com/office/drawing/2014/main" id="{2BC02180-03F4-44DC-879C-F98DF58A7F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0" y="935"/>
                <a:ext cx="118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Line 6">
                <a:extLst>
                  <a:ext uri="{FF2B5EF4-FFF2-40B4-BE49-F238E27FC236}">
                    <a16:creationId xmlns="" xmlns:a16="http://schemas.microsoft.com/office/drawing/2014/main" id="{1DC1A876-E6B9-40E6-9516-C116F20232A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10" y="346"/>
                <a:ext cx="0" cy="1179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5" name="Text Box 7">
              <a:hlinkClick r:id="rId4" action="ppaction://hlinkfile"/>
              <a:extLst>
                <a:ext uri="{FF2B5EF4-FFF2-40B4-BE49-F238E27FC236}">
                  <a16:creationId xmlns="" xmlns:a16="http://schemas.microsoft.com/office/drawing/2014/main" id="{C77804B9-59BF-47C7-938A-57926614E9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3" y="1147"/>
              <a:ext cx="1769" cy="19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6000" b="1" dirty="0">
                  <a:solidFill>
                    <a:srgbClr val="5DBEB1"/>
                  </a:solidFill>
                  <a:latin typeface="+mn-lt"/>
                  <a:ea typeface="+mn-ea"/>
                  <a:cs typeface="+mn-ea"/>
                  <a:sym typeface="+mn-lt"/>
                </a:rPr>
                <a:t>苗</a:t>
              </a:r>
            </a:p>
          </p:txBody>
        </p:sp>
      </p:grpSp>
      <p:sp>
        <p:nvSpPr>
          <p:cNvPr id="19" name="Text Box 8">
            <a:extLst>
              <a:ext uri="{FF2B5EF4-FFF2-40B4-BE49-F238E27FC236}">
                <a16:creationId xmlns="" xmlns:a16="http://schemas.microsoft.com/office/drawing/2014/main" id="{9F9822A1-7105-4814-83BA-1FA4800CCF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7388" y="3129210"/>
            <a:ext cx="529515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禾苗   苗条    苗头    </a:t>
            </a:r>
            <a:endParaRPr lang="zh-CN" altLang="en-US" b="1" dirty="0">
              <a:solidFill>
                <a:srgbClr val="5DBEB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0" name="Group 2">
            <a:extLst>
              <a:ext uri="{FF2B5EF4-FFF2-40B4-BE49-F238E27FC236}">
                <a16:creationId xmlns="" xmlns:a16="http://schemas.microsoft.com/office/drawing/2014/main" id="{42FC02E1-B8B7-4DD3-83E6-2EC869E4AA86}"/>
              </a:ext>
            </a:extLst>
          </p:cNvPr>
          <p:cNvGrpSpPr>
            <a:grpSpLocks/>
          </p:cNvGrpSpPr>
          <p:nvPr/>
        </p:nvGrpSpPr>
        <p:grpSpPr bwMode="auto">
          <a:xfrm>
            <a:off x="1944232" y="4452226"/>
            <a:ext cx="1349140" cy="1135293"/>
            <a:chOff x="431" y="1164"/>
            <a:chExt cx="2132" cy="2130"/>
          </a:xfrm>
        </p:grpSpPr>
        <p:grpSp>
          <p:nvGrpSpPr>
            <p:cNvPr id="21" name="Group 3">
              <a:extLst>
                <a:ext uri="{FF2B5EF4-FFF2-40B4-BE49-F238E27FC236}">
                  <a16:creationId xmlns="" xmlns:a16="http://schemas.microsoft.com/office/drawing/2014/main" id="{FD443893-777A-46E8-BBD7-F6C6A9A5E0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" y="1164"/>
              <a:ext cx="2132" cy="2130"/>
              <a:chOff x="1020" y="346"/>
              <a:chExt cx="1180" cy="1179"/>
            </a:xfrm>
          </p:grpSpPr>
          <p:sp>
            <p:nvSpPr>
              <p:cNvPr id="23" name="Rectangle 4">
                <a:extLst>
                  <a:ext uri="{FF2B5EF4-FFF2-40B4-BE49-F238E27FC236}">
                    <a16:creationId xmlns="" xmlns:a16="http://schemas.microsoft.com/office/drawing/2014/main" id="{7A10C42B-07EC-4379-83F8-38762FBC4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346"/>
                <a:ext cx="1179" cy="117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Line 5">
                <a:extLst>
                  <a:ext uri="{FF2B5EF4-FFF2-40B4-BE49-F238E27FC236}">
                    <a16:creationId xmlns="" xmlns:a16="http://schemas.microsoft.com/office/drawing/2014/main" id="{CB0CDE97-68C2-4725-B060-28FFE3D8F54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0" y="935"/>
                <a:ext cx="118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Line 6">
                <a:extLst>
                  <a:ext uri="{FF2B5EF4-FFF2-40B4-BE49-F238E27FC236}">
                    <a16:creationId xmlns="" xmlns:a16="http://schemas.microsoft.com/office/drawing/2014/main" id="{6B60A2F6-D180-4E17-8D90-45CFE72AE7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10" y="346"/>
                <a:ext cx="0" cy="1179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2" name="Text Box 7">
              <a:hlinkClick r:id="rId4" action="ppaction://hlinkfile"/>
              <a:extLst>
                <a:ext uri="{FF2B5EF4-FFF2-40B4-BE49-F238E27FC236}">
                  <a16:creationId xmlns="" xmlns:a16="http://schemas.microsoft.com/office/drawing/2014/main" id="{222797F9-4846-47A9-915A-C7F2BA7326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2" y="1275"/>
              <a:ext cx="1769" cy="19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6000" b="1" dirty="0">
                  <a:solidFill>
                    <a:srgbClr val="5DBEB1"/>
                  </a:solidFill>
                  <a:latin typeface="+mn-lt"/>
                  <a:ea typeface="+mn-ea"/>
                  <a:cs typeface="+mn-ea"/>
                  <a:sym typeface="+mn-lt"/>
                </a:rPr>
                <a:t>梦</a:t>
              </a:r>
            </a:p>
          </p:txBody>
        </p:sp>
      </p:grpSp>
      <p:sp>
        <p:nvSpPr>
          <p:cNvPr id="26" name="Text Box 8">
            <a:extLst>
              <a:ext uri="{FF2B5EF4-FFF2-40B4-BE49-F238E27FC236}">
                <a16:creationId xmlns="" xmlns:a16="http://schemas.microsoft.com/office/drawing/2014/main" id="{44C3986C-A1F3-4783-8F53-3FA6C48D8E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7388" y="4588869"/>
            <a:ext cx="743214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做梦   美梦   梦想   梦乡</a:t>
            </a:r>
          </a:p>
        </p:txBody>
      </p:sp>
    </p:spTree>
    <p:extLst>
      <p:ext uri="{BB962C8B-B14F-4D97-AF65-F5344CB8AC3E}">
        <p14:creationId xmlns:p14="http://schemas.microsoft.com/office/powerpoint/2010/main" val="11856026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9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窗户, 室内&#10;&#10;已生成极高可信度的说明">
            <a:extLst>
              <a:ext uri="{FF2B5EF4-FFF2-40B4-BE49-F238E27FC236}">
                <a16:creationId xmlns="" xmlns:a16="http://schemas.microsoft.com/office/drawing/2014/main" id="{BAB84A25-32ED-4CFF-A5EA-6EEB83DDC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33DCC34-30BE-4186-8B0C-9D9860CB08FD}"/>
              </a:ext>
            </a:extLst>
          </p:cNvPr>
          <p:cNvSpPr/>
          <p:nvPr/>
        </p:nvSpPr>
        <p:spPr>
          <a:xfrm>
            <a:off x="1122402" y="1582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字词学习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C69493AD-C53D-4403-8177-7AF470F0F6C6}"/>
              </a:ext>
            </a:extLst>
          </p:cNvPr>
          <p:cNvCxnSpPr>
            <a:cxnSpLocks/>
          </p:cNvCxnSpPr>
          <p:nvPr/>
        </p:nvCxnSpPr>
        <p:spPr>
          <a:xfrm>
            <a:off x="1122402" y="743009"/>
            <a:ext cx="11069598" cy="0"/>
          </a:xfrm>
          <a:prstGeom prst="line">
            <a:avLst/>
          </a:prstGeom>
          <a:ln w="28575">
            <a:solidFill>
              <a:srgbClr val="5DBE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2">
            <a:extLst>
              <a:ext uri="{FF2B5EF4-FFF2-40B4-BE49-F238E27FC236}">
                <a16:creationId xmlns="" xmlns:a16="http://schemas.microsoft.com/office/drawing/2014/main" id="{8EFB7ADD-FD46-4379-845F-192F3ADFDE9A}"/>
              </a:ext>
            </a:extLst>
          </p:cNvPr>
          <p:cNvGrpSpPr>
            <a:grpSpLocks/>
          </p:cNvGrpSpPr>
          <p:nvPr/>
        </p:nvGrpSpPr>
        <p:grpSpPr bwMode="auto">
          <a:xfrm>
            <a:off x="2035472" y="1238249"/>
            <a:ext cx="1351369" cy="1104024"/>
            <a:chOff x="431" y="1164"/>
            <a:chExt cx="2158" cy="2130"/>
          </a:xfrm>
        </p:grpSpPr>
        <p:grpSp>
          <p:nvGrpSpPr>
            <p:cNvPr id="7" name="Group 3">
              <a:extLst>
                <a:ext uri="{FF2B5EF4-FFF2-40B4-BE49-F238E27FC236}">
                  <a16:creationId xmlns="" xmlns:a16="http://schemas.microsoft.com/office/drawing/2014/main" id="{3318458A-FC9D-47CD-843F-3D537CA0AB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" y="1164"/>
              <a:ext cx="2132" cy="2130"/>
              <a:chOff x="1020" y="346"/>
              <a:chExt cx="1180" cy="1179"/>
            </a:xfrm>
          </p:grpSpPr>
          <p:sp>
            <p:nvSpPr>
              <p:cNvPr id="9" name="Rectangle 4">
                <a:extLst>
                  <a:ext uri="{FF2B5EF4-FFF2-40B4-BE49-F238E27FC236}">
                    <a16:creationId xmlns="" xmlns:a16="http://schemas.microsoft.com/office/drawing/2014/main" id="{985DCDC7-AFED-4CC6-B1EC-1E8B9DF2B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346"/>
                <a:ext cx="1179" cy="117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Line 5">
                <a:extLst>
                  <a:ext uri="{FF2B5EF4-FFF2-40B4-BE49-F238E27FC236}">
                    <a16:creationId xmlns="" xmlns:a16="http://schemas.microsoft.com/office/drawing/2014/main" id="{89EF74C0-6D40-45E1-B7FD-4D3F9DE767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0" y="935"/>
                <a:ext cx="118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Line 6">
                <a:extLst>
                  <a:ext uri="{FF2B5EF4-FFF2-40B4-BE49-F238E27FC236}">
                    <a16:creationId xmlns="" xmlns:a16="http://schemas.microsoft.com/office/drawing/2014/main" id="{3C1324A9-2025-400F-A970-5E926EFA22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10" y="346"/>
                <a:ext cx="0" cy="1179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" name="Text Box 7">
              <a:hlinkClick r:id="rId4" action="ppaction://hlinkfile"/>
              <a:extLst>
                <a:ext uri="{FF2B5EF4-FFF2-40B4-BE49-F238E27FC236}">
                  <a16:creationId xmlns="" xmlns:a16="http://schemas.microsoft.com/office/drawing/2014/main" id="{65BE837B-B776-4AC0-971A-134186AA4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0" y="1184"/>
              <a:ext cx="1769" cy="19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6000" b="1" dirty="0">
                  <a:solidFill>
                    <a:srgbClr val="5DBEB1"/>
                  </a:solidFill>
                  <a:latin typeface="+mn-lt"/>
                  <a:ea typeface="+mn-ea"/>
                  <a:cs typeface="+mn-ea"/>
                  <a:sym typeface="+mn-lt"/>
                </a:rPr>
                <a:t>队</a:t>
              </a:r>
            </a:p>
          </p:txBody>
        </p:sp>
      </p:grpSp>
      <p:sp>
        <p:nvSpPr>
          <p:cNvPr id="12" name="Text Box 8">
            <a:extLst>
              <a:ext uri="{FF2B5EF4-FFF2-40B4-BE49-F238E27FC236}">
                <a16:creationId xmlns="" xmlns:a16="http://schemas.microsoft.com/office/drawing/2014/main" id="{5C3630BF-93B8-4D0A-AE41-B2740DBCF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1114" y="939165"/>
            <a:ext cx="684371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队伍  队长  中队   队员</a:t>
            </a:r>
          </a:p>
          <a:p>
            <a:pPr eaLnBrk="1" hangingPunct="1"/>
            <a:r>
              <a:rPr lang="zh-CN" altLang="en-US" sz="4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队礼  队伍  队旗   队友   </a:t>
            </a:r>
            <a:r>
              <a:rPr lang="zh-CN" altLang="en-US" sz="4800" b="1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endParaRPr lang="zh-CN" altLang="en-US" b="1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" name="Group 2">
            <a:extLst>
              <a:ext uri="{FF2B5EF4-FFF2-40B4-BE49-F238E27FC236}">
                <a16:creationId xmlns="" xmlns:a16="http://schemas.microsoft.com/office/drawing/2014/main" id="{4B152574-1DF0-40C9-A130-F81D280FC846}"/>
              </a:ext>
            </a:extLst>
          </p:cNvPr>
          <p:cNvGrpSpPr>
            <a:grpSpLocks/>
          </p:cNvGrpSpPr>
          <p:nvPr/>
        </p:nvGrpSpPr>
        <p:grpSpPr bwMode="auto">
          <a:xfrm>
            <a:off x="2035473" y="2883451"/>
            <a:ext cx="1351368" cy="1024426"/>
            <a:chOff x="431" y="1164"/>
            <a:chExt cx="2180" cy="2165"/>
          </a:xfrm>
        </p:grpSpPr>
        <p:grpSp>
          <p:nvGrpSpPr>
            <p:cNvPr id="14" name="Group 3">
              <a:extLst>
                <a:ext uri="{FF2B5EF4-FFF2-40B4-BE49-F238E27FC236}">
                  <a16:creationId xmlns="" xmlns:a16="http://schemas.microsoft.com/office/drawing/2014/main" id="{8A73D724-75A6-4355-B143-C159FC1142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" y="1164"/>
              <a:ext cx="2132" cy="2130"/>
              <a:chOff x="1020" y="346"/>
              <a:chExt cx="1180" cy="1179"/>
            </a:xfrm>
          </p:grpSpPr>
          <p:sp>
            <p:nvSpPr>
              <p:cNvPr id="16" name="Rectangle 4">
                <a:extLst>
                  <a:ext uri="{FF2B5EF4-FFF2-40B4-BE49-F238E27FC236}">
                    <a16:creationId xmlns="" xmlns:a16="http://schemas.microsoft.com/office/drawing/2014/main" id="{CE98425F-3E77-4732-8709-59DBA8F528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346"/>
                <a:ext cx="1179" cy="117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Line 5">
                <a:extLst>
                  <a:ext uri="{FF2B5EF4-FFF2-40B4-BE49-F238E27FC236}">
                    <a16:creationId xmlns="" xmlns:a16="http://schemas.microsoft.com/office/drawing/2014/main" id="{82B2CD68-D41A-42A4-8BCD-1A8B092E56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0" y="935"/>
                <a:ext cx="118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Line 6">
                <a:extLst>
                  <a:ext uri="{FF2B5EF4-FFF2-40B4-BE49-F238E27FC236}">
                    <a16:creationId xmlns="" xmlns:a16="http://schemas.microsoft.com/office/drawing/2014/main" id="{D5C6DD29-609F-4DD6-9AC0-3CEBDBABFF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10" y="346"/>
                <a:ext cx="0" cy="1179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5" name="Text Box 7">
              <a:hlinkClick r:id="rId4" action="ppaction://hlinkfile"/>
              <a:extLst>
                <a:ext uri="{FF2B5EF4-FFF2-40B4-BE49-F238E27FC236}">
                  <a16:creationId xmlns="" xmlns:a16="http://schemas.microsoft.com/office/drawing/2014/main" id="{66FC2447-13E6-4912-A319-433E80D13F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2" y="1183"/>
              <a:ext cx="1769" cy="21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6000" b="1" dirty="0">
                  <a:solidFill>
                    <a:srgbClr val="5DBEB1"/>
                  </a:solidFill>
                  <a:latin typeface="+mn-lt"/>
                  <a:ea typeface="+mn-ea"/>
                  <a:cs typeface="+mn-ea"/>
                  <a:sym typeface="+mn-lt"/>
                </a:rPr>
                <a:t>蓝</a:t>
              </a:r>
            </a:p>
          </p:txBody>
        </p:sp>
      </p:grpSp>
      <p:sp>
        <p:nvSpPr>
          <p:cNvPr id="19" name="Text Box 8">
            <a:extLst>
              <a:ext uri="{FF2B5EF4-FFF2-40B4-BE49-F238E27FC236}">
                <a16:creationId xmlns="" xmlns:a16="http://schemas.microsoft.com/office/drawing/2014/main" id="{500A9836-95AC-499D-861B-CBCC8930DC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1114" y="2883451"/>
            <a:ext cx="522442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蓝色   蓝天   蓝图    </a:t>
            </a:r>
            <a:endParaRPr lang="zh-CN" altLang="en-US" b="1" dirty="0">
              <a:solidFill>
                <a:srgbClr val="5DBEB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0" name="Group 2">
            <a:extLst>
              <a:ext uri="{FF2B5EF4-FFF2-40B4-BE49-F238E27FC236}">
                <a16:creationId xmlns="" xmlns:a16="http://schemas.microsoft.com/office/drawing/2014/main" id="{53402561-0EF9-4697-9B70-C35024C06BAE}"/>
              </a:ext>
            </a:extLst>
          </p:cNvPr>
          <p:cNvGrpSpPr>
            <a:grpSpLocks/>
          </p:cNvGrpSpPr>
          <p:nvPr/>
        </p:nvGrpSpPr>
        <p:grpSpPr bwMode="auto">
          <a:xfrm>
            <a:off x="2035472" y="4474626"/>
            <a:ext cx="1333956" cy="1104022"/>
            <a:chOff x="431" y="1141"/>
            <a:chExt cx="2132" cy="2850"/>
          </a:xfrm>
        </p:grpSpPr>
        <p:grpSp>
          <p:nvGrpSpPr>
            <p:cNvPr id="21" name="Group 3">
              <a:extLst>
                <a:ext uri="{FF2B5EF4-FFF2-40B4-BE49-F238E27FC236}">
                  <a16:creationId xmlns="" xmlns:a16="http://schemas.microsoft.com/office/drawing/2014/main" id="{EAA3E1BD-6B58-4682-BC66-44777385ED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" y="1164"/>
              <a:ext cx="2132" cy="2827"/>
              <a:chOff x="1020" y="346"/>
              <a:chExt cx="1180" cy="1565"/>
            </a:xfrm>
          </p:grpSpPr>
          <p:sp>
            <p:nvSpPr>
              <p:cNvPr id="23" name="Rectangle 4">
                <a:extLst>
                  <a:ext uri="{FF2B5EF4-FFF2-40B4-BE49-F238E27FC236}">
                    <a16:creationId xmlns="" xmlns:a16="http://schemas.microsoft.com/office/drawing/2014/main" id="{E6F63EE7-D312-4B5B-B963-3AAF28903B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346"/>
                <a:ext cx="1179" cy="1565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4" name="Line 5">
                <a:extLst>
                  <a:ext uri="{FF2B5EF4-FFF2-40B4-BE49-F238E27FC236}">
                    <a16:creationId xmlns="" xmlns:a16="http://schemas.microsoft.com/office/drawing/2014/main" id="{3271A290-CD3D-4E8D-A4CC-28712E2ED8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0" y="935"/>
                <a:ext cx="118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5" name="Line 6">
                <a:extLst>
                  <a:ext uri="{FF2B5EF4-FFF2-40B4-BE49-F238E27FC236}">
                    <a16:creationId xmlns="" xmlns:a16="http://schemas.microsoft.com/office/drawing/2014/main" id="{179C8E24-2326-496E-ACE0-C88F4FA834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10" y="346"/>
                <a:ext cx="0" cy="1179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2" name="Text Box 7">
              <a:hlinkClick r:id="rId4" action="ppaction://hlinkfile"/>
              <a:extLst>
                <a:ext uri="{FF2B5EF4-FFF2-40B4-BE49-F238E27FC236}">
                  <a16:creationId xmlns="" xmlns:a16="http://schemas.microsoft.com/office/drawing/2014/main" id="{27B769F8-F0DE-485A-A2B3-C6CD619149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3" y="1141"/>
              <a:ext cx="1769" cy="26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6000" b="1" dirty="0">
                  <a:solidFill>
                    <a:srgbClr val="5DBEB1"/>
                  </a:solidFill>
                  <a:latin typeface="+mn-lt"/>
                  <a:ea typeface="+mn-ea"/>
                  <a:cs typeface="+mn-ea"/>
                  <a:sym typeface="+mn-lt"/>
                </a:rPr>
                <a:t>乘</a:t>
              </a:r>
            </a:p>
          </p:txBody>
        </p:sp>
      </p:grpSp>
      <p:sp>
        <p:nvSpPr>
          <p:cNvPr id="26" name="Text Box 8">
            <a:extLst>
              <a:ext uri="{FF2B5EF4-FFF2-40B4-BE49-F238E27FC236}">
                <a16:creationId xmlns="" xmlns:a16="http://schemas.microsoft.com/office/drawing/2014/main" id="{5F3951FE-C5E2-4381-BE96-34BC2A8EB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9283" y="4197646"/>
            <a:ext cx="741521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乘客  乘法  乘车  乘机</a:t>
            </a:r>
          </a:p>
          <a:p>
            <a:pPr eaLnBrk="1" hangingPunct="1"/>
            <a:r>
              <a:rPr lang="zh-CN" altLang="en-US" sz="4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乘船  乘务员  乘风破浪 </a:t>
            </a:r>
          </a:p>
        </p:txBody>
      </p:sp>
    </p:spTree>
    <p:extLst>
      <p:ext uri="{BB962C8B-B14F-4D97-AF65-F5344CB8AC3E}">
        <p14:creationId xmlns:p14="http://schemas.microsoft.com/office/powerpoint/2010/main" val="29923474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9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窗户, 室内&#10;&#10;已生成极高可信度的说明">
            <a:extLst>
              <a:ext uri="{FF2B5EF4-FFF2-40B4-BE49-F238E27FC236}">
                <a16:creationId xmlns="" xmlns:a16="http://schemas.microsoft.com/office/drawing/2014/main" id="{BAB84A25-32ED-4CFF-A5EA-6EEB83DDC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33DCC34-30BE-4186-8B0C-9D9860CB08FD}"/>
              </a:ext>
            </a:extLst>
          </p:cNvPr>
          <p:cNvSpPr/>
          <p:nvPr/>
        </p:nvSpPr>
        <p:spPr>
          <a:xfrm>
            <a:off x="1122402" y="1582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字词学习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C69493AD-C53D-4403-8177-7AF470F0F6C6}"/>
              </a:ext>
            </a:extLst>
          </p:cNvPr>
          <p:cNvCxnSpPr>
            <a:cxnSpLocks/>
          </p:cNvCxnSpPr>
          <p:nvPr/>
        </p:nvCxnSpPr>
        <p:spPr>
          <a:xfrm>
            <a:off x="1122402" y="743009"/>
            <a:ext cx="11069598" cy="0"/>
          </a:xfrm>
          <a:prstGeom prst="line">
            <a:avLst/>
          </a:prstGeom>
          <a:ln w="28575">
            <a:solidFill>
              <a:srgbClr val="5DBE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2">
            <a:extLst>
              <a:ext uri="{FF2B5EF4-FFF2-40B4-BE49-F238E27FC236}">
                <a16:creationId xmlns="" xmlns:a16="http://schemas.microsoft.com/office/drawing/2014/main" id="{59FBAE3D-5D2C-4FB1-B4D4-C9055D5E76C1}"/>
              </a:ext>
            </a:extLst>
          </p:cNvPr>
          <p:cNvGrpSpPr>
            <a:grpSpLocks/>
          </p:cNvGrpSpPr>
          <p:nvPr/>
        </p:nvGrpSpPr>
        <p:grpSpPr bwMode="auto">
          <a:xfrm>
            <a:off x="2196306" y="1612671"/>
            <a:ext cx="1144588" cy="1015444"/>
            <a:chOff x="431" y="1147"/>
            <a:chExt cx="2132" cy="2172"/>
          </a:xfrm>
        </p:grpSpPr>
        <p:grpSp>
          <p:nvGrpSpPr>
            <p:cNvPr id="7" name="Group 3">
              <a:extLst>
                <a:ext uri="{FF2B5EF4-FFF2-40B4-BE49-F238E27FC236}">
                  <a16:creationId xmlns="" xmlns:a16="http://schemas.microsoft.com/office/drawing/2014/main" id="{FF8A5B24-5E8F-4596-98B1-C552162B11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" y="1164"/>
              <a:ext cx="2132" cy="2130"/>
              <a:chOff x="1020" y="346"/>
              <a:chExt cx="1180" cy="1179"/>
            </a:xfrm>
          </p:grpSpPr>
          <p:sp>
            <p:nvSpPr>
              <p:cNvPr id="9" name="Rectangle 4">
                <a:extLst>
                  <a:ext uri="{FF2B5EF4-FFF2-40B4-BE49-F238E27FC236}">
                    <a16:creationId xmlns="" xmlns:a16="http://schemas.microsoft.com/office/drawing/2014/main" id="{3B6EA801-3458-4B50-AC03-2B115522E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346"/>
                <a:ext cx="1179" cy="117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Line 5">
                <a:extLst>
                  <a:ext uri="{FF2B5EF4-FFF2-40B4-BE49-F238E27FC236}">
                    <a16:creationId xmlns="" xmlns:a16="http://schemas.microsoft.com/office/drawing/2014/main" id="{6E2284CD-9121-4E67-94FE-4B89F9E6EFC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0" y="935"/>
                <a:ext cx="118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1" name="Line 6">
                <a:extLst>
                  <a:ext uri="{FF2B5EF4-FFF2-40B4-BE49-F238E27FC236}">
                    <a16:creationId xmlns="" xmlns:a16="http://schemas.microsoft.com/office/drawing/2014/main" id="{BD84EC85-E738-432E-9C08-50BBD6C0E2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10" y="346"/>
                <a:ext cx="0" cy="1179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8" name="Text Box 7">
              <a:hlinkClick r:id="rId4" action="ppaction://hlinkfile"/>
              <a:extLst>
                <a:ext uri="{FF2B5EF4-FFF2-40B4-BE49-F238E27FC236}">
                  <a16:creationId xmlns="" xmlns:a16="http://schemas.microsoft.com/office/drawing/2014/main" id="{5B289F8C-E1CE-40F9-BF25-29F5FEFFA8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3" y="1147"/>
              <a:ext cx="1769" cy="21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6000" b="1" dirty="0">
                  <a:solidFill>
                    <a:srgbClr val="5DBEB1"/>
                  </a:solidFill>
                  <a:latin typeface="+mn-lt"/>
                  <a:ea typeface="+mn-ea"/>
                  <a:cs typeface="+mn-ea"/>
                  <a:sym typeface="+mn-lt"/>
                </a:rPr>
                <a:t>将</a:t>
              </a:r>
            </a:p>
          </p:txBody>
        </p:sp>
      </p:grpSp>
      <p:sp>
        <p:nvSpPr>
          <p:cNvPr id="12" name="Text Box 8">
            <a:extLst>
              <a:ext uri="{FF2B5EF4-FFF2-40B4-BE49-F238E27FC236}">
                <a16:creationId xmlns="" xmlns:a16="http://schemas.microsoft.com/office/drawing/2014/main" id="{FA7E1545-B4BB-44A8-AB06-A6B8D0BD40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9987" y="960387"/>
            <a:ext cx="6615107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将来  将军 将要  将就</a:t>
            </a:r>
          </a:p>
          <a:p>
            <a:pPr eaLnBrk="1" hangingPunct="1"/>
            <a:r>
              <a:rPr lang="zh-CN" altLang="en-US" sz="4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将心比心   将计就计</a:t>
            </a:r>
          </a:p>
          <a:p>
            <a:pPr eaLnBrk="1" hangingPunct="1"/>
            <a:r>
              <a:rPr lang="zh-CN" altLang="en-US" sz="4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将功赎罪   将信将疑   </a:t>
            </a:r>
            <a:endParaRPr lang="zh-CN" altLang="en-US" b="1" dirty="0">
              <a:solidFill>
                <a:srgbClr val="5DBEB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" name="Group 2">
            <a:extLst>
              <a:ext uri="{FF2B5EF4-FFF2-40B4-BE49-F238E27FC236}">
                <a16:creationId xmlns="" xmlns:a16="http://schemas.microsoft.com/office/drawing/2014/main" id="{466571F7-3CC5-488A-A64A-AC1B2AC23284}"/>
              </a:ext>
            </a:extLst>
          </p:cNvPr>
          <p:cNvGrpSpPr>
            <a:grpSpLocks/>
          </p:cNvGrpSpPr>
          <p:nvPr/>
        </p:nvGrpSpPr>
        <p:grpSpPr bwMode="auto">
          <a:xfrm>
            <a:off x="2196306" y="3991518"/>
            <a:ext cx="1143612" cy="1015465"/>
            <a:chOff x="431" y="1164"/>
            <a:chExt cx="2132" cy="2198"/>
          </a:xfrm>
        </p:grpSpPr>
        <p:grpSp>
          <p:nvGrpSpPr>
            <p:cNvPr id="14" name="Group 3">
              <a:extLst>
                <a:ext uri="{FF2B5EF4-FFF2-40B4-BE49-F238E27FC236}">
                  <a16:creationId xmlns="" xmlns:a16="http://schemas.microsoft.com/office/drawing/2014/main" id="{7ECEA3A5-1033-44F8-A3C6-BA372A383EB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1" y="1164"/>
              <a:ext cx="2132" cy="2130"/>
              <a:chOff x="1020" y="346"/>
              <a:chExt cx="1180" cy="1179"/>
            </a:xfrm>
          </p:grpSpPr>
          <p:sp>
            <p:nvSpPr>
              <p:cNvPr id="16" name="Rectangle 4">
                <a:extLst>
                  <a:ext uri="{FF2B5EF4-FFF2-40B4-BE49-F238E27FC236}">
                    <a16:creationId xmlns="" xmlns:a16="http://schemas.microsoft.com/office/drawing/2014/main" id="{B9B5CB12-43E6-4463-A099-6066C06F0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20" y="346"/>
                <a:ext cx="1179" cy="117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7" name="Line 5">
                <a:extLst>
                  <a:ext uri="{FF2B5EF4-FFF2-40B4-BE49-F238E27FC236}">
                    <a16:creationId xmlns="" xmlns:a16="http://schemas.microsoft.com/office/drawing/2014/main" id="{9230C0B2-ED2C-4C0A-A4EB-218991AD2E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20" y="935"/>
                <a:ext cx="1180" cy="0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Line 6">
                <a:extLst>
                  <a:ext uri="{FF2B5EF4-FFF2-40B4-BE49-F238E27FC236}">
                    <a16:creationId xmlns="" xmlns:a16="http://schemas.microsoft.com/office/drawing/2014/main" id="{89E2DF8B-A54B-4F69-8BAA-5C74ECE790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610" y="346"/>
                <a:ext cx="0" cy="1179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5" name="Text Box 7">
              <a:hlinkClick r:id="rId4" action="ppaction://hlinkfile"/>
              <a:extLst>
                <a:ext uri="{FF2B5EF4-FFF2-40B4-BE49-F238E27FC236}">
                  <a16:creationId xmlns="" xmlns:a16="http://schemas.microsoft.com/office/drawing/2014/main" id="{66F4922E-EECC-4AFE-A653-555186E40E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0" y="1164"/>
              <a:ext cx="1769" cy="21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6000" b="1" dirty="0">
                  <a:solidFill>
                    <a:srgbClr val="5DBEB1"/>
                  </a:solidFill>
                  <a:latin typeface="+mn-lt"/>
                  <a:ea typeface="+mn-ea"/>
                  <a:cs typeface="+mn-ea"/>
                  <a:sym typeface="+mn-lt"/>
                </a:rPr>
                <a:t>军</a:t>
              </a:r>
            </a:p>
          </p:txBody>
        </p:sp>
      </p:grpSp>
      <p:sp>
        <p:nvSpPr>
          <p:cNvPr id="19" name="Text Box 8">
            <a:extLst>
              <a:ext uri="{FF2B5EF4-FFF2-40B4-BE49-F238E27FC236}">
                <a16:creationId xmlns="" xmlns:a16="http://schemas.microsoft.com/office/drawing/2014/main" id="{604442E0-BA37-46A9-86C7-245C749393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25467" y="3714420"/>
            <a:ext cx="630913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军人   军队   军官  </a:t>
            </a:r>
            <a:endParaRPr lang="en-US" altLang="zh-CN" sz="4800" b="1" dirty="0">
              <a:solidFill>
                <a:srgbClr val="5DBEB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4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军情   海军   空军    </a:t>
            </a:r>
            <a:endParaRPr lang="zh-CN" altLang="en-US" b="1" dirty="0">
              <a:solidFill>
                <a:srgbClr val="5DBEB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71652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窗户, 室内&#10;&#10;已生成极高可信度的说明">
            <a:extLst>
              <a:ext uri="{FF2B5EF4-FFF2-40B4-BE49-F238E27FC236}">
                <a16:creationId xmlns="" xmlns:a16="http://schemas.microsoft.com/office/drawing/2014/main" id="{BAB84A25-32ED-4CFF-A5EA-6EEB83DDC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33DCC34-30BE-4186-8B0C-9D9860CB08FD}"/>
              </a:ext>
            </a:extLst>
          </p:cNvPr>
          <p:cNvSpPr/>
          <p:nvPr/>
        </p:nvSpPr>
        <p:spPr>
          <a:xfrm>
            <a:off x="1122402" y="1582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字词学习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C69493AD-C53D-4403-8177-7AF470F0F6C6}"/>
              </a:ext>
            </a:extLst>
          </p:cNvPr>
          <p:cNvCxnSpPr>
            <a:cxnSpLocks/>
          </p:cNvCxnSpPr>
          <p:nvPr/>
        </p:nvCxnSpPr>
        <p:spPr>
          <a:xfrm>
            <a:off x="1122402" y="743009"/>
            <a:ext cx="11069598" cy="0"/>
          </a:xfrm>
          <a:prstGeom prst="line">
            <a:avLst/>
          </a:prstGeom>
          <a:ln w="28575">
            <a:solidFill>
              <a:srgbClr val="5DBE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3">
            <a:extLst>
              <a:ext uri="{FF2B5EF4-FFF2-40B4-BE49-F238E27FC236}">
                <a16:creationId xmlns="" xmlns:a16="http://schemas.microsoft.com/office/drawing/2014/main" id="{85E37F03-51B7-4560-9A03-DF65490C9F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5025" y="3394710"/>
            <a:ext cx="1841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zh-CN" altLang="zh-CN" sz="440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0" name="Text Box 7">
            <a:extLst>
              <a:ext uri="{FF2B5EF4-FFF2-40B4-BE49-F238E27FC236}">
                <a16:creationId xmlns="" xmlns:a16="http://schemas.microsoft.com/office/drawing/2014/main" id="{99E5FF89-E7F9-4C30-9034-FA9C11FDD7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32188" y="1327785"/>
            <a:ext cx="6983412" cy="436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我爱（                  ）的颜色，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因为</a:t>
            </a:r>
            <a:r>
              <a:rPr lang="en-US" altLang="zh-CN" sz="2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（                ）是（               ）的，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（                ）是（               ）的，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我（                                    ），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（                                       ）</a:t>
            </a:r>
          </a:p>
          <a:p>
            <a:pPr eaLnBrk="1" hangingPunct="1">
              <a:spcBef>
                <a:spcPct val="50000"/>
              </a:spcBef>
            </a:pPr>
            <a:r>
              <a:rPr lang="zh-CN" altLang="en-US" sz="28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也是（                               ）。</a:t>
            </a:r>
          </a:p>
        </p:txBody>
      </p:sp>
    </p:spTree>
    <p:extLst>
      <p:ext uri="{BB962C8B-B14F-4D97-AF65-F5344CB8AC3E}">
        <p14:creationId xmlns:p14="http://schemas.microsoft.com/office/powerpoint/2010/main" val="42206083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1712EEB-5077-476D-8D5B-25C6817CE5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3C0F3B97-E2EB-46DA-BB06-378A19AC9B91}"/>
              </a:ext>
            </a:extLst>
          </p:cNvPr>
          <p:cNvSpPr txBox="1"/>
          <p:nvPr/>
        </p:nvSpPr>
        <p:spPr>
          <a:xfrm>
            <a:off x="5080337" y="169545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5DBEB1"/>
                </a:solidFill>
                <a:cs typeface="+mn-ea"/>
                <a:sym typeface="+mn-lt"/>
              </a:rPr>
              <a:t>第三部分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C106F636-306C-4D7B-B841-A40E364C5065}"/>
              </a:ext>
            </a:extLst>
          </p:cNvPr>
          <p:cNvSpPr txBox="1"/>
          <p:nvPr/>
        </p:nvSpPr>
        <p:spPr>
          <a:xfrm>
            <a:off x="4381500" y="2445841"/>
            <a:ext cx="3429000" cy="769441"/>
          </a:xfrm>
          <a:prstGeom prst="rect">
            <a:avLst/>
          </a:prstGeom>
          <a:solidFill>
            <a:srgbClr val="5DBEB1"/>
          </a:solidFill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   课文解析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95B5DAB-1498-4B69-AF69-A68013AB950C}"/>
              </a:ext>
            </a:extLst>
          </p:cNvPr>
          <p:cNvSpPr txBox="1"/>
          <p:nvPr/>
        </p:nvSpPr>
        <p:spPr>
          <a:xfrm>
            <a:off x="4027164" y="3277074"/>
            <a:ext cx="4301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DBEB1"/>
                </a:solidFill>
                <a:cs typeface="+mn-ea"/>
                <a:sym typeface="+mn-lt"/>
              </a:rPr>
              <a:t>Love is what color language courseware</a:t>
            </a:r>
          </a:p>
          <a:p>
            <a:r>
              <a:rPr lang="en-US" altLang="zh-CN" dirty="0">
                <a:solidFill>
                  <a:srgbClr val="5DBEB1"/>
                </a:solidFill>
                <a:cs typeface="+mn-ea"/>
                <a:sym typeface="+mn-lt"/>
              </a:rPr>
              <a:t>Love is what color language courseware</a:t>
            </a:r>
            <a:endParaRPr lang="zh-CN" altLang="en-US" dirty="0">
              <a:solidFill>
                <a:srgbClr val="5DBEB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642270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窗户, 室内&#10;&#10;已生成极高可信度的说明">
            <a:extLst>
              <a:ext uri="{FF2B5EF4-FFF2-40B4-BE49-F238E27FC236}">
                <a16:creationId xmlns="" xmlns:a16="http://schemas.microsoft.com/office/drawing/2014/main" id="{BAB84A25-32ED-4CFF-A5EA-6EEB83DDC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33DCC34-30BE-4186-8B0C-9D9860CB08FD}"/>
              </a:ext>
            </a:extLst>
          </p:cNvPr>
          <p:cNvSpPr/>
          <p:nvPr/>
        </p:nvSpPr>
        <p:spPr>
          <a:xfrm>
            <a:off x="1122402" y="1582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课文解析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C69493AD-C53D-4403-8177-7AF470F0F6C6}"/>
              </a:ext>
            </a:extLst>
          </p:cNvPr>
          <p:cNvCxnSpPr>
            <a:cxnSpLocks/>
          </p:cNvCxnSpPr>
          <p:nvPr/>
        </p:nvCxnSpPr>
        <p:spPr>
          <a:xfrm>
            <a:off x="1122402" y="743009"/>
            <a:ext cx="11069598" cy="0"/>
          </a:xfrm>
          <a:prstGeom prst="line">
            <a:avLst/>
          </a:prstGeom>
          <a:ln w="28575">
            <a:solidFill>
              <a:srgbClr val="5DBE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E0A60F14-4693-4614-B9D8-6A856DD75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8318" y="2882324"/>
            <a:ext cx="7005282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altLang="zh-CN" sz="3200" b="1" dirty="0">
                <a:solidFill>
                  <a:srgbClr val="5DBEB1"/>
                </a:solidFill>
                <a:cs typeface="+mn-ea"/>
                <a:sym typeface="+mn-lt"/>
              </a:rPr>
              <a:t>★</a:t>
            </a:r>
            <a:r>
              <a:rPr lang="zh-CN" altLang="zh-CN" sz="3200" b="1" dirty="0">
                <a:solidFill>
                  <a:srgbClr val="5DBEB1"/>
                </a:solidFill>
                <a:cs typeface="+mn-ea"/>
                <a:sym typeface="+mn-lt"/>
              </a:rPr>
              <a:t>文中点到哪些东西是碧绿的？哪些</a:t>
            </a:r>
            <a:endParaRPr lang="en-US" altLang="zh-CN" sz="3200" b="1" dirty="0">
              <a:solidFill>
                <a:srgbClr val="5DBEB1"/>
              </a:solidFill>
              <a:cs typeface="+mn-ea"/>
              <a:sym typeface="+mn-lt"/>
            </a:endParaRPr>
          </a:p>
          <a:p>
            <a:pPr marL="342900" indent="-342900"/>
            <a:endParaRPr lang="en-US" altLang="zh-CN" sz="3200" b="1" dirty="0">
              <a:solidFill>
                <a:srgbClr val="5DBEB1"/>
              </a:solidFill>
              <a:cs typeface="+mn-ea"/>
              <a:sym typeface="+mn-lt"/>
            </a:endParaRPr>
          </a:p>
          <a:p>
            <a:pPr marL="342900" indent="-342900"/>
            <a:r>
              <a:rPr lang="zh-CN" altLang="zh-CN" sz="3200" b="1" dirty="0">
                <a:solidFill>
                  <a:srgbClr val="5DBEB1"/>
                </a:solidFill>
                <a:cs typeface="+mn-ea"/>
                <a:sym typeface="+mn-lt"/>
              </a:rPr>
              <a:t>东西是火红的？哪些东西是蔚蓝的？</a:t>
            </a:r>
            <a:endParaRPr lang="zh-CN" altLang="en-US" sz="3200" b="1" dirty="0">
              <a:solidFill>
                <a:srgbClr val="5DBEB1"/>
              </a:solidFill>
              <a:cs typeface="+mn-ea"/>
              <a:sym typeface="+mn-lt"/>
            </a:endParaRPr>
          </a:p>
        </p:txBody>
      </p:sp>
      <p:sp>
        <p:nvSpPr>
          <p:cNvPr id="7" name="WordArt 4">
            <a:extLst>
              <a:ext uri="{FF2B5EF4-FFF2-40B4-BE49-F238E27FC236}">
                <a16:creationId xmlns="" xmlns:a16="http://schemas.microsoft.com/office/drawing/2014/main" id="{EAF1E766-5883-4DA8-9F0F-C985E0699009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936206" y="1320817"/>
            <a:ext cx="4319587" cy="793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dirty="0">
                <a:solidFill>
                  <a:srgbClr val="5DBE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再读课文</a:t>
            </a:r>
          </a:p>
        </p:txBody>
      </p:sp>
    </p:spTree>
    <p:extLst>
      <p:ext uri="{BB962C8B-B14F-4D97-AF65-F5344CB8AC3E}">
        <p14:creationId xmlns:p14="http://schemas.microsoft.com/office/powerpoint/2010/main" val="20367830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窗户, 室内&#10;&#10;已生成极高可信度的说明">
            <a:extLst>
              <a:ext uri="{FF2B5EF4-FFF2-40B4-BE49-F238E27FC236}">
                <a16:creationId xmlns="" xmlns:a16="http://schemas.microsoft.com/office/drawing/2014/main" id="{BAB84A25-32ED-4CFF-A5EA-6EEB83DDC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33DCC34-30BE-4186-8B0C-9D9860CB08FD}"/>
              </a:ext>
            </a:extLst>
          </p:cNvPr>
          <p:cNvSpPr/>
          <p:nvPr/>
        </p:nvSpPr>
        <p:spPr>
          <a:xfrm>
            <a:off x="1122402" y="1582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课文解析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C69493AD-C53D-4403-8177-7AF470F0F6C6}"/>
              </a:ext>
            </a:extLst>
          </p:cNvPr>
          <p:cNvCxnSpPr>
            <a:cxnSpLocks/>
          </p:cNvCxnSpPr>
          <p:nvPr/>
        </p:nvCxnSpPr>
        <p:spPr>
          <a:xfrm>
            <a:off x="1122402" y="743009"/>
            <a:ext cx="11069598" cy="0"/>
          </a:xfrm>
          <a:prstGeom prst="line">
            <a:avLst/>
          </a:prstGeom>
          <a:ln w="28575">
            <a:solidFill>
              <a:srgbClr val="5DBE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2">
            <a:extLst>
              <a:ext uri="{FF2B5EF4-FFF2-40B4-BE49-F238E27FC236}">
                <a16:creationId xmlns="" xmlns:a16="http://schemas.microsoft.com/office/drawing/2014/main" id="{5FA47D0F-8BA4-4F28-A529-D09EA2B8A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2450" y="1327785"/>
            <a:ext cx="3889375" cy="4472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我爱碧绿的颜色，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因为</a:t>
            </a:r>
            <a:r>
              <a:rPr lang="en-US" altLang="zh-CN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禾苗是碧绿的，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小草是碧绿的，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我生活在农村，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连我的梦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也是碧绿的</a:t>
            </a:r>
            <a:endParaRPr lang="zh-CN" altLang="en-US" sz="3600" dirty="0">
              <a:solidFill>
                <a:srgbClr val="5DBEB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77215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窗户, 室内&#10;&#10;已生成极高可信度的说明">
            <a:extLst>
              <a:ext uri="{FF2B5EF4-FFF2-40B4-BE49-F238E27FC236}">
                <a16:creationId xmlns="" xmlns:a16="http://schemas.microsoft.com/office/drawing/2014/main" id="{BAB84A25-32ED-4CFF-A5EA-6EEB83DDC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33DCC34-30BE-4186-8B0C-9D9860CB08FD}"/>
              </a:ext>
            </a:extLst>
          </p:cNvPr>
          <p:cNvSpPr/>
          <p:nvPr/>
        </p:nvSpPr>
        <p:spPr>
          <a:xfrm>
            <a:off x="1122402" y="1582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课文解析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C69493AD-C53D-4403-8177-7AF470F0F6C6}"/>
              </a:ext>
            </a:extLst>
          </p:cNvPr>
          <p:cNvCxnSpPr>
            <a:cxnSpLocks/>
          </p:cNvCxnSpPr>
          <p:nvPr/>
        </p:nvCxnSpPr>
        <p:spPr>
          <a:xfrm>
            <a:off x="1122402" y="743009"/>
            <a:ext cx="11069598" cy="0"/>
          </a:xfrm>
          <a:prstGeom prst="line">
            <a:avLst/>
          </a:prstGeom>
          <a:ln w="28575">
            <a:solidFill>
              <a:srgbClr val="5DBE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Box 6">
            <a:extLst>
              <a:ext uri="{FF2B5EF4-FFF2-40B4-BE49-F238E27FC236}">
                <a16:creationId xmlns="" xmlns:a16="http://schemas.microsoft.com/office/drawing/2014/main" id="{841F869E-075C-41B9-9AAA-D223D42958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6613" y="1491456"/>
            <a:ext cx="4321175" cy="447212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我爱火红的颜色，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因为</a:t>
            </a:r>
            <a:r>
              <a:rPr lang="en-US" altLang="zh-CN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朝阳是火红的，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枫叶是火红的，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我是一个少先队员，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我们的队旗，我的心，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也是火红的。</a:t>
            </a:r>
          </a:p>
        </p:txBody>
      </p:sp>
    </p:spTree>
    <p:extLst>
      <p:ext uri="{BB962C8B-B14F-4D97-AF65-F5344CB8AC3E}">
        <p14:creationId xmlns:p14="http://schemas.microsoft.com/office/powerpoint/2010/main" val="12427073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窗户, 室内&#10;&#10;已生成极高可信度的说明">
            <a:extLst>
              <a:ext uri="{FF2B5EF4-FFF2-40B4-BE49-F238E27FC236}">
                <a16:creationId xmlns="" xmlns:a16="http://schemas.microsoft.com/office/drawing/2014/main" id="{BAB84A25-32ED-4CFF-A5EA-6EEB83DDC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33DCC34-30BE-4186-8B0C-9D9860CB08FD}"/>
              </a:ext>
            </a:extLst>
          </p:cNvPr>
          <p:cNvSpPr/>
          <p:nvPr/>
        </p:nvSpPr>
        <p:spPr>
          <a:xfrm>
            <a:off x="1122402" y="1582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课文解析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C69493AD-C53D-4403-8177-7AF470F0F6C6}"/>
              </a:ext>
            </a:extLst>
          </p:cNvPr>
          <p:cNvCxnSpPr>
            <a:cxnSpLocks/>
          </p:cNvCxnSpPr>
          <p:nvPr/>
        </p:nvCxnSpPr>
        <p:spPr>
          <a:xfrm>
            <a:off x="1122402" y="743009"/>
            <a:ext cx="11069598" cy="0"/>
          </a:xfrm>
          <a:prstGeom prst="line">
            <a:avLst/>
          </a:prstGeom>
          <a:ln w="28575">
            <a:solidFill>
              <a:srgbClr val="5DBE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5">
            <a:extLst>
              <a:ext uri="{FF2B5EF4-FFF2-40B4-BE49-F238E27FC236}">
                <a16:creationId xmlns="" xmlns:a16="http://schemas.microsoft.com/office/drawing/2014/main" id="{FF20FC47-64D4-4041-BF24-53C3E44036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0975" y="1198563"/>
            <a:ext cx="5184775" cy="4533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我爱蔚蓝的颜色，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因为</a:t>
            </a:r>
            <a:r>
              <a:rPr lang="en-US" altLang="zh-CN" sz="32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辽阔的天空是蔚蓝的，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无边的大海是蔚蓝的，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将来我要当一名海军战士，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乘风破浪 ，保卫海疆。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我穿的那身威武的军装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zh-CN" altLang="en-US" sz="32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也将是蔚蓝的。</a:t>
            </a:r>
          </a:p>
        </p:txBody>
      </p:sp>
    </p:spTree>
    <p:extLst>
      <p:ext uri="{BB962C8B-B14F-4D97-AF65-F5344CB8AC3E}">
        <p14:creationId xmlns:p14="http://schemas.microsoft.com/office/powerpoint/2010/main" val="35048006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窗户, 室内&#10;&#10;已生成极高可信度的说明">
            <a:extLst>
              <a:ext uri="{FF2B5EF4-FFF2-40B4-BE49-F238E27FC236}">
                <a16:creationId xmlns="" xmlns:a16="http://schemas.microsoft.com/office/drawing/2014/main" id="{BAB84A25-32ED-4CFF-A5EA-6EEB83DDC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33DCC34-30BE-4186-8B0C-9D9860CB08FD}"/>
              </a:ext>
            </a:extLst>
          </p:cNvPr>
          <p:cNvSpPr/>
          <p:nvPr/>
        </p:nvSpPr>
        <p:spPr>
          <a:xfrm>
            <a:off x="1122402" y="1582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课文解析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C69493AD-C53D-4403-8177-7AF470F0F6C6}"/>
              </a:ext>
            </a:extLst>
          </p:cNvPr>
          <p:cNvCxnSpPr>
            <a:cxnSpLocks/>
          </p:cNvCxnSpPr>
          <p:nvPr/>
        </p:nvCxnSpPr>
        <p:spPr>
          <a:xfrm>
            <a:off x="1122402" y="743009"/>
            <a:ext cx="11069598" cy="0"/>
          </a:xfrm>
          <a:prstGeom prst="line">
            <a:avLst/>
          </a:prstGeom>
          <a:ln w="28575">
            <a:solidFill>
              <a:srgbClr val="5DBE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Box 5">
            <a:extLst>
              <a:ext uri="{FF2B5EF4-FFF2-40B4-BE49-F238E27FC236}">
                <a16:creationId xmlns="" xmlns:a16="http://schemas.microsoft.com/office/drawing/2014/main" id="{8C08D5F0-8C6C-4258-B392-7E9E800A2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4638" y="1486018"/>
            <a:ext cx="6861175" cy="2838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       </a:t>
            </a:r>
            <a:r>
              <a:rPr lang="zh-CN" altLang="en-US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每个人都有自己的理想，诗歌中的“我”爱蓝色，因为他的理想是当一名海军，他的工作岗位</a:t>
            </a:r>
            <a:r>
              <a:rPr lang="en-US" altLang="zh-CN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——</a:t>
            </a:r>
            <a:r>
              <a:rPr lang="zh-CN" altLang="en-US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大海是蓝色的，他的工作制服是蓝色的。</a:t>
            </a:r>
          </a:p>
        </p:txBody>
      </p:sp>
      <p:sp>
        <p:nvSpPr>
          <p:cNvPr id="7" name="Text Box 6">
            <a:extLst>
              <a:ext uri="{FF2B5EF4-FFF2-40B4-BE49-F238E27FC236}">
                <a16:creationId xmlns="" xmlns:a16="http://schemas.microsoft.com/office/drawing/2014/main" id="{80393E86-457A-4392-B16E-BE9C7F0981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1263" y="4815005"/>
            <a:ext cx="43132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你们的理想是什么？</a:t>
            </a:r>
          </a:p>
        </p:txBody>
      </p:sp>
    </p:spTree>
    <p:extLst>
      <p:ext uri="{BB962C8B-B14F-4D97-AF65-F5344CB8AC3E}">
        <p14:creationId xmlns:p14="http://schemas.microsoft.com/office/powerpoint/2010/main" val="39328196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A53A87CE-141D-4235-B9A7-8D268AF164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_14">
            <a:extLst>
              <a:ext uri="{FF2B5EF4-FFF2-40B4-BE49-F238E27FC236}">
                <a16:creationId xmlns="" xmlns:a16="http://schemas.microsoft.com/office/drawing/2014/main" id="{50559053-F80F-4B8E-9C0A-E78EA3EB16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1042" y="1827512"/>
            <a:ext cx="979996" cy="28841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eaVert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/>
            <a:r>
              <a:rPr lang="zh-CN" altLang="en-US" sz="6600" b="1" spc="600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主目录</a:t>
            </a:r>
            <a:endParaRPr lang="zh-CN" sz="6600" b="1" spc="600" dirty="0">
              <a:solidFill>
                <a:srgbClr val="5DBEB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5" name="直接连接符 27">
            <a:extLst>
              <a:ext uri="{FF2B5EF4-FFF2-40B4-BE49-F238E27FC236}">
                <a16:creationId xmlns="" xmlns:a16="http://schemas.microsoft.com/office/drawing/2014/main" id="{C99D8EC7-7569-421C-A3B1-D509482CF91B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822140" y="1580315"/>
            <a:ext cx="0" cy="3565868"/>
          </a:xfrm>
          <a:prstGeom prst="line">
            <a:avLst/>
          </a:prstGeom>
          <a:noFill/>
          <a:ln w="19050">
            <a:solidFill>
              <a:schemeClr val="bg1">
                <a:lumMod val="50000"/>
                <a:alpha val="67842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圆角矩形 31">
            <a:extLst>
              <a:ext uri="{FF2B5EF4-FFF2-40B4-BE49-F238E27FC236}">
                <a16:creationId xmlns="" xmlns:a16="http://schemas.microsoft.com/office/drawing/2014/main" id="{F5387117-CF44-4699-8CE3-AFBBDDD81DF8}"/>
              </a:ext>
            </a:extLst>
          </p:cNvPr>
          <p:cNvSpPr/>
          <p:nvPr/>
        </p:nvSpPr>
        <p:spPr>
          <a:xfrm rot="16200000">
            <a:off x="6504664" y="455475"/>
            <a:ext cx="660400" cy="3206750"/>
          </a:xfrm>
          <a:prstGeom prst="roundRect">
            <a:avLst>
              <a:gd name="adj" fmla="val 0"/>
            </a:avLst>
          </a:prstGeom>
          <a:solidFill>
            <a:srgbClr val="5D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>
              <a:solidFill>
                <a:srgbClr val="7C514C"/>
              </a:solidFill>
              <a:cs typeface="+mn-ea"/>
              <a:sym typeface="+mn-lt"/>
            </a:endParaRPr>
          </a:p>
        </p:txBody>
      </p:sp>
      <p:sp>
        <p:nvSpPr>
          <p:cNvPr id="7" name="文本框 4">
            <a:extLst>
              <a:ext uri="{FF2B5EF4-FFF2-40B4-BE49-F238E27FC236}">
                <a16:creationId xmlns="" xmlns:a16="http://schemas.microsoft.com/office/drawing/2014/main" id="{73A221B7-953C-4CE0-A9B6-C90C7D2DF0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7930" y="1804866"/>
            <a:ext cx="26230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  课前导读</a:t>
            </a:r>
          </a:p>
        </p:txBody>
      </p:sp>
      <p:sp>
        <p:nvSpPr>
          <p:cNvPr id="8" name="圆角矩形 35">
            <a:extLst>
              <a:ext uri="{FF2B5EF4-FFF2-40B4-BE49-F238E27FC236}">
                <a16:creationId xmlns="" xmlns:a16="http://schemas.microsoft.com/office/drawing/2014/main" id="{83064A88-F301-458C-8DCC-677BEBDC51BD}"/>
              </a:ext>
            </a:extLst>
          </p:cNvPr>
          <p:cNvSpPr/>
          <p:nvPr/>
        </p:nvSpPr>
        <p:spPr>
          <a:xfrm rot="16200000">
            <a:off x="6504664" y="1252215"/>
            <a:ext cx="660400" cy="3206750"/>
          </a:xfrm>
          <a:prstGeom prst="roundRect">
            <a:avLst>
              <a:gd name="adj" fmla="val 0"/>
            </a:avLst>
          </a:prstGeom>
          <a:solidFill>
            <a:srgbClr val="5D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>
              <a:solidFill>
                <a:srgbClr val="7C514C"/>
              </a:solidFill>
              <a:cs typeface="+mn-ea"/>
              <a:sym typeface="+mn-lt"/>
            </a:endParaRPr>
          </a:p>
        </p:txBody>
      </p:sp>
      <p:sp>
        <p:nvSpPr>
          <p:cNvPr id="9" name="文本框 145">
            <a:extLst>
              <a:ext uri="{FF2B5EF4-FFF2-40B4-BE49-F238E27FC236}">
                <a16:creationId xmlns="" xmlns:a16="http://schemas.microsoft.com/office/drawing/2014/main" id="{3B46042A-B519-4DF5-B780-E0EFD0DF49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7930" y="2643569"/>
            <a:ext cx="26230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  字词学习</a:t>
            </a:r>
          </a:p>
        </p:txBody>
      </p:sp>
      <p:sp>
        <p:nvSpPr>
          <p:cNvPr id="10" name="圆角矩形 37">
            <a:extLst>
              <a:ext uri="{FF2B5EF4-FFF2-40B4-BE49-F238E27FC236}">
                <a16:creationId xmlns="" xmlns:a16="http://schemas.microsoft.com/office/drawing/2014/main" id="{BF1E3254-C4DF-4F83-B12A-639AFD4A3762}"/>
              </a:ext>
            </a:extLst>
          </p:cNvPr>
          <p:cNvSpPr/>
          <p:nvPr/>
        </p:nvSpPr>
        <p:spPr>
          <a:xfrm rot="16200000">
            <a:off x="6504664" y="2110243"/>
            <a:ext cx="660400" cy="3206750"/>
          </a:xfrm>
          <a:prstGeom prst="roundRect">
            <a:avLst>
              <a:gd name="adj" fmla="val 0"/>
            </a:avLst>
          </a:prstGeom>
          <a:solidFill>
            <a:srgbClr val="5D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>
              <a:solidFill>
                <a:srgbClr val="7C514C"/>
              </a:solidFill>
              <a:cs typeface="+mn-ea"/>
              <a:sym typeface="+mn-lt"/>
            </a:endParaRPr>
          </a:p>
        </p:txBody>
      </p:sp>
      <p:sp>
        <p:nvSpPr>
          <p:cNvPr id="11" name="文本框 148">
            <a:extLst>
              <a:ext uri="{FF2B5EF4-FFF2-40B4-BE49-F238E27FC236}">
                <a16:creationId xmlns="" xmlns:a16="http://schemas.microsoft.com/office/drawing/2014/main" id="{DE604CD0-50DE-4C34-9295-3577D1D433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7930" y="3522666"/>
            <a:ext cx="26230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03  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课文解析</a:t>
            </a:r>
          </a:p>
        </p:txBody>
      </p:sp>
      <p:sp>
        <p:nvSpPr>
          <p:cNvPr id="12" name="圆角矩形 39">
            <a:extLst>
              <a:ext uri="{FF2B5EF4-FFF2-40B4-BE49-F238E27FC236}">
                <a16:creationId xmlns="" xmlns:a16="http://schemas.microsoft.com/office/drawing/2014/main" id="{1C87DE24-E668-4A4B-90BE-F5F6E1C5507F}"/>
              </a:ext>
            </a:extLst>
          </p:cNvPr>
          <p:cNvSpPr/>
          <p:nvPr/>
        </p:nvSpPr>
        <p:spPr>
          <a:xfrm rot="16200000">
            <a:off x="6505458" y="2946480"/>
            <a:ext cx="658813" cy="3206750"/>
          </a:xfrm>
          <a:prstGeom prst="roundRect">
            <a:avLst>
              <a:gd name="adj" fmla="val 0"/>
            </a:avLst>
          </a:prstGeom>
          <a:solidFill>
            <a:srgbClr val="5DBE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/>
            <a:endParaRPr lang="zh-CN" altLang="en-US" sz="1400" noProof="1">
              <a:solidFill>
                <a:srgbClr val="7C514C"/>
              </a:solidFill>
              <a:cs typeface="+mn-ea"/>
              <a:sym typeface="+mn-lt"/>
            </a:endParaRPr>
          </a:p>
        </p:txBody>
      </p:sp>
      <p:sp>
        <p:nvSpPr>
          <p:cNvPr id="13" name="文本框 151">
            <a:extLst>
              <a:ext uri="{FF2B5EF4-FFF2-40B4-BE49-F238E27FC236}">
                <a16:creationId xmlns="" xmlns:a16="http://schemas.microsoft.com/office/drawing/2014/main" id="{ECE68AAA-59C6-477B-979B-C7D43CF68A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7930" y="4336695"/>
            <a:ext cx="262304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04  </a:t>
            </a:r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课文总结</a:t>
            </a:r>
          </a:p>
        </p:txBody>
      </p:sp>
    </p:spTree>
    <p:extLst>
      <p:ext uri="{BB962C8B-B14F-4D97-AF65-F5344CB8AC3E}">
        <p14:creationId xmlns:p14="http://schemas.microsoft.com/office/powerpoint/2010/main" val="10098310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6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625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7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2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7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/>
      <p:bldP spid="8" grpId="0" animBg="1"/>
      <p:bldP spid="9" grpId="0"/>
      <p:bldP spid="10" grpId="0" animBg="1"/>
      <p:bldP spid="11" grpId="0"/>
      <p:bldP spid="12" grpId="0" animBg="1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1712EEB-5077-476D-8D5B-25C6817CE5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3C0F3B97-E2EB-46DA-BB06-378A19AC9B91}"/>
              </a:ext>
            </a:extLst>
          </p:cNvPr>
          <p:cNvSpPr txBox="1"/>
          <p:nvPr/>
        </p:nvSpPr>
        <p:spPr>
          <a:xfrm>
            <a:off x="5080337" y="169545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5DBEB1"/>
                </a:solidFill>
                <a:cs typeface="+mn-ea"/>
                <a:sym typeface="+mn-lt"/>
              </a:rPr>
              <a:t>第四部分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C106F636-306C-4D7B-B841-A40E364C5065}"/>
              </a:ext>
            </a:extLst>
          </p:cNvPr>
          <p:cNvSpPr txBox="1"/>
          <p:nvPr/>
        </p:nvSpPr>
        <p:spPr>
          <a:xfrm>
            <a:off x="4381500" y="2445841"/>
            <a:ext cx="3429000" cy="769441"/>
          </a:xfrm>
          <a:prstGeom prst="rect">
            <a:avLst/>
          </a:prstGeom>
          <a:solidFill>
            <a:srgbClr val="5DBEB1"/>
          </a:solidFill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   课文总结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95B5DAB-1498-4B69-AF69-A68013AB950C}"/>
              </a:ext>
            </a:extLst>
          </p:cNvPr>
          <p:cNvSpPr txBox="1"/>
          <p:nvPr/>
        </p:nvSpPr>
        <p:spPr>
          <a:xfrm>
            <a:off x="4027164" y="3277074"/>
            <a:ext cx="4301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DBEB1"/>
                </a:solidFill>
                <a:cs typeface="+mn-ea"/>
                <a:sym typeface="+mn-lt"/>
              </a:rPr>
              <a:t>Love is what color language courseware</a:t>
            </a:r>
          </a:p>
          <a:p>
            <a:r>
              <a:rPr lang="en-US" altLang="zh-CN" dirty="0">
                <a:solidFill>
                  <a:srgbClr val="5DBEB1"/>
                </a:solidFill>
                <a:cs typeface="+mn-ea"/>
                <a:sym typeface="+mn-lt"/>
              </a:rPr>
              <a:t>Love is what color language courseware</a:t>
            </a:r>
            <a:endParaRPr lang="zh-CN" altLang="en-US" dirty="0">
              <a:solidFill>
                <a:srgbClr val="5DBEB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20878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窗户, 室内&#10;&#10;已生成极高可信度的说明">
            <a:extLst>
              <a:ext uri="{FF2B5EF4-FFF2-40B4-BE49-F238E27FC236}">
                <a16:creationId xmlns="" xmlns:a16="http://schemas.microsoft.com/office/drawing/2014/main" id="{BAB84A25-32ED-4CFF-A5EA-6EEB83DDC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33DCC34-30BE-4186-8B0C-9D9860CB08FD}"/>
              </a:ext>
            </a:extLst>
          </p:cNvPr>
          <p:cNvSpPr/>
          <p:nvPr/>
        </p:nvSpPr>
        <p:spPr>
          <a:xfrm>
            <a:off x="1122402" y="1582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课文总结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C69493AD-C53D-4403-8177-7AF470F0F6C6}"/>
              </a:ext>
            </a:extLst>
          </p:cNvPr>
          <p:cNvCxnSpPr>
            <a:cxnSpLocks/>
          </p:cNvCxnSpPr>
          <p:nvPr/>
        </p:nvCxnSpPr>
        <p:spPr>
          <a:xfrm>
            <a:off x="1122402" y="743009"/>
            <a:ext cx="11069598" cy="0"/>
          </a:xfrm>
          <a:prstGeom prst="line">
            <a:avLst/>
          </a:prstGeom>
          <a:ln w="28575">
            <a:solidFill>
              <a:srgbClr val="5DBE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FD58252E-AA5A-4CE4-B813-CA7F411B6B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5472" y="2151727"/>
            <a:ext cx="9453562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altLang="zh-CN" sz="3200" b="1" dirty="0">
                <a:solidFill>
                  <a:srgbClr val="5DBEB1"/>
                </a:solidFill>
                <a:cs typeface="+mn-ea"/>
                <a:sym typeface="+mn-lt"/>
              </a:rPr>
              <a:t>★</a:t>
            </a:r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诗歌中的“我”告诉我们</a:t>
            </a:r>
            <a:r>
              <a:rPr lang="en-US" altLang="zh-CN" sz="3200" b="1" dirty="0">
                <a:solidFill>
                  <a:srgbClr val="5DBEB1"/>
                </a:solidFill>
                <a:cs typeface="+mn-ea"/>
                <a:sym typeface="+mn-lt"/>
              </a:rPr>
              <a:t>,</a:t>
            </a:r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他爱碧绿的颜色、爱火红的颜色、爱蔚蓝的颜色，其实是想告诉我们什么呢？</a:t>
            </a:r>
            <a:r>
              <a:rPr lang="en-US" altLang="zh-CN" sz="3200" b="1" dirty="0">
                <a:solidFill>
                  <a:srgbClr val="5DBEB1"/>
                </a:solidFill>
                <a:cs typeface="+mn-ea"/>
                <a:sym typeface="+mn-lt"/>
              </a:rPr>
              <a:t> </a:t>
            </a:r>
          </a:p>
          <a:p>
            <a:pPr marL="342900" indent="-342900"/>
            <a:endParaRPr lang="en-US" altLang="zh-CN" sz="3200" b="1" dirty="0">
              <a:solidFill>
                <a:srgbClr val="5DBEB1"/>
              </a:solidFill>
              <a:cs typeface="+mn-ea"/>
              <a:sym typeface="+mn-lt"/>
            </a:endParaRPr>
          </a:p>
          <a:p>
            <a:pPr marL="342900" indent="-342900"/>
            <a:r>
              <a:rPr lang="en-US" altLang="zh-CN" sz="3200" b="1" dirty="0">
                <a:solidFill>
                  <a:srgbClr val="5DBEB1"/>
                </a:solidFill>
                <a:cs typeface="+mn-ea"/>
                <a:sym typeface="+mn-lt"/>
              </a:rPr>
              <a:t>★</a:t>
            </a:r>
            <a:r>
              <a:rPr lang="zh-CN" altLang="en-US" sz="3200" b="1" dirty="0">
                <a:solidFill>
                  <a:srgbClr val="FF9933"/>
                </a:solidFill>
                <a:cs typeface="+mn-ea"/>
                <a:sym typeface="+mn-lt"/>
              </a:rPr>
              <a:t>碧绿</a:t>
            </a:r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表现对家乡农村生活的热爱；</a:t>
            </a:r>
          </a:p>
        </p:txBody>
      </p:sp>
      <p:sp>
        <p:nvSpPr>
          <p:cNvPr id="7" name="WordArt 4">
            <a:extLst>
              <a:ext uri="{FF2B5EF4-FFF2-40B4-BE49-F238E27FC236}">
                <a16:creationId xmlns="" xmlns:a16="http://schemas.microsoft.com/office/drawing/2014/main" id="{DE5CE3A0-F1D2-4E2F-A9AC-A4BF1DD1E3EE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284262" y="893205"/>
            <a:ext cx="3623476" cy="7937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1400" dirty="0">
                <a:solidFill>
                  <a:srgbClr val="5DBE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总结课文</a:t>
            </a:r>
          </a:p>
        </p:txBody>
      </p:sp>
    </p:spTree>
    <p:extLst>
      <p:ext uri="{BB962C8B-B14F-4D97-AF65-F5344CB8AC3E}">
        <p14:creationId xmlns:p14="http://schemas.microsoft.com/office/powerpoint/2010/main" val="7173158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窗户, 室内&#10;&#10;已生成极高可信度的说明">
            <a:extLst>
              <a:ext uri="{FF2B5EF4-FFF2-40B4-BE49-F238E27FC236}">
                <a16:creationId xmlns="" xmlns:a16="http://schemas.microsoft.com/office/drawing/2014/main" id="{BAB84A25-32ED-4CFF-A5EA-6EEB83DDC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33DCC34-30BE-4186-8B0C-9D9860CB08FD}"/>
              </a:ext>
            </a:extLst>
          </p:cNvPr>
          <p:cNvSpPr/>
          <p:nvPr/>
        </p:nvSpPr>
        <p:spPr>
          <a:xfrm>
            <a:off x="1122402" y="1582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课文总结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C69493AD-C53D-4403-8177-7AF470F0F6C6}"/>
              </a:ext>
            </a:extLst>
          </p:cNvPr>
          <p:cNvCxnSpPr>
            <a:cxnSpLocks/>
          </p:cNvCxnSpPr>
          <p:nvPr/>
        </p:nvCxnSpPr>
        <p:spPr>
          <a:xfrm>
            <a:off x="1122402" y="743009"/>
            <a:ext cx="11069598" cy="0"/>
          </a:xfrm>
          <a:prstGeom prst="line">
            <a:avLst/>
          </a:prstGeom>
          <a:ln w="28575">
            <a:solidFill>
              <a:srgbClr val="5DBE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1A86566B-8950-4B4D-9C1B-39ACC658A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67543" y="1831116"/>
            <a:ext cx="7812936" cy="235756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342900" indent="-342900">
              <a:lnSpc>
                <a:spcPct val="115000"/>
              </a:lnSpc>
            </a:pPr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    </a:t>
            </a:r>
            <a:r>
              <a:rPr lang="zh-CN" altLang="en-US" sz="3200" b="1" dirty="0">
                <a:solidFill>
                  <a:srgbClr val="FF9933"/>
                </a:solidFill>
                <a:cs typeface="+mn-ea"/>
                <a:sym typeface="+mn-lt"/>
              </a:rPr>
              <a:t>红色</a:t>
            </a:r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表现了对学习生活的热爱；而</a:t>
            </a:r>
            <a:r>
              <a:rPr lang="zh-CN" altLang="en-US" sz="3200" b="1" dirty="0">
                <a:solidFill>
                  <a:srgbClr val="FF9933"/>
                </a:solidFill>
                <a:cs typeface="+mn-ea"/>
                <a:sym typeface="+mn-lt"/>
              </a:rPr>
              <a:t>蓝色</a:t>
            </a:r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则是小作者对未来的向往（远大的理想和抱负：当一名海军战士，保卫祖国的边疆）。</a:t>
            </a:r>
          </a:p>
        </p:txBody>
      </p:sp>
    </p:spTree>
    <p:extLst>
      <p:ext uri="{BB962C8B-B14F-4D97-AF65-F5344CB8AC3E}">
        <p14:creationId xmlns:p14="http://schemas.microsoft.com/office/powerpoint/2010/main" val="23598784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窗户, 室内&#10;&#10;已生成极高可信度的说明">
            <a:extLst>
              <a:ext uri="{FF2B5EF4-FFF2-40B4-BE49-F238E27FC236}">
                <a16:creationId xmlns="" xmlns:a16="http://schemas.microsoft.com/office/drawing/2014/main" id="{BAB84A25-32ED-4CFF-A5EA-6EEB83DDC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33DCC34-30BE-4186-8B0C-9D9860CB08FD}"/>
              </a:ext>
            </a:extLst>
          </p:cNvPr>
          <p:cNvSpPr/>
          <p:nvPr/>
        </p:nvSpPr>
        <p:spPr>
          <a:xfrm>
            <a:off x="1122402" y="1582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课文总结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C69493AD-C53D-4403-8177-7AF470F0F6C6}"/>
              </a:ext>
            </a:extLst>
          </p:cNvPr>
          <p:cNvCxnSpPr>
            <a:cxnSpLocks/>
          </p:cNvCxnSpPr>
          <p:nvPr/>
        </p:nvCxnSpPr>
        <p:spPr>
          <a:xfrm>
            <a:off x="1122402" y="743009"/>
            <a:ext cx="11069598" cy="0"/>
          </a:xfrm>
          <a:prstGeom prst="line">
            <a:avLst/>
          </a:prstGeom>
          <a:ln w="28575">
            <a:solidFill>
              <a:srgbClr val="5DBE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2">
            <a:extLst>
              <a:ext uri="{FF2B5EF4-FFF2-40B4-BE49-F238E27FC236}">
                <a16:creationId xmlns="" xmlns:a16="http://schemas.microsoft.com/office/drawing/2014/main" id="{627F50AB-9BC3-4834-A4D4-4394DD6B71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72293" y="1486018"/>
            <a:ext cx="7805718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32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同学们，让我们把生活涂上碧绿的颜色，</a:t>
            </a:r>
            <a:endParaRPr lang="en-US" altLang="zh-CN" sz="3200" b="1" dirty="0">
              <a:solidFill>
                <a:srgbClr val="5DBEB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en-US" altLang="zh-CN" sz="3200" b="1" dirty="0">
              <a:solidFill>
                <a:srgbClr val="5DBEB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32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把我们的爱涂上火红的颜色，把我们的理</a:t>
            </a:r>
            <a:endParaRPr lang="en-US" altLang="zh-CN" sz="3200" b="1" dirty="0">
              <a:solidFill>
                <a:srgbClr val="5DBEB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en-US" altLang="zh-CN" sz="3200" b="1" dirty="0">
              <a:solidFill>
                <a:srgbClr val="5DBEB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32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想涂上蔚蓝的颜色，愿每一位同学都有自</a:t>
            </a:r>
            <a:endParaRPr lang="en-US" altLang="zh-CN" sz="3200" b="1" dirty="0">
              <a:solidFill>
                <a:srgbClr val="5DBEB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endParaRPr lang="en-US" altLang="zh-CN" sz="3200" b="1" dirty="0">
              <a:solidFill>
                <a:srgbClr val="5DBEB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32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己的理想，热爱自己的生活。</a:t>
            </a:r>
            <a:endParaRPr lang="zh-CN" altLang="en-US" sz="3200" dirty="0">
              <a:solidFill>
                <a:srgbClr val="5DBEB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45844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8D805149-5976-47CC-B361-23D7D927D9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BFAE4B23-EC12-4C66-B406-67081C37EB1A}"/>
              </a:ext>
            </a:extLst>
          </p:cNvPr>
          <p:cNvSpPr txBox="1"/>
          <p:nvPr/>
        </p:nvSpPr>
        <p:spPr>
          <a:xfrm>
            <a:off x="3579553" y="1762839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5DBEB1"/>
                </a:solidFill>
                <a:cs typeface="+mn-ea"/>
                <a:sym typeface="+mn-lt"/>
              </a:rPr>
              <a:t>同学们，下课了！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4922C5B1-2E77-4554-9E83-B238C645D749}"/>
              </a:ext>
            </a:extLst>
          </p:cNvPr>
          <p:cNvSpPr txBox="1"/>
          <p:nvPr/>
        </p:nvSpPr>
        <p:spPr>
          <a:xfrm>
            <a:off x="4323331" y="2593836"/>
            <a:ext cx="1467068" cy="400110"/>
          </a:xfrm>
          <a:prstGeom prst="rect">
            <a:avLst/>
          </a:prstGeom>
          <a:solidFill>
            <a:srgbClr val="5DBEB1"/>
          </a:solidFill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三年级上册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41301810-A277-46F5-8DA2-987B160983F0}"/>
              </a:ext>
            </a:extLst>
          </p:cNvPr>
          <p:cNvSpPr txBox="1"/>
          <p:nvPr/>
        </p:nvSpPr>
        <p:spPr>
          <a:xfrm>
            <a:off x="5790399" y="2593836"/>
            <a:ext cx="2236510" cy="400110"/>
          </a:xfrm>
          <a:prstGeom prst="rect">
            <a:avLst/>
          </a:prstGeom>
          <a:solidFill>
            <a:srgbClr val="5DBEB1"/>
          </a:solidFill>
        </p:spPr>
        <p:txBody>
          <a:bodyPr wrap="none" rtlCol="0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cs typeface="+mn-ea"/>
                <a:sym typeface="+mn-lt"/>
              </a:rPr>
              <a:t>授课老师：通用名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CDD2A56A-DDEA-4E23-8FD6-AED3D4D6C96A}"/>
              </a:ext>
            </a:extLst>
          </p:cNvPr>
          <p:cNvSpPr txBox="1"/>
          <p:nvPr/>
        </p:nvSpPr>
        <p:spPr>
          <a:xfrm>
            <a:off x="4109160" y="3082618"/>
            <a:ext cx="421621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 dirty="0">
                <a:solidFill>
                  <a:srgbClr val="5DBEB1"/>
                </a:solidFill>
                <a:cs typeface="+mn-ea"/>
                <a:sym typeface="+mn-lt"/>
              </a:rPr>
              <a:t>What is the color of love is the third grade 2 Chinese courseware</a:t>
            </a:r>
          </a:p>
          <a:p>
            <a:r>
              <a:rPr lang="en-US" altLang="zh-CN" sz="1100" dirty="0">
                <a:solidFill>
                  <a:srgbClr val="5DBEB1"/>
                </a:solidFill>
                <a:cs typeface="+mn-ea"/>
                <a:sym typeface="+mn-lt"/>
              </a:rPr>
              <a:t>What is the color of love is the third grade 2 Chinese courseware</a:t>
            </a:r>
            <a:endParaRPr lang="zh-CN" altLang="en-US" sz="1100" dirty="0">
              <a:solidFill>
                <a:srgbClr val="5DBEB1"/>
              </a:solidFill>
              <a:cs typeface="+mn-ea"/>
              <a:sym typeface="+mn-lt"/>
            </a:endParaRPr>
          </a:p>
          <a:p>
            <a:r>
              <a:rPr lang="en-US" altLang="zh-CN" sz="1100" dirty="0">
                <a:solidFill>
                  <a:srgbClr val="5DBEB1"/>
                </a:solidFill>
                <a:cs typeface="+mn-ea"/>
                <a:sym typeface="+mn-lt"/>
              </a:rPr>
              <a:t>What is the color of love is the third grade 2 Chinese courseware</a:t>
            </a:r>
            <a:endParaRPr lang="zh-CN" altLang="en-US" sz="1100" dirty="0">
              <a:solidFill>
                <a:srgbClr val="5DBEB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526439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 animBg="1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20313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204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1712EEB-5077-476D-8D5B-25C6817CE5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3C0F3B97-E2EB-46DA-BB06-378A19AC9B91}"/>
              </a:ext>
            </a:extLst>
          </p:cNvPr>
          <p:cNvSpPr txBox="1"/>
          <p:nvPr/>
        </p:nvSpPr>
        <p:spPr>
          <a:xfrm>
            <a:off x="5080337" y="169545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5DBEB1"/>
                </a:solidFill>
                <a:cs typeface="+mn-ea"/>
                <a:sym typeface="+mn-lt"/>
              </a:rPr>
              <a:t>第一部分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C106F636-306C-4D7B-B841-A40E364C5065}"/>
              </a:ext>
            </a:extLst>
          </p:cNvPr>
          <p:cNvSpPr txBox="1"/>
          <p:nvPr/>
        </p:nvSpPr>
        <p:spPr>
          <a:xfrm>
            <a:off x="4381500" y="2445841"/>
            <a:ext cx="3429000" cy="769441"/>
          </a:xfrm>
          <a:prstGeom prst="rect">
            <a:avLst/>
          </a:prstGeom>
          <a:solidFill>
            <a:srgbClr val="5DBEB1"/>
          </a:solidFill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   课前导读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95B5DAB-1498-4B69-AF69-A68013AB950C}"/>
              </a:ext>
            </a:extLst>
          </p:cNvPr>
          <p:cNvSpPr txBox="1"/>
          <p:nvPr/>
        </p:nvSpPr>
        <p:spPr>
          <a:xfrm>
            <a:off x="4027164" y="3277074"/>
            <a:ext cx="4301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DBEB1"/>
                </a:solidFill>
                <a:cs typeface="+mn-ea"/>
                <a:sym typeface="+mn-lt"/>
              </a:rPr>
              <a:t>Love is what color language courseware</a:t>
            </a:r>
          </a:p>
          <a:p>
            <a:r>
              <a:rPr lang="en-US" altLang="zh-CN" dirty="0">
                <a:solidFill>
                  <a:srgbClr val="5DBEB1"/>
                </a:solidFill>
                <a:cs typeface="+mn-ea"/>
                <a:sym typeface="+mn-lt"/>
              </a:rPr>
              <a:t>Love is what color language courseware</a:t>
            </a:r>
            <a:endParaRPr lang="zh-CN" altLang="en-US" dirty="0">
              <a:solidFill>
                <a:srgbClr val="5DBEB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0555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窗户, 室内&#10;&#10;已生成极高可信度的说明">
            <a:extLst>
              <a:ext uri="{FF2B5EF4-FFF2-40B4-BE49-F238E27FC236}">
                <a16:creationId xmlns="" xmlns:a16="http://schemas.microsoft.com/office/drawing/2014/main" id="{BAB84A25-32ED-4CFF-A5EA-6EEB83DDC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33DCC34-30BE-4186-8B0C-9D9860CB08FD}"/>
              </a:ext>
            </a:extLst>
          </p:cNvPr>
          <p:cNvSpPr/>
          <p:nvPr/>
        </p:nvSpPr>
        <p:spPr>
          <a:xfrm>
            <a:off x="1122402" y="1582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课前导读</a:t>
            </a:r>
            <a:endParaRPr lang="zh-CN" altLang="en-US" sz="3200" dirty="0">
              <a:solidFill>
                <a:srgbClr val="5DBEB1"/>
              </a:solidFill>
              <a:cs typeface="+mn-ea"/>
              <a:sym typeface="+mn-lt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C69493AD-C53D-4403-8177-7AF470F0F6C6}"/>
              </a:ext>
            </a:extLst>
          </p:cNvPr>
          <p:cNvCxnSpPr>
            <a:cxnSpLocks/>
          </p:cNvCxnSpPr>
          <p:nvPr/>
        </p:nvCxnSpPr>
        <p:spPr>
          <a:xfrm>
            <a:off x="1122402" y="743009"/>
            <a:ext cx="11069598" cy="0"/>
          </a:xfrm>
          <a:prstGeom prst="line">
            <a:avLst/>
          </a:prstGeom>
          <a:ln w="28575">
            <a:solidFill>
              <a:srgbClr val="5DBE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10214A44-6A47-411F-B4C7-DCE9C750F792}"/>
              </a:ext>
            </a:extLst>
          </p:cNvPr>
          <p:cNvSpPr/>
          <p:nvPr/>
        </p:nvSpPr>
        <p:spPr>
          <a:xfrm>
            <a:off x="4286250" y="1098233"/>
            <a:ext cx="67818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srgbClr val="5DBEB1"/>
                </a:solidFill>
                <a:cs typeface="+mn-ea"/>
                <a:sym typeface="+mn-lt"/>
              </a:rPr>
              <a:t>樊发稼</a:t>
            </a:r>
            <a:r>
              <a:rPr lang="zh-CN" altLang="en-US" sz="2400" dirty="0">
                <a:solidFill>
                  <a:srgbClr val="5DBEB1"/>
                </a:solidFill>
                <a:cs typeface="+mn-ea"/>
                <a:sym typeface="+mn-lt"/>
              </a:rPr>
              <a:t>，诗人、文学评论家。</a:t>
            </a:r>
            <a:r>
              <a:rPr lang="en-US" altLang="zh-CN" sz="2400" dirty="0">
                <a:solidFill>
                  <a:srgbClr val="5DBEB1"/>
                </a:solidFill>
                <a:cs typeface="+mn-ea"/>
                <a:sym typeface="+mn-lt"/>
              </a:rPr>
              <a:t>1937</a:t>
            </a:r>
            <a:r>
              <a:rPr lang="zh-CN" altLang="en-US" sz="2400" dirty="0">
                <a:solidFill>
                  <a:srgbClr val="5DBEB1"/>
                </a:solidFill>
                <a:cs typeface="+mn-ea"/>
                <a:sym typeface="+mn-lt"/>
              </a:rPr>
              <a:t>年生，上海人。 </a:t>
            </a:r>
            <a:r>
              <a:rPr lang="en-US" altLang="zh-CN" sz="2400" dirty="0">
                <a:solidFill>
                  <a:srgbClr val="5DBEB1"/>
                </a:solidFill>
                <a:cs typeface="+mn-ea"/>
                <a:sym typeface="+mn-lt"/>
              </a:rPr>
              <a:t>1957</a:t>
            </a:r>
            <a:r>
              <a:rPr lang="zh-CN" altLang="en-US" sz="2400" dirty="0">
                <a:solidFill>
                  <a:srgbClr val="5DBEB1"/>
                </a:solidFill>
                <a:cs typeface="+mn-ea"/>
                <a:sym typeface="+mn-lt"/>
              </a:rPr>
              <a:t>年毕业于上海外国语大学。中国社会科学院文学研究所研究员、研究生院文学系教授，中国作家协会全国委员会委员、儿童文学委员会副主任，中国文学研究会会长。出版有</a:t>
            </a:r>
            <a:r>
              <a:rPr lang="en-US" altLang="zh-CN" sz="2400" dirty="0">
                <a:solidFill>
                  <a:srgbClr val="5DBEB1"/>
                </a:solidFill>
                <a:cs typeface="+mn-ea"/>
                <a:sym typeface="+mn-lt"/>
              </a:rPr>
              <a:t>《</a:t>
            </a:r>
            <a:r>
              <a:rPr lang="zh-CN" altLang="en-US" sz="2400" dirty="0">
                <a:solidFill>
                  <a:srgbClr val="5DBEB1"/>
                </a:solidFill>
                <a:cs typeface="+mn-ea"/>
                <a:sym typeface="+mn-lt"/>
              </a:rPr>
              <a:t>儿童文学的春天</a:t>
            </a:r>
            <a:r>
              <a:rPr lang="en-US" altLang="zh-CN" sz="2400" dirty="0">
                <a:solidFill>
                  <a:srgbClr val="5DBEB1"/>
                </a:solidFill>
                <a:cs typeface="+mn-ea"/>
                <a:sym typeface="+mn-lt"/>
              </a:rPr>
              <a:t>》</a:t>
            </a:r>
            <a:r>
              <a:rPr lang="zh-CN" altLang="en-US" sz="2400" dirty="0">
                <a:solidFill>
                  <a:srgbClr val="5DBEB1"/>
                </a:solidFill>
                <a:cs typeface="+mn-ea"/>
                <a:sym typeface="+mn-lt"/>
              </a:rPr>
              <a:t>等</a:t>
            </a:r>
            <a:r>
              <a:rPr lang="en-US" altLang="zh-CN" sz="2400" dirty="0">
                <a:solidFill>
                  <a:srgbClr val="5DBEB1"/>
                </a:solidFill>
                <a:cs typeface="+mn-ea"/>
                <a:sym typeface="+mn-lt"/>
              </a:rPr>
              <a:t>10</a:t>
            </a:r>
            <a:r>
              <a:rPr lang="zh-CN" altLang="en-US" sz="2400" dirty="0">
                <a:solidFill>
                  <a:srgbClr val="5DBEB1"/>
                </a:solidFill>
                <a:cs typeface="+mn-ea"/>
                <a:sym typeface="+mn-lt"/>
              </a:rPr>
              <a:t>本评论集，</a:t>
            </a:r>
            <a:r>
              <a:rPr lang="en-US" altLang="zh-CN" sz="2400" dirty="0">
                <a:solidFill>
                  <a:srgbClr val="5DBEB1"/>
                </a:solidFill>
                <a:cs typeface="+mn-ea"/>
                <a:sym typeface="+mn-lt"/>
              </a:rPr>
              <a:t>《</a:t>
            </a:r>
            <a:r>
              <a:rPr lang="zh-CN" altLang="en-US" sz="2400" dirty="0">
                <a:solidFill>
                  <a:srgbClr val="5DBEB1"/>
                </a:solidFill>
                <a:cs typeface="+mn-ea"/>
                <a:sym typeface="+mn-lt"/>
              </a:rPr>
              <a:t>春雨的悄悄话</a:t>
            </a:r>
            <a:r>
              <a:rPr lang="en-US" altLang="zh-CN" sz="2400" dirty="0">
                <a:solidFill>
                  <a:srgbClr val="5DBEB1"/>
                </a:solidFill>
                <a:cs typeface="+mn-ea"/>
                <a:sym typeface="+mn-lt"/>
              </a:rPr>
              <a:t>》</a:t>
            </a:r>
            <a:r>
              <a:rPr lang="zh-CN" altLang="en-US" sz="2400" dirty="0">
                <a:solidFill>
                  <a:srgbClr val="5DBEB1"/>
                </a:solidFill>
                <a:cs typeface="+mn-ea"/>
                <a:sym typeface="+mn-lt"/>
              </a:rPr>
              <a:t>等</a:t>
            </a:r>
            <a:r>
              <a:rPr lang="en-US" altLang="zh-CN" sz="2400" dirty="0">
                <a:solidFill>
                  <a:srgbClr val="5DBEB1"/>
                </a:solidFill>
                <a:cs typeface="+mn-ea"/>
                <a:sym typeface="+mn-lt"/>
              </a:rPr>
              <a:t>41</a:t>
            </a:r>
            <a:r>
              <a:rPr lang="zh-CN" altLang="en-US" sz="2400" dirty="0">
                <a:solidFill>
                  <a:srgbClr val="5DBEB1"/>
                </a:solidFill>
                <a:cs typeface="+mn-ea"/>
                <a:sym typeface="+mn-lt"/>
              </a:rPr>
              <a:t>本作品集，选集有</a:t>
            </a:r>
            <a:r>
              <a:rPr lang="en-US" altLang="zh-CN" sz="2400" dirty="0">
                <a:solidFill>
                  <a:srgbClr val="5DBEB1"/>
                </a:solidFill>
                <a:cs typeface="+mn-ea"/>
                <a:sym typeface="+mn-lt"/>
              </a:rPr>
              <a:t>《</a:t>
            </a:r>
            <a:r>
              <a:rPr lang="zh-CN" altLang="en-US" sz="2400" dirty="0">
                <a:solidFill>
                  <a:srgbClr val="5DBEB1"/>
                </a:solidFill>
                <a:cs typeface="+mn-ea"/>
                <a:sym typeface="+mn-lt"/>
              </a:rPr>
              <a:t>樊发稼儿童文学评论选</a:t>
            </a:r>
            <a:r>
              <a:rPr lang="en-US" altLang="zh-CN" sz="2400" dirty="0">
                <a:solidFill>
                  <a:srgbClr val="5DBEB1"/>
                </a:solidFill>
                <a:cs typeface="+mn-ea"/>
                <a:sym typeface="+mn-lt"/>
              </a:rPr>
              <a:t>》</a:t>
            </a:r>
            <a:r>
              <a:rPr lang="zh-CN" altLang="en-US" sz="2400" dirty="0">
                <a:solidFill>
                  <a:srgbClr val="5DBEB1"/>
                </a:solidFill>
                <a:cs typeface="+mn-ea"/>
                <a:sym typeface="+mn-lt"/>
              </a:rPr>
              <a:t>、</a:t>
            </a:r>
            <a:r>
              <a:rPr lang="en-US" altLang="zh-CN" sz="2400" dirty="0">
                <a:solidFill>
                  <a:srgbClr val="5DBEB1"/>
                </a:solidFill>
                <a:cs typeface="+mn-ea"/>
                <a:sym typeface="+mn-lt"/>
              </a:rPr>
              <a:t>《</a:t>
            </a:r>
            <a:r>
              <a:rPr lang="zh-CN" altLang="en-US" sz="2400" dirty="0">
                <a:solidFill>
                  <a:srgbClr val="5DBEB1"/>
                </a:solidFill>
                <a:cs typeface="+mn-ea"/>
                <a:sym typeface="+mn-lt"/>
              </a:rPr>
              <a:t>樊发稼作品选</a:t>
            </a:r>
            <a:r>
              <a:rPr lang="en-US" altLang="zh-CN" sz="2400" dirty="0">
                <a:solidFill>
                  <a:srgbClr val="5DBEB1"/>
                </a:solidFill>
                <a:cs typeface="+mn-ea"/>
                <a:sym typeface="+mn-lt"/>
              </a:rPr>
              <a:t>》</a:t>
            </a:r>
            <a:r>
              <a:rPr lang="zh-CN" altLang="en-US" sz="2400" dirty="0">
                <a:solidFill>
                  <a:srgbClr val="5DBEB1"/>
                </a:solidFill>
                <a:cs typeface="+mn-ea"/>
                <a:sym typeface="+mn-lt"/>
              </a:rPr>
              <a:t>、</a:t>
            </a:r>
            <a:r>
              <a:rPr lang="en-US" altLang="zh-CN" sz="2400" dirty="0">
                <a:solidFill>
                  <a:srgbClr val="5DBEB1"/>
                </a:solidFill>
                <a:cs typeface="+mn-ea"/>
                <a:sym typeface="+mn-lt"/>
              </a:rPr>
              <a:t>《</a:t>
            </a:r>
            <a:r>
              <a:rPr lang="zh-CN" altLang="en-US" sz="2400" dirty="0">
                <a:solidFill>
                  <a:srgbClr val="5DBEB1"/>
                </a:solidFill>
                <a:cs typeface="+mn-ea"/>
                <a:sym typeface="+mn-lt"/>
              </a:rPr>
              <a:t>樊发稼儿歌</a:t>
            </a:r>
            <a:r>
              <a:rPr lang="en-US" altLang="zh-CN" sz="2400" dirty="0">
                <a:solidFill>
                  <a:srgbClr val="5DBEB1"/>
                </a:solidFill>
                <a:cs typeface="+mn-ea"/>
                <a:sym typeface="+mn-lt"/>
              </a:rPr>
              <a:t>》</a:t>
            </a:r>
            <a:r>
              <a:rPr lang="zh-CN" altLang="en-US" sz="2400" dirty="0">
                <a:solidFill>
                  <a:srgbClr val="5DBEB1"/>
                </a:solidFill>
                <a:cs typeface="+mn-ea"/>
                <a:sym typeface="+mn-lt"/>
              </a:rPr>
              <a:t>和</a:t>
            </a:r>
            <a:r>
              <a:rPr lang="en-US" altLang="zh-CN" sz="2400" dirty="0">
                <a:solidFill>
                  <a:srgbClr val="5DBEB1"/>
                </a:solidFill>
                <a:cs typeface="+mn-ea"/>
                <a:sym typeface="+mn-lt"/>
              </a:rPr>
              <a:t>《</a:t>
            </a:r>
            <a:r>
              <a:rPr lang="zh-CN" altLang="en-US" sz="2400" dirty="0">
                <a:solidFill>
                  <a:srgbClr val="5DBEB1"/>
                </a:solidFill>
                <a:cs typeface="+mn-ea"/>
                <a:sym typeface="+mn-lt"/>
              </a:rPr>
              <a:t>樊发稼幼儿诗歌选</a:t>
            </a:r>
            <a:r>
              <a:rPr lang="en-US" altLang="zh-CN" sz="2400" dirty="0">
                <a:solidFill>
                  <a:srgbClr val="5DBEB1"/>
                </a:solidFill>
                <a:cs typeface="+mn-ea"/>
                <a:sym typeface="+mn-lt"/>
              </a:rPr>
              <a:t>》</a:t>
            </a:r>
            <a:r>
              <a:rPr lang="zh-CN" altLang="en-US" sz="2400" dirty="0">
                <a:solidFill>
                  <a:srgbClr val="5DBEB1"/>
                </a:solidFill>
                <a:cs typeface="+mn-ea"/>
                <a:sym typeface="+mn-lt"/>
              </a:rPr>
              <a:t>等。主编、选编论文集、作品集、文学丛书</a:t>
            </a:r>
            <a:r>
              <a:rPr lang="en-US" altLang="zh-CN" sz="2400" dirty="0">
                <a:solidFill>
                  <a:srgbClr val="5DBEB1"/>
                </a:solidFill>
                <a:cs typeface="+mn-ea"/>
                <a:sym typeface="+mn-lt"/>
              </a:rPr>
              <a:t>30</a:t>
            </a:r>
            <a:r>
              <a:rPr lang="zh-CN" altLang="en-US" sz="2400" dirty="0">
                <a:solidFill>
                  <a:srgbClr val="5DBEB1"/>
                </a:solidFill>
                <a:cs typeface="+mn-ea"/>
                <a:sym typeface="+mn-lt"/>
              </a:rPr>
              <a:t>多种。曾任中央宣传部“五个一”工程奖和第一、二、三届国家图书奖评审委员，中国作家协会全国优秀儿童文学奖评委会副主任，宋庆龄儿童文学奖评委会主任。</a:t>
            </a:r>
          </a:p>
        </p:txBody>
      </p:sp>
      <p:pic>
        <p:nvPicPr>
          <p:cNvPr id="14" name="图片 13" descr="图片包含 男士, 人员&#10;&#10;已生成极高可信度的说明">
            <a:extLst>
              <a:ext uri="{FF2B5EF4-FFF2-40B4-BE49-F238E27FC236}">
                <a16:creationId xmlns="" xmlns:a16="http://schemas.microsoft.com/office/drawing/2014/main" id="{8E49EB7B-CD40-41BB-ABB2-9B66A3B30E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943" y="1407916"/>
            <a:ext cx="2983307" cy="381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1127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窗户, 室内&#10;&#10;已生成极高可信度的说明">
            <a:extLst>
              <a:ext uri="{FF2B5EF4-FFF2-40B4-BE49-F238E27FC236}">
                <a16:creationId xmlns="" xmlns:a16="http://schemas.microsoft.com/office/drawing/2014/main" id="{BAB84A25-32ED-4CFF-A5EA-6EEB83DDC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33DCC34-30BE-4186-8B0C-9D9860CB08FD}"/>
              </a:ext>
            </a:extLst>
          </p:cNvPr>
          <p:cNvSpPr/>
          <p:nvPr/>
        </p:nvSpPr>
        <p:spPr>
          <a:xfrm>
            <a:off x="1122402" y="1582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课前导读</a:t>
            </a:r>
            <a:endParaRPr lang="zh-CN" altLang="en-US" sz="3200" dirty="0">
              <a:solidFill>
                <a:srgbClr val="5DBEB1"/>
              </a:solidFill>
              <a:cs typeface="+mn-ea"/>
              <a:sym typeface="+mn-lt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C69493AD-C53D-4403-8177-7AF470F0F6C6}"/>
              </a:ext>
            </a:extLst>
          </p:cNvPr>
          <p:cNvCxnSpPr>
            <a:cxnSpLocks/>
          </p:cNvCxnSpPr>
          <p:nvPr/>
        </p:nvCxnSpPr>
        <p:spPr>
          <a:xfrm>
            <a:off x="1122402" y="743009"/>
            <a:ext cx="11069598" cy="0"/>
          </a:xfrm>
          <a:prstGeom prst="line">
            <a:avLst/>
          </a:prstGeom>
          <a:ln w="28575">
            <a:solidFill>
              <a:srgbClr val="5DBE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5">
            <a:extLst>
              <a:ext uri="{FF2B5EF4-FFF2-40B4-BE49-F238E27FC236}">
                <a16:creationId xmlns="" xmlns:a16="http://schemas.microsoft.com/office/drawing/2014/main" id="{50BFFA28-1621-4009-9F46-0FA8729F93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8543" y="2023298"/>
            <a:ext cx="6621462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en-US" altLang="zh-CN" sz="3200" b="1" dirty="0">
                <a:solidFill>
                  <a:srgbClr val="5DBEB1"/>
                </a:solidFill>
                <a:cs typeface="+mn-ea"/>
                <a:sym typeface="+mn-lt"/>
              </a:rPr>
              <a:t>       </a:t>
            </a:r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每个人都有自己喜欢的颜色，每种颜色都有它的美丽之处。今天，我们就来学习一首有趣的诗歌，读读诗歌为我们描绘了什么颜色。</a:t>
            </a:r>
          </a:p>
        </p:txBody>
      </p:sp>
    </p:spTree>
    <p:extLst>
      <p:ext uri="{BB962C8B-B14F-4D97-AF65-F5344CB8AC3E}">
        <p14:creationId xmlns:p14="http://schemas.microsoft.com/office/powerpoint/2010/main" val="1459432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窗户, 室内&#10;&#10;已生成极高可信度的说明">
            <a:extLst>
              <a:ext uri="{FF2B5EF4-FFF2-40B4-BE49-F238E27FC236}">
                <a16:creationId xmlns="" xmlns:a16="http://schemas.microsoft.com/office/drawing/2014/main" id="{BAB84A25-32ED-4CFF-A5EA-6EEB83DDC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33DCC34-30BE-4186-8B0C-9D9860CB08FD}"/>
              </a:ext>
            </a:extLst>
          </p:cNvPr>
          <p:cNvSpPr/>
          <p:nvPr/>
        </p:nvSpPr>
        <p:spPr>
          <a:xfrm>
            <a:off x="1122402" y="1582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课前导读</a:t>
            </a:r>
            <a:endParaRPr lang="zh-CN" altLang="en-US" sz="3200" dirty="0">
              <a:solidFill>
                <a:srgbClr val="5DBEB1"/>
              </a:solidFill>
              <a:cs typeface="+mn-ea"/>
              <a:sym typeface="+mn-lt"/>
            </a:endParaRP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C69493AD-C53D-4403-8177-7AF470F0F6C6}"/>
              </a:ext>
            </a:extLst>
          </p:cNvPr>
          <p:cNvCxnSpPr>
            <a:cxnSpLocks/>
          </p:cNvCxnSpPr>
          <p:nvPr/>
        </p:nvCxnSpPr>
        <p:spPr>
          <a:xfrm>
            <a:off x="1122402" y="743009"/>
            <a:ext cx="11069598" cy="0"/>
          </a:xfrm>
          <a:prstGeom prst="line">
            <a:avLst/>
          </a:prstGeom>
          <a:ln w="28575">
            <a:solidFill>
              <a:srgbClr val="5DBE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C25039EA-E350-4941-8E63-D8B26690BD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4076" y="2393074"/>
            <a:ext cx="8108673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marL="342900" indent="-342900"/>
            <a:r>
              <a:rPr lang="en-US" altLang="zh-CN" sz="3200" b="1" dirty="0">
                <a:solidFill>
                  <a:srgbClr val="5DBEB1"/>
                </a:solidFill>
                <a:cs typeface="+mn-ea"/>
                <a:sym typeface="+mn-lt"/>
              </a:rPr>
              <a:t>★</a:t>
            </a:r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借助生字表</a:t>
            </a:r>
            <a:r>
              <a:rPr lang="en-US" altLang="zh-CN" sz="3200" b="1" dirty="0">
                <a:solidFill>
                  <a:srgbClr val="5DBEB1"/>
                </a:solidFill>
                <a:cs typeface="+mn-ea"/>
                <a:sym typeface="+mn-lt"/>
              </a:rPr>
              <a:t>,</a:t>
            </a:r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认读生字</a:t>
            </a:r>
            <a:r>
              <a:rPr lang="en-US" altLang="zh-CN" sz="3200" b="1" dirty="0">
                <a:solidFill>
                  <a:srgbClr val="5DBEB1"/>
                </a:solidFill>
                <a:cs typeface="+mn-ea"/>
                <a:sym typeface="+mn-lt"/>
              </a:rPr>
              <a:t>,</a:t>
            </a:r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读通诗歌</a:t>
            </a:r>
            <a:r>
              <a:rPr lang="en-US" altLang="zh-CN" sz="3200" b="1" dirty="0">
                <a:solidFill>
                  <a:srgbClr val="5DBEB1"/>
                </a:solidFill>
                <a:cs typeface="+mn-ea"/>
                <a:sym typeface="+mn-lt"/>
              </a:rPr>
              <a:t>.</a:t>
            </a:r>
          </a:p>
          <a:p>
            <a:pPr marL="342900" indent="-342900"/>
            <a:endParaRPr lang="en-US" altLang="zh-CN" sz="3200" b="1" dirty="0">
              <a:solidFill>
                <a:srgbClr val="5DBEB1"/>
              </a:solidFill>
              <a:cs typeface="+mn-ea"/>
              <a:sym typeface="+mn-lt"/>
            </a:endParaRPr>
          </a:p>
          <a:p>
            <a:pPr marL="342900" indent="-342900"/>
            <a:r>
              <a:rPr lang="en-US" altLang="zh-CN" sz="3200" b="1" dirty="0">
                <a:solidFill>
                  <a:srgbClr val="5DBEB1"/>
                </a:solidFill>
                <a:cs typeface="+mn-ea"/>
                <a:sym typeface="+mn-lt"/>
              </a:rPr>
              <a:t>★</a:t>
            </a:r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想一想，文中的小朋友，他喜欢什么颜色呢？请在文中用“</a:t>
            </a:r>
            <a:r>
              <a:rPr lang="en-US" altLang="zh-CN" sz="3200" b="1" dirty="0">
                <a:solidFill>
                  <a:srgbClr val="5DBEB1"/>
                </a:solidFill>
                <a:cs typeface="+mn-ea"/>
                <a:sym typeface="+mn-lt"/>
              </a:rPr>
              <a:t>——”</a:t>
            </a:r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画出来。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2840B7B8-844E-4D74-B285-6B5CBCEB8946}"/>
              </a:ext>
            </a:extLst>
          </p:cNvPr>
          <p:cNvSpPr txBox="1"/>
          <p:nvPr/>
        </p:nvSpPr>
        <p:spPr>
          <a:xfrm>
            <a:off x="5080337" y="129809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5DBEB1"/>
                </a:solidFill>
                <a:cs typeface="+mn-ea"/>
                <a:sym typeface="+mn-lt"/>
              </a:rPr>
              <a:t>自学提示</a:t>
            </a:r>
          </a:p>
        </p:txBody>
      </p:sp>
    </p:spTree>
    <p:extLst>
      <p:ext uri="{BB962C8B-B14F-4D97-AF65-F5344CB8AC3E}">
        <p14:creationId xmlns:p14="http://schemas.microsoft.com/office/powerpoint/2010/main" val="33106658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6="http://schemas.microsoft.com/office/drawing/2014/main" id="{21712EEB-5077-476D-8D5B-25C6817CE5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0" cy="6858000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3C0F3B97-E2EB-46DA-BB06-378A19AC9B91}"/>
              </a:ext>
            </a:extLst>
          </p:cNvPr>
          <p:cNvSpPr txBox="1"/>
          <p:nvPr/>
        </p:nvSpPr>
        <p:spPr>
          <a:xfrm>
            <a:off x="5080337" y="1695450"/>
            <a:ext cx="20313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solidFill>
                  <a:srgbClr val="5DBEB1"/>
                </a:solidFill>
                <a:cs typeface="+mn-ea"/>
                <a:sym typeface="+mn-lt"/>
              </a:rPr>
              <a:t>第二部分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C106F636-306C-4D7B-B841-A40E364C5065}"/>
              </a:ext>
            </a:extLst>
          </p:cNvPr>
          <p:cNvSpPr txBox="1"/>
          <p:nvPr/>
        </p:nvSpPr>
        <p:spPr>
          <a:xfrm>
            <a:off x="4381500" y="2445841"/>
            <a:ext cx="3429000" cy="769441"/>
          </a:xfrm>
          <a:prstGeom prst="rect">
            <a:avLst/>
          </a:prstGeom>
          <a:solidFill>
            <a:srgbClr val="5DBEB1"/>
          </a:solidFill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cs typeface="+mn-ea"/>
                <a:sym typeface="+mn-lt"/>
              </a:rPr>
              <a:t>   字词学习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95B5DAB-1498-4B69-AF69-A68013AB950C}"/>
              </a:ext>
            </a:extLst>
          </p:cNvPr>
          <p:cNvSpPr txBox="1"/>
          <p:nvPr/>
        </p:nvSpPr>
        <p:spPr>
          <a:xfrm>
            <a:off x="4027164" y="3277074"/>
            <a:ext cx="4301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rgbClr val="5DBEB1"/>
                </a:solidFill>
                <a:cs typeface="+mn-ea"/>
                <a:sym typeface="+mn-lt"/>
              </a:rPr>
              <a:t>Love is what color language courseware</a:t>
            </a:r>
          </a:p>
          <a:p>
            <a:r>
              <a:rPr lang="en-US" altLang="zh-CN" dirty="0">
                <a:solidFill>
                  <a:srgbClr val="5DBEB1"/>
                </a:solidFill>
                <a:cs typeface="+mn-ea"/>
                <a:sym typeface="+mn-lt"/>
              </a:rPr>
              <a:t>Love is what color language courseware</a:t>
            </a:r>
            <a:endParaRPr lang="zh-CN" altLang="en-US" dirty="0">
              <a:solidFill>
                <a:srgbClr val="5DBEB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80863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窗户, 室内&#10;&#10;已生成极高可信度的说明">
            <a:extLst>
              <a:ext uri="{FF2B5EF4-FFF2-40B4-BE49-F238E27FC236}">
                <a16:creationId xmlns="" xmlns:a16="http://schemas.microsoft.com/office/drawing/2014/main" id="{BAB84A25-32ED-4CFF-A5EA-6EEB83DDC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33DCC34-30BE-4186-8B0C-9D9860CB08FD}"/>
              </a:ext>
            </a:extLst>
          </p:cNvPr>
          <p:cNvSpPr/>
          <p:nvPr/>
        </p:nvSpPr>
        <p:spPr>
          <a:xfrm>
            <a:off x="1122402" y="1582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字词学习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C69493AD-C53D-4403-8177-7AF470F0F6C6}"/>
              </a:ext>
            </a:extLst>
          </p:cNvPr>
          <p:cNvCxnSpPr>
            <a:cxnSpLocks/>
          </p:cNvCxnSpPr>
          <p:nvPr/>
        </p:nvCxnSpPr>
        <p:spPr>
          <a:xfrm>
            <a:off x="1122402" y="743009"/>
            <a:ext cx="11069598" cy="0"/>
          </a:xfrm>
          <a:prstGeom prst="line">
            <a:avLst/>
          </a:prstGeom>
          <a:ln w="28575">
            <a:solidFill>
              <a:srgbClr val="5DBE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D1BF7276-517C-4D3E-855A-A3301A30224B}"/>
              </a:ext>
            </a:extLst>
          </p:cNvPr>
          <p:cNvGrpSpPr>
            <a:grpSpLocks/>
          </p:cNvGrpSpPr>
          <p:nvPr/>
        </p:nvGrpSpPr>
        <p:grpSpPr bwMode="auto">
          <a:xfrm>
            <a:off x="2411413" y="1900238"/>
            <a:ext cx="8424862" cy="1528762"/>
            <a:chOff x="582613" y="2097088"/>
            <a:chExt cx="8424862" cy="1528762"/>
          </a:xfrm>
        </p:grpSpPr>
        <p:sp>
          <p:nvSpPr>
            <p:cNvPr id="7" name="Text Box 4">
              <a:extLst>
                <a:ext uri="{FF2B5EF4-FFF2-40B4-BE49-F238E27FC236}">
                  <a16:creationId xmlns="" xmlns:a16="http://schemas.microsoft.com/office/drawing/2014/main" id="{826FF508-97CC-4B70-95C5-89E517AC2C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2613" y="2924175"/>
              <a:ext cx="8424862" cy="701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4000" b="1" dirty="0">
                  <a:solidFill>
                    <a:srgbClr val="5DBEB1"/>
                  </a:solidFill>
                  <a:latin typeface="+mn-lt"/>
                  <a:ea typeface="+mn-ea"/>
                  <a:cs typeface="+mn-ea"/>
                  <a:sym typeface="+mn-lt"/>
                </a:rPr>
                <a:t>队</a:t>
              </a:r>
              <a:r>
                <a:rPr lang="zh-CN" altLang="en-US" sz="4000" b="1" dirty="0">
                  <a:solidFill>
                    <a:srgbClr val="FFAF60"/>
                  </a:solidFill>
                  <a:latin typeface="+mn-lt"/>
                  <a:ea typeface="+mn-ea"/>
                  <a:cs typeface="+mn-ea"/>
                  <a:sym typeface="+mn-lt"/>
                </a:rPr>
                <a:t>旗 </a:t>
              </a:r>
              <a:r>
                <a:rPr lang="zh-CN" altLang="en-US" sz="4000" b="1" dirty="0">
                  <a:solidFill>
                    <a:srgbClr val="0000FF"/>
                  </a:solidFill>
                  <a:latin typeface="+mn-lt"/>
                  <a:ea typeface="+mn-ea"/>
                  <a:cs typeface="+mn-ea"/>
                  <a:sym typeface="+mn-lt"/>
                </a:rPr>
                <a:t>    </a:t>
              </a:r>
              <a:r>
                <a:rPr lang="zh-CN" altLang="en-US" sz="4000" b="1" dirty="0">
                  <a:solidFill>
                    <a:srgbClr val="FFAF60"/>
                  </a:solidFill>
                  <a:latin typeface="+mn-lt"/>
                  <a:ea typeface="+mn-ea"/>
                  <a:cs typeface="+mn-ea"/>
                  <a:sym typeface="+mn-lt"/>
                </a:rPr>
                <a:t>蔚</a:t>
              </a:r>
              <a:r>
                <a:rPr lang="zh-CN" altLang="en-US" sz="4000" b="1" dirty="0">
                  <a:solidFill>
                    <a:srgbClr val="5DBEB1"/>
                  </a:solidFill>
                  <a:latin typeface="+mn-lt"/>
                  <a:ea typeface="+mn-ea"/>
                  <a:cs typeface="+mn-ea"/>
                  <a:sym typeface="+mn-lt"/>
                </a:rPr>
                <a:t>蓝</a:t>
              </a:r>
              <a:r>
                <a:rPr lang="zh-CN" altLang="en-US" sz="4000" b="1" dirty="0">
                  <a:solidFill>
                    <a:srgbClr val="0000FF"/>
                  </a:solidFill>
                  <a:latin typeface="+mn-lt"/>
                  <a:ea typeface="+mn-ea"/>
                  <a:cs typeface="+mn-ea"/>
                  <a:sym typeface="+mn-lt"/>
                </a:rPr>
                <a:t>     </a:t>
              </a:r>
              <a:r>
                <a:rPr lang="zh-CN" altLang="en-US" sz="4000" b="1" dirty="0">
                  <a:solidFill>
                    <a:srgbClr val="5DBEB1"/>
                  </a:solidFill>
                  <a:latin typeface="+mn-lt"/>
                  <a:ea typeface="+mn-ea"/>
                  <a:cs typeface="+mn-ea"/>
                  <a:sym typeface="+mn-lt"/>
                </a:rPr>
                <a:t>海</a:t>
              </a:r>
              <a:r>
                <a:rPr lang="zh-CN" altLang="en-US" sz="4000" b="1" dirty="0">
                  <a:solidFill>
                    <a:srgbClr val="FFAF60"/>
                  </a:solidFill>
                  <a:latin typeface="+mn-lt"/>
                  <a:ea typeface="+mn-ea"/>
                  <a:cs typeface="+mn-ea"/>
                  <a:sym typeface="+mn-lt"/>
                </a:rPr>
                <a:t>疆</a:t>
              </a:r>
              <a:r>
                <a:rPr lang="zh-CN" altLang="en-US" sz="4000" b="1" dirty="0">
                  <a:solidFill>
                    <a:srgbClr val="FFE890"/>
                  </a:solidFill>
                  <a:latin typeface="+mn-lt"/>
                  <a:ea typeface="+mn-ea"/>
                  <a:cs typeface="+mn-ea"/>
                  <a:sym typeface="+mn-lt"/>
                </a:rPr>
                <a:t> </a:t>
              </a:r>
              <a:r>
                <a:rPr lang="zh-CN" altLang="en-US" sz="4000" b="1" dirty="0">
                  <a:solidFill>
                    <a:srgbClr val="0000FF"/>
                  </a:solidFill>
                  <a:latin typeface="+mn-lt"/>
                  <a:ea typeface="+mn-ea"/>
                  <a:cs typeface="+mn-ea"/>
                  <a:sym typeface="+mn-lt"/>
                </a:rPr>
                <a:t>   </a:t>
              </a:r>
              <a:r>
                <a:rPr lang="zh-CN" altLang="en-US" sz="4000" b="1" dirty="0">
                  <a:solidFill>
                    <a:srgbClr val="FFAF60"/>
                  </a:solidFill>
                  <a:latin typeface="+mn-lt"/>
                  <a:ea typeface="+mn-ea"/>
                  <a:cs typeface="+mn-ea"/>
                  <a:sym typeface="+mn-lt"/>
                </a:rPr>
                <a:t>威</a:t>
              </a:r>
              <a:r>
                <a:rPr lang="zh-CN" altLang="en-US" sz="4000" b="1" dirty="0">
                  <a:solidFill>
                    <a:srgbClr val="5DBEB1"/>
                  </a:solidFill>
                  <a:latin typeface="+mn-lt"/>
                  <a:ea typeface="+mn-ea"/>
                  <a:cs typeface="+mn-ea"/>
                  <a:sym typeface="+mn-lt"/>
                </a:rPr>
                <a:t>武</a:t>
              </a:r>
            </a:p>
          </p:txBody>
        </p:sp>
        <p:sp>
          <p:nvSpPr>
            <p:cNvPr id="8" name="Text Box 6">
              <a:extLst>
                <a:ext uri="{FF2B5EF4-FFF2-40B4-BE49-F238E27FC236}">
                  <a16:creationId xmlns="" xmlns:a16="http://schemas.microsoft.com/office/drawing/2014/main" id="{B2798629-5F85-41D1-A131-0C223E4543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65213" y="2097088"/>
              <a:ext cx="608012" cy="701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4000" dirty="0" err="1">
                  <a:solidFill>
                    <a:srgbClr val="FFAF60"/>
                  </a:solidFill>
                  <a:latin typeface="+mn-lt"/>
                  <a:ea typeface="+mn-ea"/>
                  <a:cs typeface="+mn-ea"/>
                  <a:sym typeface="+mn-lt"/>
                </a:rPr>
                <a:t>qí</a:t>
              </a:r>
              <a:endParaRPr lang="en-US" altLang="zh-CN" sz="4000" dirty="0">
                <a:solidFill>
                  <a:srgbClr val="FFAF6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Text Box 7">
              <a:extLst>
                <a:ext uri="{FF2B5EF4-FFF2-40B4-BE49-F238E27FC236}">
                  <a16:creationId xmlns="" xmlns:a16="http://schemas.microsoft.com/office/drawing/2014/main" id="{8D8EB158-55F0-474A-9468-DA02A6446F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86075" y="2220913"/>
              <a:ext cx="946150" cy="7016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4000" dirty="0" err="1">
                  <a:solidFill>
                    <a:srgbClr val="FFAF60"/>
                  </a:solidFill>
                  <a:latin typeface="+mn-lt"/>
                  <a:ea typeface="+mn-ea"/>
                  <a:cs typeface="+mn-ea"/>
                  <a:sym typeface="+mn-lt"/>
                </a:rPr>
                <a:t>wèi</a:t>
              </a:r>
              <a:endParaRPr lang="en-US" altLang="zh-CN" sz="4000" dirty="0">
                <a:solidFill>
                  <a:srgbClr val="FFAF6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Text Box 8">
              <a:extLst>
                <a:ext uri="{FF2B5EF4-FFF2-40B4-BE49-F238E27FC236}">
                  <a16:creationId xmlns="" xmlns:a16="http://schemas.microsoft.com/office/drawing/2014/main" id="{C206B312-568E-457F-8945-9D46DDD64A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92725" y="2205038"/>
              <a:ext cx="1557337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4000" dirty="0" err="1">
                  <a:solidFill>
                    <a:srgbClr val="FFAF60"/>
                  </a:solidFill>
                  <a:latin typeface="+mn-lt"/>
                  <a:ea typeface="+mn-ea"/>
                  <a:cs typeface="+mn-ea"/>
                  <a:sym typeface="+mn-lt"/>
                </a:rPr>
                <a:t>jiāng</a:t>
              </a:r>
              <a:endParaRPr lang="en-US" altLang="zh-CN" sz="4000" dirty="0">
                <a:solidFill>
                  <a:srgbClr val="FFAF6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Text Box 9">
              <a:extLst>
                <a:ext uri="{FF2B5EF4-FFF2-40B4-BE49-F238E27FC236}">
                  <a16:creationId xmlns="" xmlns:a16="http://schemas.microsoft.com/office/drawing/2014/main" id="{A7AD6D97-8325-47BE-85AA-9057BAD1EB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35825" y="2220913"/>
              <a:ext cx="1074737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4000" dirty="0" err="1">
                  <a:solidFill>
                    <a:srgbClr val="FFAF60"/>
                  </a:solidFill>
                  <a:latin typeface="+mn-lt"/>
                  <a:ea typeface="+mn-ea"/>
                  <a:cs typeface="+mn-ea"/>
                  <a:sym typeface="+mn-lt"/>
                </a:rPr>
                <a:t>wēi</a:t>
              </a:r>
              <a:endParaRPr lang="en-US" altLang="zh-CN" sz="4000" dirty="0">
                <a:solidFill>
                  <a:srgbClr val="FFAF60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2" name="Text Box 10">
            <a:extLst>
              <a:ext uri="{FF2B5EF4-FFF2-40B4-BE49-F238E27FC236}">
                <a16:creationId xmlns="" xmlns:a16="http://schemas.microsoft.com/office/drawing/2014/main" id="{CF1C00B6-2555-40BA-A775-183A1741FF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7113" y="3952875"/>
            <a:ext cx="82169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碧绿        禾苗          做梦        将来  </a:t>
            </a:r>
          </a:p>
          <a:p>
            <a:pPr eaLnBrk="1" hangingPunct="1"/>
            <a:endParaRPr lang="zh-CN" altLang="en-US" sz="4000" b="1" dirty="0">
              <a:solidFill>
                <a:srgbClr val="5DBEB1"/>
              </a:solidFill>
              <a:latin typeface="+mn-lt"/>
              <a:ea typeface="+mn-ea"/>
              <a:cs typeface="+mn-ea"/>
              <a:sym typeface="+mn-lt"/>
            </a:endParaRPr>
          </a:p>
          <a:p>
            <a:pPr eaLnBrk="1" hangingPunct="1"/>
            <a:r>
              <a:rPr lang="zh-CN" altLang="en-US" sz="40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海军       乘风破浪        辽阔</a:t>
            </a:r>
          </a:p>
        </p:txBody>
      </p:sp>
      <p:sp>
        <p:nvSpPr>
          <p:cNvPr id="13" name="WordArt 5">
            <a:extLst>
              <a:ext uri="{FF2B5EF4-FFF2-40B4-BE49-F238E27FC236}">
                <a16:creationId xmlns="" xmlns:a16="http://schemas.microsoft.com/office/drawing/2014/main" id="{134EA25A-E6DD-4526-B093-B7D297DA45D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455612" y="757238"/>
            <a:ext cx="3508375" cy="170815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zh-CN" altLang="en-US" b="1" dirty="0">
                <a:solidFill>
                  <a:srgbClr val="5DBEB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我会读</a:t>
            </a:r>
          </a:p>
        </p:txBody>
      </p:sp>
    </p:spTree>
    <p:extLst>
      <p:ext uri="{BB962C8B-B14F-4D97-AF65-F5344CB8AC3E}">
        <p14:creationId xmlns:p14="http://schemas.microsoft.com/office/powerpoint/2010/main" val="11174405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窗户, 室内&#10;&#10;已生成极高可信度的说明">
            <a:extLst>
              <a:ext uri="{FF2B5EF4-FFF2-40B4-BE49-F238E27FC236}">
                <a16:creationId xmlns="" xmlns:a16="http://schemas.microsoft.com/office/drawing/2014/main" id="{BAB84A25-32ED-4CFF-A5EA-6EEB83DDC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33DCC34-30BE-4186-8B0C-9D9860CB08FD}"/>
              </a:ext>
            </a:extLst>
          </p:cNvPr>
          <p:cNvSpPr/>
          <p:nvPr/>
        </p:nvSpPr>
        <p:spPr>
          <a:xfrm>
            <a:off x="1122402" y="158234"/>
            <a:ext cx="18261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5DBEB1"/>
                </a:solidFill>
                <a:cs typeface="+mn-ea"/>
                <a:sym typeface="+mn-lt"/>
              </a:rPr>
              <a:t>字词学习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="" xmlns:a16="http://schemas.microsoft.com/office/drawing/2014/main" id="{C69493AD-C53D-4403-8177-7AF470F0F6C6}"/>
              </a:ext>
            </a:extLst>
          </p:cNvPr>
          <p:cNvCxnSpPr>
            <a:cxnSpLocks/>
          </p:cNvCxnSpPr>
          <p:nvPr/>
        </p:nvCxnSpPr>
        <p:spPr>
          <a:xfrm>
            <a:off x="1122402" y="743009"/>
            <a:ext cx="11069598" cy="0"/>
          </a:xfrm>
          <a:prstGeom prst="line">
            <a:avLst/>
          </a:prstGeom>
          <a:ln w="28575">
            <a:solidFill>
              <a:srgbClr val="5DBE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 Box 6">
            <a:extLst>
              <a:ext uri="{FF2B5EF4-FFF2-40B4-BE49-F238E27FC236}">
                <a16:creationId xmlns="" xmlns:a16="http://schemas.microsoft.com/office/drawing/2014/main" id="{7FE98DE3-BAA8-4EC1-B4E7-0EBE6DAC96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4212" y="1165343"/>
            <a:ext cx="8283575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rgbClr val="5DBEB1"/>
                </a:solidFill>
                <a:latin typeface="+mn-lt"/>
                <a:ea typeface="+mn-ea"/>
                <a:cs typeface="+mn-ea"/>
                <a:sym typeface="+mn-lt"/>
              </a:rPr>
              <a:t>碧绿的</a:t>
            </a:r>
            <a:r>
              <a:rPr lang="zh-CN" altLang="en-US" sz="3600" b="1" dirty="0">
                <a:solidFill>
                  <a:srgbClr val="FF9933"/>
                </a:solidFill>
                <a:latin typeface="+mn-lt"/>
                <a:ea typeface="+mn-ea"/>
                <a:cs typeface="+mn-ea"/>
                <a:sym typeface="+mn-lt"/>
              </a:rPr>
              <a:t>（禾苗）（小草）（梦）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="" xmlns:a16="http://schemas.microsoft.com/office/drawing/2014/main" id="{89A63A40-9AFF-4B26-9392-6E7F9F0EA3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63749" y="4799130"/>
            <a:ext cx="8064500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 dirty="0">
                <a:solidFill>
                  <a:srgbClr val="5DBEB1"/>
                </a:solidFill>
                <a:cs typeface="+mn-ea"/>
                <a:sym typeface="+mn-lt"/>
              </a:rPr>
              <a:t>蔚蓝的</a:t>
            </a:r>
            <a:r>
              <a:rPr lang="zh-CN" altLang="en-US" sz="3600" b="1" dirty="0">
                <a:solidFill>
                  <a:srgbClr val="FF9933"/>
                </a:solidFill>
                <a:cs typeface="+mn-ea"/>
                <a:sym typeface="+mn-lt"/>
              </a:rPr>
              <a:t>（天空）（大海）（军装）</a:t>
            </a:r>
          </a:p>
        </p:txBody>
      </p:sp>
      <p:sp>
        <p:nvSpPr>
          <p:cNvPr id="8" name="Rectangle 8">
            <a:extLst>
              <a:ext uri="{FF2B5EF4-FFF2-40B4-BE49-F238E27FC236}">
                <a16:creationId xmlns="" xmlns:a16="http://schemas.microsoft.com/office/drawing/2014/main" id="{44EF266C-AC83-4A2B-A59F-B72ED97C90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462" y="2998161"/>
            <a:ext cx="8442325" cy="641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5DBEB1"/>
                </a:solidFill>
                <a:cs typeface="+mn-ea"/>
                <a:sym typeface="+mn-lt"/>
              </a:rPr>
              <a:t>火红的</a:t>
            </a:r>
            <a:r>
              <a:rPr lang="zh-CN" altLang="en-US" sz="3600" b="1" dirty="0">
                <a:solidFill>
                  <a:srgbClr val="FF9933"/>
                </a:solidFill>
                <a:cs typeface="+mn-ea"/>
                <a:sym typeface="+mn-lt"/>
              </a:rPr>
              <a:t>（朝阳）（枫叶）（队旗）（心）</a:t>
            </a:r>
          </a:p>
        </p:txBody>
      </p:sp>
    </p:spTree>
    <p:extLst>
      <p:ext uri="{BB962C8B-B14F-4D97-AF65-F5344CB8AC3E}">
        <p14:creationId xmlns:p14="http://schemas.microsoft.com/office/powerpoint/2010/main" val="19357803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7" grpId="0" animBg="1"/>
      <p:bldP spid="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三年级上册PPT课件范本-爱什么颜色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rmpp25yh">
      <a:majorFont>
        <a:latin typeface="Arial" panose="020F0302020204030204"/>
        <a:ea typeface="黑体"/>
        <a:cs typeface=""/>
      </a:majorFont>
      <a:minorFont>
        <a:latin typeface="Arial" panose="020F0502020204030204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1005</Words>
  <Application>Microsoft Office PowerPoint</Application>
  <PresentationFormat>宽屏</PresentationFormat>
  <Paragraphs>170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Meiryo</vt:lpstr>
      <vt:lpstr>等线</vt:lpstr>
      <vt:lpstr>黑体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kan</dc:creator>
  <dc:description>http://www.ypppt.com/</dc:description>
  <cp:lastModifiedBy>kan</cp:lastModifiedBy>
  <cp:revision>23</cp:revision>
  <dcterms:created xsi:type="dcterms:W3CDTF">2017-09-15T02:25:26Z</dcterms:created>
  <dcterms:modified xsi:type="dcterms:W3CDTF">2020-05-07T08:56:18Z</dcterms:modified>
</cp:coreProperties>
</file>