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06" r:id="rId2"/>
  </p:sldMasterIdLst>
  <p:notesMasterIdLst>
    <p:notesMasterId r:id="rId28"/>
  </p:notesMasterIdLst>
  <p:sldIdLst>
    <p:sldId id="470" r:id="rId3"/>
    <p:sldId id="353" r:id="rId4"/>
    <p:sldId id="471" r:id="rId5"/>
    <p:sldId id="352" r:id="rId6"/>
    <p:sldId id="494" r:id="rId7"/>
    <p:sldId id="495" r:id="rId8"/>
    <p:sldId id="491" r:id="rId9"/>
    <p:sldId id="496" r:id="rId10"/>
    <p:sldId id="492" r:id="rId11"/>
    <p:sldId id="497" r:id="rId12"/>
    <p:sldId id="498" r:id="rId13"/>
    <p:sldId id="499" r:id="rId14"/>
    <p:sldId id="500" r:id="rId15"/>
    <p:sldId id="501" r:id="rId16"/>
    <p:sldId id="502" r:id="rId17"/>
    <p:sldId id="507" r:id="rId18"/>
    <p:sldId id="508" r:id="rId19"/>
    <p:sldId id="509" r:id="rId20"/>
    <p:sldId id="503" r:id="rId21"/>
    <p:sldId id="493" r:id="rId22"/>
    <p:sldId id="504" r:id="rId23"/>
    <p:sldId id="505" r:id="rId24"/>
    <p:sldId id="506" r:id="rId25"/>
    <p:sldId id="297" r:id="rId26"/>
    <p:sldId id="510" r:id="rId27"/>
  </p:sldIdLst>
  <p:sldSz cx="12190413" cy="6859588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5E5A"/>
    <a:srgbClr val="767A74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2" autoAdjust="0"/>
    <p:restoredTop sz="97778" autoAdjust="0"/>
  </p:normalViewPr>
  <p:slideViewPr>
    <p:cSldViewPr snapToGrid="0" showGuides="1">
      <p:cViewPr varScale="1">
        <p:scale>
          <a:sx n="109" d="100"/>
          <a:sy n="109" d="100"/>
        </p:scale>
        <p:origin x="558" y="9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42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129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66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20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224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340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2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077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91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233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750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934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3426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1578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3998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0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48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650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90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506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0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296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951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2182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7489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254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40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315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854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46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1065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32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1/21/2019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50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tags" Target="../tags/tag22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tags" Target="../tags/tag7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tags" Target="../tags/tag12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tags" Target="../tags/tag1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0BE95DD9-6884-4174-8314-385FFB9F33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7A7A708-FC61-4AD2-B326-D65EA2D7E81E}"/>
              </a:ext>
            </a:extLst>
          </p:cNvPr>
          <p:cNvSpPr/>
          <p:nvPr/>
        </p:nvSpPr>
        <p:spPr>
          <a:xfrm>
            <a:off x="3348527" y="2533278"/>
            <a:ext cx="6004236" cy="5207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B6B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xmlns="" id="{76FED81E-3B7B-435F-813B-B58395456637}"/>
              </a:ext>
            </a:extLst>
          </p:cNvPr>
          <p:cNvSpPr txBox="1"/>
          <p:nvPr/>
        </p:nvSpPr>
        <p:spPr>
          <a:xfrm>
            <a:off x="2990037" y="1178106"/>
            <a:ext cx="66704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6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下雪的早晨</a:t>
            </a:r>
            <a:r>
              <a:rPr lang="en-US" altLang="zh-CN" sz="6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6C98228-2049-4B41-9510-7B6155C817D9}"/>
              </a:ext>
            </a:extLst>
          </p:cNvPr>
          <p:cNvSpPr/>
          <p:nvPr/>
        </p:nvSpPr>
        <p:spPr>
          <a:xfrm>
            <a:off x="3258598" y="2419985"/>
            <a:ext cx="6004236" cy="525585"/>
          </a:xfrm>
          <a:prstGeom prst="rect">
            <a:avLst/>
          </a:prstGeom>
          <a:solidFill>
            <a:srgbClr val="5B5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B6B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xmlns="" id="{45A77FCA-7047-4E7D-96F0-2355FAD0F78A}"/>
              </a:ext>
            </a:extLst>
          </p:cNvPr>
          <p:cNvSpPr txBox="1"/>
          <p:nvPr/>
        </p:nvSpPr>
        <p:spPr>
          <a:xfrm>
            <a:off x="3353872" y="2451378"/>
            <a:ext cx="5908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ln w="19050">
                  <a:noFill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北师大版小学四年级课件</a:t>
            </a:r>
            <a:r>
              <a:rPr lang="en-US" altLang="zh-CN" sz="2400" spc="600" dirty="0">
                <a:ln w="19050">
                  <a:noFill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endParaRPr lang="zh-CN" altLang="en-US" sz="2400" spc="600" dirty="0">
              <a:ln w="19050">
                <a:noFill/>
              </a:ln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xmlns="" id="{B0A8C587-CC48-4CC5-A233-B021EA619DFC}"/>
              </a:ext>
            </a:extLst>
          </p:cNvPr>
          <p:cNvSpPr txBox="1"/>
          <p:nvPr/>
        </p:nvSpPr>
        <p:spPr>
          <a:xfrm>
            <a:off x="3185989" y="3196518"/>
            <a:ext cx="616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paste in this box, and select only the text. Your content to play here, or through your copy, paste in </a:t>
            </a:r>
            <a:r>
              <a:rPr lang="en-US" altLang="zh-CN" sz="700" dirty="0" err="1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thisbox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and select only the text. Your content to play here, or through your copy, paste in this box, and.</a:t>
            </a:r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paste in this box, and select only the text. Your content to play here, or through your copy, paste in </a:t>
            </a:r>
            <a:r>
              <a:rPr lang="en-US" altLang="zh-CN" sz="700" dirty="0" err="1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thisbox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and select only the text. Your content to play here, or through your copy, paste in this box, and.</a:t>
            </a:r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75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8" name="Picture 2" descr="2005430926535750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0" r="1176" b="5900"/>
          <a:stretch/>
        </p:blipFill>
        <p:spPr bwMode="auto">
          <a:xfrm>
            <a:off x="2933700" y="2157636"/>
            <a:ext cx="5956300" cy="3559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116012" y="1546558"/>
            <a:ext cx="8548687" cy="611078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000" smtClean="0">
                <a:solidFill>
                  <a:srgbClr val="5B5E5A"/>
                </a:solidFill>
              </a:rPr>
              <a:t>　　   看看作者在这个下雪的早晨想起了什么情景？</a:t>
            </a:r>
            <a:endParaRPr lang="zh-CN" altLang="en-US" sz="3000">
              <a:solidFill>
                <a:srgbClr val="5B5E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65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06537" y="1799432"/>
            <a:ext cx="9178926" cy="3598068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zh-CN" sz="2800" smtClean="0">
                <a:solidFill>
                  <a:srgbClr val="5B5E5A"/>
                </a:solidFill>
              </a:rPr>
              <a:t>          你们喜欢下雪吗？当雪下了一夜，早上推开门的那一</a:t>
            </a:r>
            <a:endParaRPr lang="en-US" altLang="zh-CN" sz="28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endParaRPr lang="en-US" altLang="zh-CN" sz="28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r>
              <a:rPr lang="zh-CN" altLang="zh-CN" sz="2800" smtClean="0">
                <a:solidFill>
                  <a:srgbClr val="5B5E5A"/>
                </a:solidFill>
              </a:rPr>
              <a:t>刹那，你会看到什么？你会想到什么？人们赞美雪，不同</a:t>
            </a:r>
            <a:endParaRPr lang="en-US" altLang="zh-CN" sz="28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endParaRPr lang="en-US" altLang="zh-CN" sz="28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r>
              <a:rPr lang="zh-CN" altLang="zh-CN" sz="2800" smtClean="0">
                <a:solidFill>
                  <a:srgbClr val="5B5E5A"/>
                </a:solidFill>
              </a:rPr>
              <a:t>的人对雪的感受不同，有这样一位作家，他笔下的雪有别</a:t>
            </a:r>
            <a:endParaRPr lang="en-US" altLang="zh-CN" sz="28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endParaRPr lang="en-US" altLang="zh-CN" sz="28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r>
              <a:rPr lang="zh-CN" altLang="zh-CN" sz="2800" smtClean="0">
                <a:solidFill>
                  <a:srgbClr val="5B5E5A"/>
                </a:solidFill>
              </a:rPr>
              <a:t>样的滋味。让我们一起来品读。</a:t>
            </a:r>
            <a:endParaRPr lang="zh-CN" altLang="zh-CN" sz="2800">
              <a:solidFill>
                <a:srgbClr val="5B5E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95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971898" y="2949574"/>
            <a:ext cx="4410075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5B5E5A"/>
                </a:solidFill>
                <a:ea typeface="黑体" panose="02010609060101010101" pitchFamily="49" charset="-122"/>
              </a:rPr>
              <a:t>雪下着，下着，没有声音，</a:t>
            </a:r>
          </a:p>
          <a:p>
            <a:r>
              <a:rPr lang="zh-CN" altLang="zh-CN" sz="2800" smtClean="0">
                <a:solidFill>
                  <a:srgbClr val="5B5E5A"/>
                </a:solidFill>
                <a:ea typeface="黑体" panose="02010609060101010101" pitchFamily="49" charset="-122"/>
              </a:rPr>
              <a:t>雪</a:t>
            </a:r>
            <a:r>
              <a:rPr lang="zh-CN" altLang="zh-CN" sz="2800">
                <a:solidFill>
                  <a:srgbClr val="5B5E5A"/>
                </a:solidFill>
                <a:ea typeface="黑体" panose="02010609060101010101" pitchFamily="49" charset="-122"/>
              </a:rPr>
              <a:t>下着，下着，一刻不停。</a:t>
            </a:r>
          </a:p>
          <a:p>
            <a:r>
              <a:rPr lang="zh-CN" altLang="zh-CN" sz="2800" smtClean="0">
                <a:solidFill>
                  <a:srgbClr val="5B5E5A"/>
                </a:solidFill>
                <a:ea typeface="黑体" panose="02010609060101010101" pitchFamily="49" charset="-122"/>
              </a:rPr>
              <a:t>洁</a:t>
            </a:r>
            <a:r>
              <a:rPr lang="zh-CN" altLang="zh-CN" sz="2800">
                <a:solidFill>
                  <a:srgbClr val="5B5E5A"/>
                </a:solidFill>
                <a:ea typeface="黑体" panose="02010609060101010101" pitchFamily="49" charset="-122"/>
              </a:rPr>
              <a:t>白的雪，盖满了院子，</a:t>
            </a:r>
          </a:p>
          <a:p>
            <a:r>
              <a:rPr lang="zh-CN" altLang="zh-CN" sz="2800" smtClean="0">
                <a:solidFill>
                  <a:srgbClr val="5B5E5A"/>
                </a:solidFill>
                <a:ea typeface="黑体" panose="02010609060101010101" pitchFamily="49" charset="-122"/>
              </a:rPr>
              <a:t>洁</a:t>
            </a:r>
            <a:r>
              <a:rPr lang="zh-CN" altLang="zh-CN" sz="2800">
                <a:solidFill>
                  <a:srgbClr val="5B5E5A"/>
                </a:solidFill>
                <a:ea typeface="黑体" panose="02010609060101010101" pitchFamily="49" charset="-122"/>
              </a:rPr>
              <a:t>白的雪，盖满了屋顶，</a:t>
            </a:r>
          </a:p>
          <a:p>
            <a:r>
              <a:rPr lang="zh-CN" altLang="zh-CN" sz="2800" smtClean="0">
                <a:solidFill>
                  <a:srgbClr val="5B5E5A"/>
                </a:solidFill>
                <a:ea typeface="黑体" panose="02010609060101010101" pitchFamily="49" charset="-122"/>
              </a:rPr>
              <a:t>整</a:t>
            </a:r>
            <a:r>
              <a:rPr lang="zh-CN" altLang="zh-CN" sz="2800">
                <a:solidFill>
                  <a:srgbClr val="5B5E5A"/>
                </a:solidFill>
                <a:ea typeface="黑体" panose="02010609060101010101" pitchFamily="49" charset="-122"/>
              </a:rPr>
              <a:t>个世界多么静，多么静。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722812" y="1518002"/>
            <a:ext cx="38877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600">
                <a:solidFill>
                  <a:srgbClr val="5B5E5A"/>
                </a:solidFill>
                <a:ea typeface="华文新魏" panose="02010800040101010101" pitchFamily="2" charset="-122"/>
              </a:rPr>
              <a:t>下雪的早晨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019800" y="2230438"/>
            <a:ext cx="15843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 艾青</a:t>
            </a:r>
          </a:p>
        </p:txBody>
      </p:sp>
    </p:spTree>
    <p:extLst>
      <p:ext uri="{BB962C8B-B14F-4D97-AF65-F5344CB8AC3E}">
        <p14:creationId xmlns:p14="http://schemas.microsoft.com/office/powerpoint/2010/main" val="214100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  <p:bldP spid="1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22436" y="1390029"/>
            <a:ext cx="8770964" cy="4081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5B5E5A"/>
                </a:solidFill>
              </a:rPr>
              <a:t>自主学习</a:t>
            </a:r>
          </a:p>
          <a:p>
            <a:r>
              <a:rPr lang="zh-CN" altLang="en-US" sz="2800">
                <a:solidFill>
                  <a:srgbClr val="5B5E5A"/>
                </a:solidFill>
              </a:rPr>
              <a:t>     </a:t>
            </a:r>
            <a:endParaRPr lang="en-US" altLang="zh-CN" sz="2800" smtClean="0">
              <a:solidFill>
                <a:srgbClr val="5B5E5A"/>
              </a:solidFill>
            </a:endParaRPr>
          </a:p>
          <a:p>
            <a:r>
              <a:rPr lang="zh-CN" altLang="en-US" sz="2400" smtClean="0">
                <a:solidFill>
                  <a:srgbClr val="5B5E5A"/>
                </a:solidFill>
              </a:rPr>
              <a:t>（</a:t>
            </a:r>
            <a:r>
              <a:rPr lang="en-US" altLang="zh-CN" sz="2400">
                <a:solidFill>
                  <a:srgbClr val="5B5E5A"/>
                </a:solidFill>
              </a:rPr>
              <a:t>1</a:t>
            </a:r>
            <a:r>
              <a:rPr lang="zh-CN" altLang="en-US" sz="2400">
                <a:solidFill>
                  <a:srgbClr val="5B5E5A"/>
                </a:solidFill>
              </a:rPr>
              <a:t>）读完第一小节后，你的眼前出现了一个什么样的白雪世界？并用“</a:t>
            </a:r>
            <a:r>
              <a:rPr lang="en-US" altLang="zh-CN" sz="2400">
                <a:solidFill>
                  <a:srgbClr val="5B5E5A"/>
                </a:solidFill>
              </a:rPr>
              <a:t>——”</a:t>
            </a:r>
            <a:r>
              <a:rPr lang="zh-CN" altLang="en-US" sz="2400">
                <a:solidFill>
                  <a:srgbClr val="5B5E5A"/>
                </a:solidFill>
              </a:rPr>
              <a:t>画出你是从文中的哪些词句中感受到的。</a:t>
            </a:r>
            <a:br>
              <a:rPr lang="zh-CN" altLang="en-US" sz="2400">
                <a:solidFill>
                  <a:srgbClr val="5B5E5A"/>
                </a:solidFill>
              </a:rPr>
            </a:br>
            <a:endParaRPr lang="en-US" altLang="zh-CN" sz="2400" smtClean="0">
              <a:solidFill>
                <a:srgbClr val="5B5E5A"/>
              </a:solidFill>
            </a:endParaRPr>
          </a:p>
          <a:p>
            <a:r>
              <a:rPr lang="zh-CN" altLang="en-US" sz="2400" smtClean="0">
                <a:solidFill>
                  <a:srgbClr val="5B5E5A"/>
                </a:solidFill>
              </a:rPr>
              <a:t>（</a:t>
            </a:r>
            <a:r>
              <a:rPr lang="en-US" altLang="zh-CN" sz="2400">
                <a:solidFill>
                  <a:srgbClr val="5B5E5A"/>
                </a:solidFill>
              </a:rPr>
              <a:t>2</a:t>
            </a:r>
            <a:r>
              <a:rPr lang="zh-CN" altLang="en-US" sz="2400">
                <a:solidFill>
                  <a:srgbClr val="5B5E5A"/>
                </a:solidFill>
              </a:rPr>
              <a:t>）请大家读读第</a:t>
            </a:r>
            <a:r>
              <a:rPr lang="en-US" altLang="zh-CN" sz="2400">
                <a:solidFill>
                  <a:srgbClr val="5B5E5A"/>
                </a:solidFill>
              </a:rPr>
              <a:t>2</a:t>
            </a:r>
            <a:r>
              <a:rPr lang="zh-CN" altLang="en-US" sz="2400">
                <a:solidFill>
                  <a:srgbClr val="5B5E5A"/>
                </a:solidFill>
              </a:rPr>
              <a:t>小节，想像诗人在下雪的早晨想到了什么？用“</a:t>
            </a:r>
            <a:r>
              <a:rPr lang="en-US" altLang="zh-CN" sz="2400">
                <a:solidFill>
                  <a:srgbClr val="5B5E5A"/>
                </a:solidFill>
              </a:rPr>
              <a:t>——”</a:t>
            </a:r>
            <a:r>
              <a:rPr lang="zh-CN" altLang="en-US" sz="2400">
                <a:solidFill>
                  <a:srgbClr val="5B5E5A"/>
                </a:solidFill>
              </a:rPr>
              <a:t>画出描写这个孩子的诗句。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5B5E5A"/>
                </a:solidFill>
              </a:rPr>
              <a:t> </a:t>
            </a:r>
            <a:endParaRPr lang="en-US" altLang="zh-CN" sz="2400" smtClean="0">
              <a:solidFill>
                <a:srgbClr val="5B5E5A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2400" smtClean="0">
                <a:solidFill>
                  <a:srgbClr val="5B5E5A"/>
                </a:solidFill>
              </a:rPr>
              <a:t> </a:t>
            </a:r>
            <a:r>
              <a:rPr lang="en-US" altLang="zh-CN" sz="2400">
                <a:solidFill>
                  <a:srgbClr val="5B5E5A"/>
                </a:solidFill>
              </a:rPr>
              <a:t>(3)  </a:t>
            </a:r>
            <a:r>
              <a:rPr lang="zh-CN" altLang="en-US" sz="2400">
                <a:solidFill>
                  <a:srgbClr val="5B5E5A"/>
                </a:solidFill>
              </a:rPr>
              <a:t>看着飞雪</a:t>
            </a:r>
            <a:r>
              <a:rPr lang="en-US" altLang="zh-CN" sz="2400">
                <a:solidFill>
                  <a:srgbClr val="5B5E5A"/>
                </a:solidFill>
              </a:rPr>
              <a:t>,</a:t>
            </a:r>
            <a:r>
              <a:rPr lang="zh-CN" altLang="en-US" sz="2400">
                <a:solidFill>
                  <a:srgbClr val="5B5E5A"/>
                </a:solidFill>
              </a:rPr>
              <a:t>诗人想念谁</a:t>
            </a:r>
            <a:r>
              <a:rPr lang="en-US" altLang="zh-CN" sz="2400">
                <a:solidFill>
                  <a:srgbClr val="5B5E5A"/>
                </a:solidFill>
              </a:rPr>
              <a:t>?</a:t>
            </a:r>
            <a:r>
              <a:rPr lang="zh-CN" altLang="en-US" sz="2400">
                <a:solidFill>
                  <a:srgbClr val="5B5E5A"/>
                </a:solidFill>
              </a:rPr>
              <a:t>并用“</a:t>
            </a:r>
            <a:r>
              <a:rPr lang="en-US" altLang="zh-CN" sz="2400">
                <a:solidFill>
                  <a:srgbClr val="5B5E5A"/>
                </a:solidFill>
              </a:rPr>
              <a:t>——”</a:t>
            </a:r>
            <a:r>
              <a:rPr lang="zh-CN" altLang="en-US" sz="2400">
                <a:solidFill>
                  <a:srgbClr val="5B5E5A"/>
                </a:solidFill>
              </a:rPr>
              <a:t>画出你是从文中的哪些词句中知道的。</a:t>
            </a:r>
          </a:p>
        </p:txBody>
      </p:sp>
    </p:spTree>
    <p:extLst>
      <p:ext uri="{BB962C8B-B14F-4D97-AF65-F5344CB8AC3E}">
        <p14:creationId xmlns:p14="http://schemas.microsoft.com/office/powerpoint/2010/main" val="328440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8" name="Picture 2" descr="SNOW_04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 t="25382" r="-139"/>
          <a:stretch/>
        </p:blipFill>
        <p:spPr bwMode="auto">
          <a:xfrm>
            <a:off x="1827186" y="1549400"/>
            <a:ext cx="4349750" cy="43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dbs0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36" y="1549400"/>
            <a:ext cx="4240743" cy="439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18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09773" y="2341900"/>
            <a:ext cx="793432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</a:rPr>
              <a:t>       1.读课文，边读边想：这首诗歌总共有几个小节？分别描写了什么？</a:t>
            </a:r>
          </a:p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</a:rPr>
              <a:t>　　2.你印象最深的是哪部分的内容？为什么会对这部分印象深刻呢？</a:t>
            </a:r>
          </a:p>
        </p:txBody>
      </p:sp>
    </p:spTree>
    <p:extLst>
      <p:ext uri="{BB962C8B-B14F-4D97-AF65-F5344CB8AC3E}">
        <p14:creationId xmlns:p14="http://schemas.microsoft.com/office/powerpoint/2010/main" val="329877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630759" y="1952386"/>
            <a:ext cx="785062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>
                <a:solidFill>
                  <a:srgbClr val="5B5E5A"/>
                </a:solidFill>
                <a:latin typeface="+mn-ea"/>
              </a:rPr>
              <a:t>       ★诗歌讲了什么内容？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30759" y="2849731"/>
            <a:ext cx="8930481" cy="124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　 （作者在第一小节中描写了自己眼中的雪景，</a:t>
            </a:r>
            <a:r>
              <a:rPr lang="zh-CN" altLang="zh-CN" sz="3000" smtClean="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endParaRPr lang="en-US" altLang="zh-CN" sz="3000" smtClean="0">
              <a:solidFill>
                <a:srgbClr val="5B5E5A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000" smtClean="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zh-CN" altLang="zh-CN" sz="30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小节诗人此刻却惦记着夏天树林里的一个孩子。）</a:t>
            </a:r>
            <a:endParaRPr lang="zh-CN" altLang="zh-CN" sz="3000">
              <a:solidFill>
                <a:srgbClr val="5B5E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0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044700" y="1862138"/>
            <a:ext cx="7924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>
                <a:solidFill>
                  <a:srgbClr val="5B5E5A"/>
                </a:solidFill>
                <a:latin typeface="+mj-ea"/>
                <a:ea typeface="+mj-ea"/>
              </a:rPr>
              <a:t>    ★你印象最深的是哪部分的内容？为什么会对这部分印象深刻呢？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44700" y="3099812"/>
            <a:ext cx="77724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　 （印象最深的是2、3节中小男孩所玩的游戏。因为从这里可以想到我们自己也有过这样的经历，感受到了童年的乐趣。）</a:t>
            </a:r>
          </a:p>
        </p:txBody>
      </p:sp>
    </p:spTree>
    <p:extLst>
      <p:ext uri="{BB962C8B-B14F-4D97-AF65-F5344CB8AC3E}">
        <p14:creationId xmlns:p14="http://schemas.microsoft.com/office/powerpoint/2010/main" val="216861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872455" y="1894006"/>
            <a:ext cx="84470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>
                <a:solidFill>
                  <a:srgbClr val="5B5E5A"/>
                </a:solidFill>
              </a:rPr>
              <a:t>       ★你想过吗？文章中这个小男孩写的是谁？为什么？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953392" y="3162973"/>
            <a:ext cx="8447087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</a:rPr>
              <a:t>       </a:t>
            </a:r>
            <a:r>
              <a:rPr lang="zh-CN" altLang="zh-CN" sz="2800">
                <a:solidFill>
                  <a:srgbClr val="5B5E5A"/>
                </a:solidFill>
                <a:ea typeface="楷体_GB2312" pitchFamily="49" charset="-122"/>
              </a:rPr>
              <a:t>（第一种可能：诗人想到了自己的童年，小男孩代表的是童年时的作者，表明作者对童年生活的怀念；第二种可能：诗人想起了童年的玩伴，表明了作者对童年玩伴的思念之情。第三种</a:t>
            </a:r>
            <a:r>
              <a:rPr lang="zh-CN" altLang="zh-CN" sz="2800">
                <a:solidFill>
                  <a:srgbClr val="5B5E5A"/>
                </a:solidFill>
                <a:latin typeface="宋体" panose="02010600030101010101" pitchFamily="2" charset="-122"/>
              </a:rPr>
              <a:t>……</a:t>
            </a:r>
            <a:r>
              <a:rPr lang="zh-CN" altLang="zh-CN" sz="2800">
                <a:solidFill>
                  <a:srgbClr val="5B5E5A"/>
                </a:solidFill>
                <a:ea typeface="楷体_GB2312" pitchFamily="49" charset="-122"/>
              </a:rPr>
              <a:t>）　　</a:t>
            </a:r>
          </a:p>
        </p:txBody>
      </p:sp>
    </p:spTree>
    <p:extLst>
      <p:ext uri="{BB962C8B-B14F-4D97-AF65-F5344CB8AC3E}">
        <p14:creationId xmlns:p14="http://schemas.microsoft.com/office/powerpoint/2010/main" val="316631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课文赏析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889892" y="1993334"/>
            <a:ext cx="85740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★想一想，作者为什么会将“夏天的小男孩”描写得这么惟妙惟肖？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882775" y="3136900"/>
            <a:ext cx="842645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　 （因为作者在写作时融入了自己的生活经验以及真情实感。我们以后在习作的时候，也可以将自己的亲身体验放到作品当中的人物身上，这样将会使人物变得更加生动。）</a:t>
            </a:r>
          </a:p>
        </p:txBody>
      </p:sp>
    </p:spTree>
    <p:extLst>
      <p:ext uri="{BB962C8B-B14F-4D97-AF65-F5344CB8AC3E}">
        <p14:creationId xmlns:p14="http://schemas.microsoft.com/office/powerpoint/2010/main" val="52083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E7698869-B054-4E2E-BEDC-6685662EA3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31564FF8-AA68-4FCD-BB55-01C7F57010A6}"/>
              </a:ext>
            </a:extLst>
          </p:cNvPr>
          <p:cNvGrpSpPr/>
          <p:nvPr/>
        </p:nvGrpSpPr>
        <p:grpSpPr>
          <a:xfrm>
            <a:off x="5634247" y="1094724"/>
            <a:ext cx="3255016" cy="2899496"/>
            <a:chOff x="5622266" y="2106448"/>
            <a:chExt cx="2792013" cy="2757873"/>
          </a:xfrm>
          <a:noFill/>
        </p:grpSpPr>
        <p:sp>
          <p:nvSpPr>
            <p:cNvPr id="48" name="Shape 18">
              <a:extLst>
                <a:ext uri="{FF2B5EF4-FFF2-40B4-BE49-F238E27FC236}">
                  <a16:creationId xmlns:a16="http://schemas.microsoft.com/office/drawing/2014/main" xmlns="" id="{DF8CBFDA-2098-491A-8F26-09C2A82887D3}"/>
                </a:ext>
              </a:extLst>
            </p:cNvPr>
            <p:cNvSpPr/>
            <p:nvPr/>
          </p:nvSpPr>
          <p:spPr>
            <a:xfrm>
              <a:off x="5622266" y="4333559"/>
              <a:ext cx="2780970" cy="530762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5B5E5A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i="0" u="none" strike="noStrike" kern="0" cap="none" spc="0" normalizeH="0" baseline="0" noProof="0" dirty="0">
                <a:ln>
                  <a:noFill/>
                </a:ln>
                <a:solidFill>
                  <a:srgbClr val="5B5E5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Shape 18">
              <a:extLst>
                <a:ext uri="{FF2B5EF4-FFF2-40B4-BE49-F238E27FC236}">
                  <a16:creationId xmlns:a16="http://schemas.microsoft.com/office/drawing/2014/main" xmlns="" id="{23A81864-8C97-4434-81D7-B2E72C0FA6C7}"/>
                </a:ext>
              </a:extLst>
            </p:cNvPr>
            <p:cNvSpPr/>
            <p:nvPr/>
          </p:nvSpPr>
          <p:spPr>
            <a:xfrm>
              <a:off x="5622266" y="3579084"/>
              <a:ext cx="2780970" cy="530762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5B5E5A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5B5E5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0" name="Shape 18">
              <a:extLst>
                <a:ext uri="{FF2B5EF4-FFF2-40B4-BE49-F238E27FC236}">
                  <a16:creationId xmlns:a16="http://schemas.microsoft.com/office/drawing/2014/main" xmlns="" id="{37D9BF35-8918-4EAD-A060-4EEA87D6CD2D}"/>
                </a:ext>
              </a:extLst>
            </p:cNvPr>
            <p:cNvSpPr/>
            <p:nvPr/>
          </p:nvSpPr>
          <p:spPr>
            <a:xfrm>
              <a:off x="5622267" y="2826375"/>
              <a:ext cx="2780970" cy="530762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5B5E5A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i="0" u="none" strike="noStrike" kern="0" cap="none" spc="0" normalizeH="0" baseline="0" noProof="0">
                <a:ln>
                  <a:noFill/>
                </a:ln>
                <a:solidFill>
                  <a:srgbClr val="5B5E5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Shape 18">
              <a:extLst>
                <a:ext uri="{FF2B5EF4-FFF2-40B4-BE49-F238E27FC236}">
                  <a16:creationId xmlns:a16="http://schemas.microsoft.com/office/drawing/2014/main" xmlns="" id="{D3C13FF3-B0B3-47AD-9660-141DC0575364}"/>
                </a:ext>
              </a:extLst>
            </p:cNvPr>
            <p:cNvSpPr/>
            <p:nvPr/>
          </p:nvSpPr>
          <p:spPr>
            <a:xfrm>
              <a:off x="5622266" y="2106448"/>
              <a:ext cx="2780970" cy="530762"/>
            </a:xfrm>
            <a:prstGeom prst="roundRect">
              <a:avLst>
                <a:gd name="adj" fmla="val 50000"/>
              </a:avLst>
            </a:prstGeom>
            <a:grpFill/>
            <a:ln w="12700" cap="flat">
              <a:solidFill>
                <a:srgbClr val="5B5E5A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i="0" u="none" strike="noStrike" kern="0" cap="none" spc="0" normalizeH="0" baseline="0" noProof="0" dirty="0">
                <a:ln>
                  <a:noFill/>
                </a:ln>
                <a:solidFill>
                  <a:srgbClr val="5B5E5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文本框 3">
              <a:extLst>
                <a:ext uri="{FF2B5EF4-FFF2-40B4-BE49-F238E27FC236}">
                  <a16:creationId xmlns:a16="http://schemas.microsoft.com/office/drawing/2014/main" xmlns="" id="{236DA85D-4E1B-4BA6-B692-84C4CA8826A8}"/>
                </a:ext>
              </a:extLst>
            </p:cNvPr>
            <p:cNvSpPr txBox="1"/>
            <p:nvPr/>
          </p:nvSpPr>
          <p:spPr>
            <a:xfrm>
              <a:off x="5831334" y="2129537"/>
              <a:ext cx="2465171" cy="439115"/>
            </a:xfrm>
            <a:prstGeom prst="rect">
              <a:avLst/>
            </a:prstGeom>
            <a:grp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01</a:t>
              </a:r>
              <a:r>
                <a:rPr kumimoji="1" lang="zh-CN" altLang="en-US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24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 前 导 读   </a:t>
              </a:r>
              <a:endParaRPr kumimoji="1" lang="zh-CN" altLang="en-US" sz="24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3" name="文本框 4">
              <a:extLst>
                <a:ext uri="{FF2B5EF4-FFF2-40B4-BE49-F238E27FC236}">
                  <a16:creationId xmlns:a16="http://schemas.microsoft.com/office/drawing/2014/main" xmlns="" id="{17B74B1A-70BC-4548-B8BB-CD24888EC258}"/>
                </a:ext>
              </a:extLst>
            </p:cNvPr>
            <p:cNvSpPr txBox="1"/>
            <p:nvPr/>
          </p:nvSpPr>
          <p:spPr>
            <a:xfrm>
              <a:off x="5713561" y="2849465"/>
              <a:ext cx="2700718" cy="438631"/>
            </a:xfrm>
            <a:prstGeom prst="rect">
              <a:avLst/>
            </a:prstGeom>
            <a:grp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02</a:t>
              </a:r>
              <a:r>
                <a:rPr kumimoji="1" lang="zh-CN" altLang="en-US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24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 词 积 累</a:t>
              </a:r>
              <a:endParaRPr kumimoji="1" lang="zh-CN" altLang="en-US" sz="24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4" name="文本框 7">
              <a:extLst>
                <a:ext uri="{FF2B5EF4-FFF2-40B4-BE49-F238E27FC236}">
                  <a16:creationId xmlns:a16="http://schemas.microsoft.com/office/drawing/2014/main" xmlns="" id="{786AD2F7-602A-4CA2-8A64-B11457CE8071}"/>
                </a:ext>
              </a:extLst>
            </p:cNvPr>
            <p:cNvSpPr txBox="1"/>
            <p:nvPr/>
          </p:nvSpPr>
          <p:spPr>
            <a:xfrm>
              <a:off x="5713561" y="3602174"/>
              <a:ext cx="2700718" cy="438631"/>
            </a:xfrm>
            <a:prstGeom prst="rect">
              <a:avLst/>
            </a:prstGeom>
            <a:grp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03</a:t>
              </a:r>
              <a:r>
                <a:rPr kumimoji="1" lang="zh-CN" altLang="en-US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24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 文 赏 析</a:t>
              </a:r>
              <a:endParaRPr kumimoji="1" lang="zh-CN" altLang="en-US" sz="24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文本框 8">
              <a:extLst>
                <a:ext uri="{FF2B5EF4-FFF2-40B4-BE49-F238E27FC236}">
                  <a16:creationId xmlns:a16="http://schemas.microsoft.com/office/drawing/2014/main" xmlns="" id="{E573EADF-9B55-43DE-A9D9-CF9D3F471BC6}"/>
                </a:ext>
              </a:extLst>
            </p:cNvPr>
            <p:cNvSpPr txBox="1"/>
            <p:nvPr/>
          </p:nvSpPr>
          <p:spPr>
            <a:xfrm>
              <a:off x="5713561" y="4356649"/>
              <a:ext cx="2700718" cy="438631"/>
            </a:xfrm>
            <a:prstGeom prst="rect">
              <a:avLst/>
            </a:prstGeom>
            <a:grp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04</a:t>
              </a:r>
              <a:r>
                <a:rPr kumimoji="1" lang="zh-CN" altLang="en-US" sz="240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sz="24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 后 感 想</a:t>
              </a:r>
              <a:endParaRPr kumimoji="1" lang="zh-CN" altLang="en-US" sz="24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7" name="18">
            <a:extLst>
              <a:ext uri="{FF2B5EF4-FFF2-40B4-BE49-F238E27FC236}">
                <a16:creationId xmlns:a16="http://schemas.microsoft.com/office/drawing/2014/main" xmlns="" id="{C1BDA298-BD4D-42B6-A937-F95B1637219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53743" y="1591439"/>
            <a:ext cx="2151132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目录</a:t>
            </a:r>
            <a:endParaRPr lang="en-US" altLang="zh-CN" sz="54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58" name="18">
            <a:extLst>
              <a:ext uri="{FF2B5EF4-FFF2-40B4-BE49-F238E27FC236}">
                <a16:creationId xmlns:a16="http://schemas.microsoft.com/office/drawing/2014/main" xmlns="" id="{FF4C0E65-3328-459E-A3AD-662D6BD2FBB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59039" y="1501502"/>
            <a:ext cx="1421896" cy="12311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“</a:t>
            </a:r>
            <a:endParaRPr lang="en-US" altLang="zh-CN" sz="80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59" name="18">
            <a:extLst>
              <a:ext uri="{FF2B5EF4-FFF2-40B4-BE49-F238E27FC236}">
                <a16:creationId xmlns:a16="http://schemas.microsoft.com/office/drawing/2014/main" xmlns="" id="{F5885EC1-A69B-46BD-96E0-751A2ACD7A7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80233" y="1605953"/>
            <a:ext cx="1135416" cy="12311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”</a:t>
            </a:r>
            <a:endParaRPr lang="en-US" altLang="zh-CN" sz="80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nodePh="1" p14:presetBounceEnd="50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13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fill="hold" nodeType="afterEffect" p14:presetBounceEnd="624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400">
                                          <p:cBhvr additive="base">
                                            <p:cTn id="24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400">
                                          <p:cBhvr additive="base">
                                            <p:cTn id="25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13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7" grpId="0"/>
          <p:bldP spid="58" grpId="0"/>
          <p:bldP spid="5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BFF93583-5A9F-4E3B-B45C-163499B0A5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18">
            <a:extLst>
              <a:ext uri="{FF2B5EF4-FFF2-40B4-BE49-F238E27FC236}">
                <a16:creationId xmlns:a16="http://schemas.microsoft.com/office/drawing/2014/main" xmlns="" id="{FC7460F6-16D0-469D-AA3F-41693F120EC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78609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四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xmlns="" id="{F570CA04-426F-484E-85DF-0F8E38AE524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49380" y="1276901"/>
            <a:ext cx="136414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第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4" name="18">
            <a:extLst>
              <a:ext uri="{FF2B5EF4-FFF2-40B4-BE49-F238E27FC236}">
                <a16:creationId xmlns:a16="http://schemas.microsoft.com/office/drawing/2014/main" xmlns="" id="{C30096CF-87A0-44BD-A8F8-73C3B3E3457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5475" y="1204330"/>
            <a:ext cx="2174487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“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5" name="18">
            <a:extLst>
              <a:ext uri="{FF2B5EF4-FFF2-40B4-BE49-F238E27FC236}">
                <a16:creationId xmlns:a16="http://schemas.microsoft.com/office/drawing/2014/main" xmlns="" id="{C6CEDB88-07F5-49CD-9D23-D2E90306E57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450304" y="1204330"/>
            <a:ext cx="1135416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”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6" name="18">
            <a:extLst>
              <a:ext uri="{FF2B5EF4-FFF2-40B4-BE49-F238E27FC236}">
                <a16:creationId xmlns:a16="http://schemas.microsoft.com/office/drawing/2014/main" xmlns="" id="{EDD8BFF9-D0BB-43CB-9527-25A3D7C64EF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0967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节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DC88555-D94C-4C14-BCF8-0B72AF8E9C9D}"/>
              </a:ext>
            </a:extLst>
          </p:cNvPr>
          <p:cNvGrpSpPr/>
          <p:nvPr/>
        </p:nvGrpSpPr>
        <p:grpSpPr>
          <a:xfrm>
            <a:off x="4319109" y="2152978"/>
            <a:ext cx="3619518" cy="1212553"/>
            <a:chOff x="5624539" y="2612807"/>
            <a:chExt cx="3619518" cy="121255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38FC2FB-E723-4FED-BDCC-E6F803709E47}"/>
                </a:ext>
              </a:extLst>
            </p:cNvPr>
            <p:cNvSpPr/>
            <p:nvPr/>
          </p:nvSpPr>
          <p:spPr>
            <a:xfrm>
              <a:off x="5952148" y="2612807"/>
              <a:ext cx="295465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课后感想</a:t>
              </a:r>
              <a:endParaRPr kumimoji="1" lang="zh-CN" altLang="en-US" sz="4800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B8DA900-F92F-4C8F-860C-88DED2F017FD}"/>
                </a:ext>
              </a:extLst>
            </p:cNvPr>
            <p:cNvSpPr/>
            <p:nvPr/>
          </p:nvSpPr>
          <p:spPr>
            <a:xfrm>
              <a:off x="5624539" y="3435638"/>
              <a:ext cx="3619518" cy="389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点击此处添加文本内容，如关键词、部分简单介绍等。点击此处添加文本内容如关键词、部分简单介绍等。点击此处添加文本内容，如关</a:t>
              </a:r>
              <a:endParaRPr lang="en-US" altLang="zh-CN" sz="8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441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 p14:presetBounceEnd="50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课后感想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136775" y="2644775"/>
            <a:ext cx="9153525" cy="2808288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zh-CN" sz="3500" smtClean="0">
                <a:solidFill>
                  <a:srgbClr val="5B5E5A"/>
                </a:solidFill>
              </a:rPr>
              <a:t>         人们常常在冬天时想着夏天，夏天</a:t>
            </a:r>
            <a:endParaRPr lang="en-US" altLang="zh-CN" sz="3500" smtClean="0">
              <a:solidFill>
                <a:srgbClr val="5B5E5A"/>
              </a:solidFill>
            </a:endParaRPr>
          </a:p>
          <a:p>
            <a:pPr>
              <a:buFontTx/>
              <a:buNone/>
            </a:pPr>
            <a:r>
              <a:rPr lang="zh-CN" altLang="zh-CN" sz="3500" smtClean="0">
                <a:solidFill>
                  <a:srgbClr val="5B5E5A"/>
                </a:solidFill>
              </a:rPr>
              <a:t>时想着冬天，你有过着类似的经历吗？ </a:t>
            </a:r>
            <a:endParaRPr lang="zh-CN" altLang="zh-CN" sz="3500">
              <a:solidFill>
                <a:srgbClr val="5B5E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3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课后感想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683000" y="1617794"/>
            <a:ext cx="5652509" cy="408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         </a:t>
            </a:r>
            <a:r>
              <a:rPr lang="zh-CN" altLang="en-US" sz="4000">
                <a:solidFill>
                  <a:srgbClr val="5B5E5A"/>
                </a:solidFill>
              </a:rPr>
              <a:t>下雨的遐想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“雨下着，下着，淅淅沥沥，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雨下着，下着，迷迷茫茫。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绵绵的雨丝，洒在屋顶，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斜斜的细线，笼着村庄，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整个世界，多么轻柔，多么美妙。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看着雨丝在飘洒， </a:t>
            </a:r>
          </a:p>
          <a:p>
            <a:pPr>
              <a:lnSpc>
                <a:spcPct val="110000"/>
              </a:lnSpc>
            </a:pPr>
            <a:r>
              <a:rPr lang="zh-CN" altLang="en-US" sz="2800" smtClean="0">
                <a:solidFill>
                  <a:srgbClr val="5B5E5A"/>
                </a:solidFill>
              </a:rPr>
              <a:t> </a:t>
            </a:r>
            <a:endParaRPr lang="zh-CN" altLang="en-US" sz="2800">
              <a:solidFill>
                <a:srgbClr val="5B5E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24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课后感想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48100" y="1846488"/>
            <a:ext cx="6092825" cy="33794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我想得很远，很远。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我想起原野绿草如茵，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一群孩子，撒腿欢奔，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老鹰、金鱼、蜈蚣、飞燕</a:t>
            </a:r>
            <a:r>
              <a:rPr lang="en-US" altLang="zh-CN" sz="2800">
                <a:solidFill>
                  <a:srgbClr val="5B5E5A"/>
                </a:solidFill>
              </a:rPr>
              <a:t>……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穿梭在碧野蓝天。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这一切呀， </a:t>
            </a: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我仍清清楚楚记在心间。”</a:t>
            </a:r>
          </a:p>
        </p:txBody>
      </p:sp>
    </p:spTree>
    <p:extLst>
      <p:ext uri="{BB962C8B-B14F-4D97-AF65-F5344CB8AC3E}">
        <p14:creationId xmlns:p14="http://schemas.microsoft.com/office/powerpoint/2010/main" val="192057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DBCA7391-5847-49CC-8711-C7B5D2C2C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7D456A2-25EF-4E63-A004-02697C16F935}"/>
              </a:ext>
            </a:extLst>
          </p:cNvPr>
          <p:cNvSpPr/>
          <p:nvPr/>
        </p:nvSpPr>
        <p:spPr>
          <a:xfrm>
            <a:off x="3348527" y="2518764"/>
            <a:ext cx="6004236" cy="5207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B6B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xmlns="" id="{966C9C32-FD63-49AE-8E77-B8D425221E0D}"/>
              </a:ext>
            </a:extLst>
          </p:cNvPr>
          <p:cNvSpPr txBox="1"/>
          <p:nvPr/>
        </p:nvSpPr>
        <p:spPr>
          <a:xfrm>
            <a:off x="3453302" y="1163592"/>
            <a:ext cx="57438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同学们下课啦</a:t>
            </a:r>
            <a:endParaRPr lang="en-US" altLang="zh-CN" sz="6600" b="1" spc="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EAB395D-55F8-43E9-9996-D6F068793D1E}"/>
              </a:ext>
            </a:extLst>
          </p:cNvPr>
          <p:cNvSpPr/>
          <p:nvPr/>
        </p:nvSpPr>
        <p:spPr>
          <a:xfrm>
            <a:off x="3258598" y="2405471"/>
            <a:ext cx="6004236" cy="525585"/>
          </a:xfrm>
          <a:prstGeom prst="rect">
            <a:avLst/>
          </a:prstGeom>
          <a:solidFill>
            <a:srgbClr val="5B5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B6B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xmlns="" id="{DB2E18AB-F158-4813-A9AB-46FAE59F040C}"/>
              </a:ext>
            </a:extLst>
          </p:cNvPr>
          <p:cNvSpPr txBox="1"/>
          <p:nvPr/>
        </p:nvSpPr>
        <p:spPr>
          <a:xfrm>
            <a:off x="3353872" y="2407836"/>
            <a:ext cx="5908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n w="19050">
                  <a:noFill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人教版小学二年级课件</a:t>
            </a:r>
            <a:r>
              <a:rPr lang="en-US" altLang="zh-CN" sz="2800" spc="600" dirty="0">
                <a:ln w="19050">
                  <a:noFill/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endParaRPr lang="zh-CN" altLang="en-US" sz="2800" spc="600" dirty="0">
              <a:ln w="19050">
                <a:noFill/>
              </a:ln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xmlns="" id="{25D1ACC2-E8AF-4327-AF56-A3E79F759B7E}"/>
              </a:ext>
            </a:extLst>
          </p:cNvPr>
          <p:cNvSpPr txBox="1"/>
          <p:nvPr/>
        </p:nvSpPr>
        <p:spPr>
          <a:xfrm>
            <a:off x="3185989" y="3182004"/>
            <a:ext cx="616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paste in this box, and select only the text. Your content to play here, or through your copy, paste in </a:t>
            </a:r>
            <a:r>
              <a:rPr lang="en-US" altLang="zh-CN" sz="700" dirty="0" err="1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thisbox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and select only the text. Your content to play here, or through your copy, paste in this box, and.</a:t>
            </a:r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paste in this box, and select only the text. Your content to play here, or through your copy, paste in </a:t>
            </a:r>
            <a:r>
              <a:rPr lang="en-US" altLang="zh-CN" sz="700" dirty="0" err="1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thisbox</a:t>
            </a:r>
            <a:r>
              <a:rPr lang="en-US" altLang="zh-CN" sz="700" dirty="0">
                <a:solidFill>
                  <a:schemeClr val="bg1">
                    <a:lumMod val="6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 and select only the text. Your content to play here, or through your copy, paste in this box, and.</a:t>
            </a:r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203110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95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BFF93583-5A9F-4E3B-B45C-163499B0A5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18">
            <a:extLst>
              <a:ext uri="{FF2B5EF4-FFF2-40B4-BE49-F238E27FC236}">
                <a16:creationId xmlns:a16="http://schemas.microsoft.com/office/drawing/2014/main" xmlns="" id="{FC7460F6-16D0-469D-AA3F-41693F120EC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78609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一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xmlns="" id="{F570CA04-426F-484E-85DF-0F8E38AE524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49380" y="1276901"/>
            <a:ext cx="136414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第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4" name="18">
            <a:extLst>
              <a:ext uri="{FF2B5EF4-FFF2-40B4-BE49-F238E27FC236}">
                <a16:creationId xmlns:a16="http://schemas.microsoft.com/office/drawing/2014/main" xmlns="" id="{C30096CF-87A0-44BD-A8F8-73C3B3E3457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5475" y="1204330"/>
            <a:ext cx="2174487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“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5" name="18">
            <a:extLst>
              <a:ext uri="{FF2B5EF4-FFF2-40B4-BE49-F238E27FC236}">
                <a16:creationId xmlns:a16="http://schemas.microsoft.com/office/drawing/2014/main" xmlns="" id="{C6CEDB88-07F5-49CD-9D23-D2E90306E57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450304" y="1204330"/>
            <a:ext cx="1135416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”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6" name="18">
            <a:extLst>
              <a:ext uri="{FF2B5EF4-FFF2-40B4-BE49-F238E27FC236}">
                <a16:creationId xmlns:a16="http://schemas.microsoft.com/office/drawing/2014/main" xmlns="" id="{EDD8BFF9-D0BB-43CB-9527-25A3D7C64EF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0967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节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DC88555-D94C-4C14-BCF8-0B72AF8E9C9D}"/>
              </a:ext>
            </a:extLst>
          </p:cNvPr>
          <p:cNvGrpSpPr/>
          <p:nvPr/>
        </p:nvGrpSpPr>
        <p:grpSpPr>
          <a:xfrm>
            <a:off x="4319109" y="2152978"/>
            <a:ext cx="3619518" cy="1212553"/>
            <a:chOff x="5624539" y="2612807"/>
            <a:chExt cx="3619518" cy="121255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38FC2FB-E723-4FED-BDCC-E6F803709E47}"/>
                </a:ext>
              </a:extLst>
            </p:cNvPr>
            <p:cNvSpPr/>
            <p:nvPr/>
          </p:nvSpPr>
          <p:spPr>
            <a:xfrm>
              <a:off x="5952147" y="2612807"/>
              <a:ext cx="295465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课前导读</a:t>
              </a:r>
              <a:endParaRPr kumimoji="1" lang="zh-CN" altLang="en-US" sz="4800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B8DA900-F92F-4C8F-860C-88DED2F017FD}"/>
                </a:ext>
              </a:extLst>
            </p:cNvPr>
            <p:cNvSpPr/>
            <p:nvPr/>
          </p:nvSpPr>
          <p:spPr>
            <a:xfrm>
              <a:off x="5624539" y="3435638"/>
              <a:ext cx="3619518" cy="389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点击此处添加文本内容，如关键词、部分简单介绍等。点击此处添加文本内容如关键词、部分简单介绍等。点击此处添加文本内容，如关</a:t>
              </a:r>
              <a:endParaRPr lang="en-US" altLang="zh-CN" sz="8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 p14:presetBounceEnd="50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课前导读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353456" y="1353096"/>
            <a:ext cx="6352644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>
                <a:solidFill>
                  <a:srgbClr val="5B5E5A"/>
                </a:solidFill>
              </a:rPr>
              <a:t>       艾青（1910～1996）现、当代诗人。原名蒋海澄，笔名莪加、克阿、林壁等。浙江金华人。自幼由一位贫苦农妇养育到5岁回家。1928年入杭州国立西湖艺术学院绘画系。翌年赴法国勤工俭学。1932年初回国，在上海加入中国左翼美术家联盟，从事革命文艺活动，不久被捕，在狱中写了不少诗，其中的《大堰河——我的保姆》发表后引起轰动，一举成名。1935年出狱，翌年出版了第一本诗集《大堰河》，表现了诗人热爱祖国的深挚感情，泥土气息浓郁，诗风沉雄，情调忧郁而感伤。 </a:t>
            </a:r>
          </a:p>
        </p:txBody>
      </p:sp>
      <p:pic>
        <p:nvPicPr>
          <p:cNvPr id="11" name="Picture 5" descr="11_200905052334561PXqn_thum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1673225"/>
            <a:ext cx="2769131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课前导读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095500" y="1409700"/>
            <a:ext cx="8001000" cy="522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5B5E5A"/>
                </a:solidFill>
              </a:rPr>
              <a:t>       这首诗写于</a:t>
            </a:r>
            <a:r>
              <a:rPr lang="en-US" altLang="zh-CN" sz="2800">
                <a:solidFill>
                  <a:srgbClr val="5B5E5A"/>
                </a:solidFill>
              </a:rPr>
              <a:t>1956</a:t>
            </a:r>
            <a:r>
              <a:rPr lang="zh-CN" altLang="en-US" sz="2800">
                <a:solidFill>
                  <a:srgbClr val="5B5E5A"/>
                </a:solidFill>
              </a:rPr>
              <a:t>年，当时艾青在事业上遭受挫折，婚姻和家庭也很不顺利，以至于他的心情非常压抑。他多渴望拥有自由自在，纯真美好的生活啊。所以看到眼前飘飞的雪花，他想到了这个活泼可爱的孩子，于是写下了这首诗，表达了他那么地期盼美好纯真、无忧无虑的生活。</a:t>
            </a:r>
            <a:br>
              <a:rPr lang="zh-CN" altLang="en-US" sz="2800">
                <a:solidFill>
                  <a:srgbClr val="5B5E5A"/>
                </a:solidFill>
              </a:rPr>
            </a:br>
            <a:r>
              <a:rPr lang="zh-CN" altLang="en-US" sz="2800">
                <a:solidFill>
                  <a:srgbClr val="5B5E5A"/>
                </a:solidFill>
              </a:rPr>
              <a:t/>
            </a:r>
            <a:br>
              <a:rPr lang="zh-CN" altLang="en-US" sz="2800">
                <a:solidFill>
                  <a:srgbClr val="5B5E5A"/>
                </a:solidFill>
              </a:rPr>
            </a:br>
            <a:endParaRPr lang="zh-CN" altLang="en-US" sz="2800">
              <a:solidFill>
                <a:srgbClr val="5B5E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3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课前导读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815266" y="1559581"/>
            <a:ext cx="8723339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教学目标</a:t>
            </a:r>
            <a:r>
              <a:rPr lang="en-US" altLang="zh-CN" sz="2400" b="1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2400">
              <a:solidFill>
                <a:srgbClr val="5B5E5A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    1</a:t>
            </a:r>
            <a:r>
              <a:rPr lang="zh-CN" altLang="en-US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、会认会写</a:t>
            </a:r>
            <a:r>
              <a:rPr lang="en-US" altLang="zh-CN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smtClean="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zh-CN" altLang="en-US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字</a:t>
            </a:r>
            <a:r>
              <a:rPr lang="zh-CN" altLang="en-US" sz="2400" smtClean="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会读一个多音字。</a:t>
            </a:r>
          </a:p>
          <a:p>
            <a:pPr>
              <a:lnSpc>
                <a:spcPct val="170000"/>
              </a:lnSpc>
            </a:pPr>
            <a:r>
              <a:rPr lang="en-US" altLang="zh-CN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     2</a:t>
            </a:r>
            <a:r>
              <a:rPr lang="zh-CN" altLang="en-US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、能运用各种朗读方法正确、流利地朗读课文</a:t>
            </a:r>
            <a:r>
              <a:rPr lang="en-US" altLang="zh-CN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背诵诗歌 。 </a:t>
            </a:r>
          </a:p>
          <a:p>
            <a:pPr>
              <a:lnSpc>
                <a:spcPct val="170000"/>
              </a:lnSpc>
            </a:pPr>
            <a:r>
              <a:rPr lang="en-US" altLang="zh-CN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     3.</a:t>
            </a:r>
            <a:r>
              <a:rPr lang="zh-CN" altLang="en-US" sz="2400">
                <a:solidFill>
                  <a:srgbClr val="5B5E5A"/>
                </a:solidFill>
                <a:latin typeface="楷体_GB2312" pitchFamily="49" charset="-122"/>
                <a:ea typeface="楷体_GB2312" pitchFamily="49" charset="-122"/>
              </a:rPr>
              <a:t>理解诗人在诗中表达的情感及这首诗描写的意境，联系生活实际，把自己的经历编成诗歌。</a:t>
            </a:r>
          </a:p>
        </p:txBody>
      </p:sp>
    </p:spTree>
    <p:extLst>
      <p:ext uri="{BB962C8B-B14F-4D97-AF65-F5344CB8AC3E}">
        <p14:creationId xmlns:p14="http://schemas.microsoft.com/office/powerpoint/2010/main" val="109461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BFF93583-5A9F-4E3B-B45C-163499B0A5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18">
            <a:extLst>
              <a:ext uri="{FF2B5EF4-FFF2-40B4-BE49-F238E27FC236}">
                <a16:creationId xmlns:a16="http://schemas.microsoft.com/office/drawing/2014/main" xmlns="" id="{FC7460F6-16D0-469D-AA3F-41693F120EC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78609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二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xmlns="" id="{F570CA04-426F-484E-85DF-0F8E38AE524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49380" y="1276901"/>
            <a:ext cx="136414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第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4" name="18">
            <a:extLst>
              <a:ext uri="{FF2B5EF4-FFF2-40B4-BE49-F238E27FC236}">
                <a16:creationId xmlns:a16="http://schemas.microsoft.com/office/drawing/2014/main" xmlns="" id="{C30096CF-87A0-44BD-A8F8-73C3B3E3457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5475" y="1204330"/>
            <a:ext cx="2174487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“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5" name="18">
            <a:extLst>
              <a:ext uri="{FF2B5EF4-FFF2-40B4-BE49-F238E27FC236}">
                <a16:creationId xmlns:a16="http://schemas.microsoft.com/office/drawing/2014/main" xmlns="" id="{C6CEDB88-07F5-49CD-9D23-D2E90306E57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450304" y="1204330"/>
            <a:ext cx="1135416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”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6" name="18">
            <a:extLst>
              <a:ext uri="{FF2B5EF4-FFF2-40B4-BE49-F238E27FC236}">
                <a16:creationId xmlns:a16="http://schemas.microsoft.com/office/drawing/2014/main" xmlns="" id="{EDD8BFF9-D0BB-43CB-9527-25A3D7C64EF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0967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节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DC88555-D94C-4C14-BCF8-0B72AF8E9C9D}"/>
              </a:ext>
            </a:extLst>
          </p:cNvPr>
          <p:cNvGrpSpPr/>
          <p:nvPr/>
        </p:nvGrpSpPr>
        <p:grpSpPr>
          <a:xfrm>
            <a:off x="4319109" y="2152978"/>
            <a:ext cx="3619518" cy="1212553"/>
            <a:chOff x="5624539" y="2612807"/>
            <a:chExt cx="3619518" cy="121255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38FC2FB-E723-4FED-BDCC-E6F803709E47}"/>
                </a:ext>
              </a:extLst>
            </p:cNvPr>
            <p:cNvSpPr/>
            <p:nvPr/>
          </p:nvSpPr>
          <p:spPr>
            <a:xfrm>
              <a:off x="5952148" y="2612807"/>
              <a:ext cx="295465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kumimoji="1" lang="zh-CN" altLang="en-US" sz="4800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B8DA900-F92F-4C8F-860C-88DED2F017FD}"/>
                </a:ext>
              </a:extLst>
            </p:cNvPr>
            <p:cNvSpPr/>
            <p:nvPr/>
          </p:nvSpPr>
          <p:spPr>
            <a:xfrm>
              <a:off x="5624539" y="3435638"/>
              <a:ext cx="3619518" cy="389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点击此处添加文本内容，如关键词、部分简单介绍等。点击此处添加文本内容如关键词、部分简单介绍等。点击此处添加文本内容，如关</a:t>
              </a:r>
              <a:endParaRPr lang="en-US" altLang="zh-CN" sz="8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57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 p14:presetBounceEnd="50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1DA6839-99A9-4200-87E9-C1246821C522}"/>
              </a:ext>
            </a:extLst>
          </p:cNvPr>
          <p:cNvGrpSpPr/>
          <p:nvPr/>
        </p:nvGrpSpPr>
        <p:grpSpPr>
          <a:xfrm>
            <a:off x="712183" y="178763"/>
            <a:ext cx="10843722" cy="553998"/>
            <a:chOff x="-2655131" y="620722"/>
            <a:chExt cx="10843722" cy="5539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2D935CC5-AACF-45F7-8224-260B77460390}"/>
                </a:ext>
              </a:extLst>
            </p:cNvPr>
            <p:cNvSpPr/>
            <p:nvPr/>
          </p:nvSpPr>
          <p:spPr>
            <a:xfrm>
              <a:off x="4191718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89574023-37E4-4B7F-9605-40A45941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961" y="620722"/>
              <a:ext cx="32553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3600" b="1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字词积累</a:t>
              </a:r>
              <a:endParaRPr lang="zh-CN" altLang="en-US" sz="3600" b="1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83C1833-B2AC-4AE2-AF33-1BA57B2BE213}"/>
                </a:ext>
              </a:extLst>
            </p:cNvPr>
            <p:cNvSpPr/>
            <p:nvPr/>
          </p:nvSpPr>
          <p:spPr>
            <a:xfrm>
              <a:off x="-2655131" y="939542"/>
              <a:ext cx="3996873" cy="45719"/>
            </a:xfrm>
            <a:prstGeom prst="rect">
              <a:avLst/>
            </a:prstGeom>
            <a:solidFill>
              <a:srgbClr val="5B5E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140342" y="2298700"/>
            <a:ext cx="591131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4000" b="1">
                <a:solidFill>
                  <a:srgbClr val="5B5E5A"/>
                </a:solidFill>
              </a:rPr>
              <a:t>赤着脚      竹竿   </a:t>
            </a:r>
            <a:r>
              <a:rPr lang="en-US" altLang="zh-CN" sz="4000" b="1" smtClean="0">
                <a:solidFill>
                  <a:srgbClr val="5B5E5A"/>
                </a:solidFill>
              </a:rPr>
              <a:t>  </a:t>
            </a:r>
            <a:r>
              <a:rPr lang="zh-CN" altLang="zh-CN" sz="4000" b="1" smtClean="0">
                <a:solidFill>
                  <a:srgbClr val="5B5E5A"/>
                </a:solidFill>
              </a:rPr>
              <a:t>抛</a:t>
            </a:r>
            <a:r>
              <a:rPr lang="zh-CN" altLang="zh-CN" sz="4000" b="1">
                <a:solidFill>
                  <a:srgbClr val="5B5E5A"/>
                </a:solidFill>
              </a:rPr>
              <a:t>雪球      </a:t>
            </a:r>
            <a:endParaRPr lang="en-US" altLang="zh-CN" sz="4000" b="1" smtClean="0">
              <a:solidFill>
                <a:srgbClr val="5B5E5A"/>
              </a:solidFill>
            </a:endParaRPr>
          </a:p>
          <a:p>
            <a:endParaRPr lang="en-US" altLang="zh-CN" sz="4000" b="1" smtClean="0">
              <a:solidFill>
                <a:srgbClr val="5B5E5A"/>
              </a:solidFill>
            </a:endParaRPr>
          </a:p>
          <a:p>
            <a:r>
              <a:rPr lang="zh-CN" altLang="zh-CN" sz="4000" b="1" smtClean="0">
                <a:solidFill>
                  <a:srgbClr val="5B5E5A"/>
                </a:solidFill>
              </a:rPr>
              <a:t>滑</a:t>
            </a:r>
            <a:r>
              <a:rPr lang="zh-CN" altLang="zh-CN" sz="4000" b="1">
                <a:solidFill>
                  <a:srgbClr val="5B5E5A"/>
                </a:solidFill>
              </a:rPr>
              <a:t>冰  </a:t>
            </a:r>
            <a:r>
              <a:rPr lang="en-US" altLang="zh-CN" sz="4000" b="1" smtClean="0">
                <a:solidFill>
                  <a:srgbClr val="5B5E5A"/>
                </a:solidFill>
              </a:rPr>
              <a:t>         </a:t>
            </a:r>
            <a:r>
              <a:rPr lang="zh-CN" altLang="zh-CN" sz="4000" b="1" smtClean="0">
                <a:solidFill>
                  <a:srgbClr val="5B5E5A"/>
                </a:solidFill>
              </a:rPr>
              <a:t>蚂</a:t>
            </a:r>
            <a:r>
              <a:rPr lang="zh-CN" altLang="zh-CN" sz="4000" b="1">
                <a:solidFill>
                  <a:srgbClr val="5B5E5A"/>
                </a:solidFill>
              </a:rPr>
              <a:t>蚱         蜻蜓</a:t>
            </a:r>
            <a:r>
              <a:rPr lang="zh-CN" altLang="zh-CN" sz="4000">
                <a:solidFill>
                  <a:srgbClr val="5B5E5A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692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雪花, 户外, 树, 天空&#10;&#10;已生成极高可信度的说明">
            <a:extLst>
              <a:ext uri="{FF2B5EF4-FFF2-40B4-BE49-F238E27FC236}">
                <a16:creationId xmlns:a16="http://schemas.microsoft.com/office/drawing/2014/main" xmlns="" id="{BFF93583-5A9F-4E3B-B45C-163499B0A5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18">
            <a:extLst>
              <a:ext uri="{FF2B5EF4-FFF2-40B4-BE49-F238E27FC236}">
                <a16:creationId xmlns:a16="http://schemas.microsoft.com/office/drawing/2014/main" xmlns="" id="{FC7460F6-16D0-469D-AA3F-41693F120EC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78609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smtClean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三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xmlns="" id="{F570CA04-426F-484E-85DF-0F8E38AE524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49380" y="1276901"/>
            <a:ext cx="136414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第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4" name="18">
            <a:extLst>
              <a:ext uri="{FF2B5EF4-FFF2-40B4-BE49-F238E27FC236}">
                <a16:creationId xmlns:a16="http://schemas.microsoft.com/office/drawing/2014/main" xmlns="" id="{C30096CF-87A0-44BD-A8F8-73C3B3E3457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5475" y="1204330"/>
            <a:ext cx="2174487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“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5" name="18">
            <a:extLst>
              <a:ext uri="{FF2B5EF4-FFF2-40B4-BE49-F238E27FC236}">
                <a16:creationId xmlns:a16="http://schemas.microsoft.com/office/drawing/2014/main" xmlns="" id="{C6CEDB88-07F5-49CD-9D23-D2E90306E57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450304" y="1204330"/>
            <a:ext cx="1135416" cy="14773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”</a:t>
            </a:r>
            <a:endParaRPr lang="en-US" altLang="zh-CN" sz="9600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sp>
        <p:nvSpPr>
          <p:cNvPr id="16" name="18">
            <a:extLst>
              <a:ext uri="{FF2B5EF4-FFF2-40B4-BE49-F238E27FC236}">
                <a16:creationId xmlns:a16="http://schemas.microsoft.com/office/drawing/2014/main" xmlns="" id="{EDD8BFF9-D0BB-43CB-9527-25A3D7C64EF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80967" y="1276901"/>
            <a:ext cx="1080120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节</a:t>
            </a:r>
            <a:endParaRPr lang="en-US" altLang="zh-CN" sz="6000" b="1" dirty="0">
              <a:solidFill>
                <a:srgbClr val="5B5E5A"/>
              </a:solidFill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DC88555-D94C-4C14-BCF8-0B72AF8E9C9D}"/>
              </a:ext>
            </a:extLst>
          </p:cNvPr>
          <p:cNvGrpSpPr/>
          <p:nvPr/>
        </p:nvGrpSpPr>
        <p:grpSpPr>
          <a:xfrm>
            <a:off x="4319109" y="2152978"/>
            <a:ext cx="3619518" cy="1212553"/>
            <a:chOff x="5624539" y="2612807"/>
            <a:chExt cx="3619518" cy="121255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38FC2FB-E723-4FED-BDCC-E6F803709E47}"/>
                </a:ext>
              </a:extLst>
            </p:cNvPr>
            <p:cNvSpPr/>
            <p:nvPr/>
          </p:nvSpPr>
          <p:spPr>
            <a:xfrm>
              <a:off x="5952147" y="2612807"/>
              <a:ext cx="2954656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4800" spc="600" smtClean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课文赏析</a:t>
              </a:r>
              <a:endParaRPr kumimoji="1" lang="zh-CN" altLang="en-US" sz="4800" spc="6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B8DA900-F92F-4C8F-860C-88DED2F017FD}"/>
                </a:ext>
              </a:extLst>
            </p:cNvPr>
            <p:cNvSpPr/>
            <p:nvPr/>
          </p:nvSpPr>
          <p:spPr>
            <a:xfrm>
              <a:off x="5624539" y="3435638"/>
              <a:ext cx="3619518" cy="389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800" dirty="0">
                  <a:solidFill>
                    <a:srgbClr val="5B5E5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点击此处添加文本内容，如关键词、部分简单介绍等。点击此处添加文本内容如关键词、部分简单介绍等。点击此处添加文本内容，如关</a:t>
              </a:r>
              <a:endParaRPr lang="en-US" altLang="zh-CN" sz="800" dirty="0">
                <a:solidFill>
                  <a:srgbClr val="5B5E5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028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 p14:presetBounceEnd="50000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nodePh="1">
                                      <p:stCondLst>
                                        <p:cond delay="250"/>
                                      </p:stCondLst>
                                      <p:endCondLst>
                                        <p:cond evt="begin" delay="0">
                                          <p:tn val="21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5120</TotalTime>
  <Words>1270</Words>
  <Application>Microsoft Office PowerPoint</Application>
  <PresentationFormat>自定义</PresentationFormat>
  <Paragraphs>151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等线</vt:lpstr>
      <vt:lpstr>黑体</vt:lpstr>
      <vt:lpstr>华文新魏</vt:lpstr>
      <vt:lpstr>楷体_GB2312</vt:lpstr>
      <vt:lpstr>宋体</vt:lpstr>
      <vt:lpstr>微软雅黑</vt:lpstr>
      <vt:lpstr>Arial</vt:lpstr>
      <vt:lpstr>Calibri</vt:lpstr>
      <vt:lpstr>Calibri Light</vt:lpstr>
      <vt:lpstr>ITC Avant Garde Std Bk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3179</cp:revision>
  <dcterms:created xsi:type="dcterms:W3CDTF">2015-12-01T09:06:39Z</dcterms:created>
  <dcterms:modified xsi:type="dcterms:W3CDTF">2019-01-21T15:02:46Z</dcterms:modified>
</cp:coreProperties>
</file>