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06" r:id="rId2"/>
  </p:sldMasterIdLst>
  <p:notesMasterIdLst>
    <p:notesMasterId r:id="rId28"/>
  </p:notesMasterIdLst>
  <p:sldIdLst>
    <p:sldId id="470" r:id="rId3"/>
    <p:sldId id="353" r:id="rId4"/>
    <p:sldId id="471" r:id="rId5"/>
    <p:sldId id="352" r:id="rId6"/>
    <p:sldId id="497" r:id="rId7"/>
    <p:sldId id="498" r:id="rId8"/>
    <p:sldId id="499" r:id="rId9"/>
    <p:sldId id="491" r:id="rId10"/>
    <p:sldId id="494" r:id="rId11"/>
    <p:sldId id="500" r:id="rId12"/>
    <p:sldId id="501" r:id="rId13"/>
    <p:sldId id="502" r:id="rId14"/>
    <p:sldId id="492" r:id="rId15"/>
    <p:sldId id="495" r:id="rId16"/>
    <p:sldId id="503" r:id="rId17"/>
    <p:sldId id="504" r:id="rId18"/>
    <p:sldId id="505" r:id="rId19"/>
    <p:sldId id="506" r:id="rId20"/>
    <p:sldId id="493" r:id="rId21"/>
    <p:sldId id="496" r:id="rId22"/>
    <p:sldId id="507" r:id="rId23"/>
    <p:sldId id="508" r:id="rId24"/>
    <p:sldId id="509" r:id="rId25"/>
    <p:sldId id="297" r:id="rId26"/>
    <p:sldId id="510" r:id="rId27"/>
  </p:sldIdLst>
  <p:sldSz cx="12190413" cy="68595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7B74"/>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5" autoAdjust="0"/>
    <p:restoredTop sz="97778" autoAdjust="0"/>
  </p:normalViewPr>
  <p:slideViewPr>
    <p:cSldViewPr snapToGrid="0" showGuides="1">
      <p:cViewPr varScale="1">
        <p:scale>
          <a:sx n="109" d="100"/>
          <a:sy n="109" d="100"/>
        </p:scale>
        <p:origin x="768"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43"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130352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92100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718866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072090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351961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074793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92157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333957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299317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901742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99119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58661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5725811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340967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17627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967092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78883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66356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375532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760798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7896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1820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9626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40879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47458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2806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3545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2591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59836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22093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308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1/21/2019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88310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notesSlide" Target="../notesSlides/notesSlide10.xml"/><Relationship Id="rId16" Type="http://schemas.openxmlformats.org/officeDocument/2006/relationships/image" Target="../media/image16.png"/><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0D49B54-894D-41C6-918C-E503A3502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WordArt 3">
            <a:extLst>
              <a:ext uri="{FF2B5EF4-FFF2-40B4-BE49-F238E27FC236}">
                <a16:creationId xmlns="" xmlns:a16="http://schemas.microsoft.com/office/drawing/2014/main" id="{924C93C3-BD37-476F-9518-3E69C572E6FA}"/>
              </a:ext>
            </a:extLst>
          </p:cNvPr>
          <p:cNvSpPr>
            <a:spLocks noChangeArrowheads="1" noChangeShapeType="1" noTextEdit="1"/>
          </p:cNvSpPr>
          <p:nvPr/>
        </p:nvSpPr>
        <p:spPr bwMode="auto">
          <a:xfrm>
            <a:off x="3171370" y="1695993"/>
            <a:ext cx="6001660" cy="1330146"/>
          </a:xfrm>
          <a:prstGeom prst="rect">
            <a:avLst/>
          </a:prstGeom>
          <a:extLst>
            <a:ext uri="{91240B29-F687-4F45-9708-019B960494DF}">
              <a14:hiddenLine xmlns:a14="http://schemas.microsoft.com/office/drawing/2010/main" w="9525">
                <a:solidFill>
                  <a:srgbClr val="0000C8"/>
                </a:solidFill>
                <a:round/>
                <a:headEnd/>
                <a:tailEnd/>
              </a14:hiddenLine>
            </a:ext>
            <a:ext uri="{AF507438-7753-43E0-B8FC-AC1667EBCBE1}">
              <a14:hiddenEffects xmlns:a14="http://schemas.microsoft.com/office/drawing/2010/main">
                <a:effectLst/>
              </a14:hiddenEffects>
            </a:ext>
          </a:extLst>
        </p:spPr>
        <p:txBody>
          <a:bodyPr wrap="none" fromWordArt="1">
            <a:prstTxWarp prst="textDeflate">
              <a:avLst>
                <a:gd name="adj" fmla="val 15028"/>
              </a:avLst>
            </a:prstTxWarp>
          </a:bodyPr>
          <a:lstStyle/>
          <a:p>
            <a:pPr algn="ctr">
              <a:defRPr/>
            </a:pPr>
            <a:r>
              <a:rPr lang="zh-CN" altLang="en-US" sz="2800" b="1" kern="10" dirty="0">
                <a:solidFill>
                  <a:srgbClr val="607B74"/>
                </a:solidFill>
                <a:latin typeface="隶书" panose="02010509060101010101" pitchFamily="49" charset="-122"/>
                <a:ea typeface="隶书" panose="02010509060101010101" pitchFamily="49" charset="-122"/>
                <a:cs typeface="+mn-ea"/>
                <a:sym typeface="+mn-lt"/>
              </a:rPr>
              <a:t>锡林郭勒大草原</a:t>
            </a:r>
          </a:p>
        </p:txBody>
      </p:sp>
      <p:sp>
        <p:nvSpPr>
          <p:cNvPr id="6" name="文本框 5">
            <a:extLst>
              <a:ext uri="{FF2B5EF4-FFF2-40B4-BE49-F238E27FC236}">
                <a16:creationId xmlns="" xmlns:a16="http://schemas.microsoft.com/office/drawing/2014/main" id="{C5CE9ACC-B549-490F-BC45-D5757A4789D2}"/>
              </a:ext>
            </a:extLst>
          </p:cNvPr>
          <p:cNvSpPr txBox="1"/>
          <p:nvPr/>
        </p:nvSpPr>
        <p:spPr>
          <a:xfrm>
            <a:off x="3801141" y="2998107"/>
            <a:ext cx="4519763" cy="523220"/>
          </a:xfrm>
          <a:prstGeom prst="rect">
            <a:avLst/>
          </a:prstGeom>
          <a:noFill/>
        </p:spPr>
        <p:txBody>
          <a:bodyPr wrap="none" rtlCol="0">
            <a:spAutoFit/>
          </a:bodyPr>
          <a:lstStyle/>
          <a:p>
            <a:r>
              <a:rPr lang="zh-CN" altLang="en-US" sz="2800" b="1" dirty="0">
                <a:solidFill>
                  <a:srgbClr val="607B74"/>
                </a:solidFill>
                <a:latin typeface="黑体" panose="02010609060101010101" pitchFamily="49" charset="-122"/>
                <a:ea typeface="黑体" panose="02010609060101010101" pitchFamily="49" charset="-122"/>
                <a:cs typeface="+mn-ea"/>
                <a:sym typeface="+mn-lt"/>
              </a:rPr>
              <a:t>语文</a:t>
            </a:r>
            <a:r>
              <a:rPr lang="en-US" altLang="zh-CN" sz="2800" b="1" dirty="0">
                <a:solidFill>
                  <a:srgbClr val="607B74"/>
                </a:solidFill>
                <a:latin typeface="黑体" panose="02010609060101010101" pitchFamily="49" charset="-122"/>
                <a:ea typeface="黑体" panose="02010609060101010101" pitchFamily="49" charset="-122"/>
                <a:cs typeface="+mn-ea"/>
                <a:sym typeface="+mn-lt"/>
              </a:rPr>
              <a:t>S</a:t>
            </a:r>
            <a:r>
              <a:rPr lang="zh-CN" altLang="en-US" sz="2800" b="1" dirty="0">
                <a:solidFill>
                  <a:srgbClr val="607B74"/>
                </a:solidFill>
                <a:latin typeface="黑体" panose="02010609060101010101" pitchFamily="49" charset="-122"/>
                <a:ea typeface="黑体" panose="02010609060101010101" pitchFamily="49" charset="-122"/>
                <a:cs typeface="+mn-ea"/>
                <a:sym typeface="+mn-lt"/>
              </a:rPr>
              <a:t>版三年级上册</a:t>
            </a:r>
            <a:r>
              <a:rPr lang="en-US" altLang="zh-CN" sz="2800" b="1" dirty="0">
                <a:solidFill>
                  <a:srgbClr val="607B74"/>
                </a:solidFill>
                <a:latin typeface="黑体" panose="02010609060101010101" pitchFamily="49" charset="-122"/>
                <a:ea typeface="黑体" panose="02010609060101010101" pitchFamily="49" charset="-122"/>
                <a:cs typeface="+mn-ea"/>
                <a:sym typeface="+mn-lt"/>
              </a:rPr>
              <a:t>PPT</a:t>
            </a:r>
            <a:r>
              <a:rPr lang="zh-CN" altLang="en-US" sz="2800" b="1" dirty="0">
                <a:solidFill>
                  <a:srgbClr val="607B74"/>
                </a:solidFill>
                <a:latin typeface="黑体" panose="02010609060101010101" pitchFamily="49" charset="-122"/>
                <a:ea typeface="黑体" panose="02010609060101010101" pitchFamily="49" charset="-122"/>
                <a:cs typeface="+mn-ea"/>
                <a:sym typeface="+mn-lt"/>
              </a:rPr>
              <a:t>课件</a:t>
            </a:r>
          </a:p>
        </p:txBody>
      </p:sp>
      <p:sp>
        <p:nvSpPr>
          <p:cNvPr id="7" name="文本框 6">
            <a:extLst>
              <a:ext uri="{FF2B5EF4-FFF2-40B4-BE49-F238E27FC236}">
                <a16:creationId xmlns="" xmlns:a16="http://schemas.microsoft.com/office/drawing/2014/main" id="{376B726A-2A7D-4AB7-914C-10EF7B212B83}"/>
              </a:ext>
            </a:extLst>
          </p:cNvPr>
          <p:cNvSpPr txBox="1"/>
          <p:nvPr/>
        </p:nvSpPr>
        <p:spPr>
          <a:xfrm>
            <a:off x="4772561" y="3537223"/>
            <a:ext cx="2646878" cy="461665"/>
          </a:xfrm>
          <a:prstGeom prst="rect">
            <a:avLst/>
          </a:prstGeom>
          <a:noFill/>
        </p:spPr>
        <p:txBody>
          <a:bodyPr wrap="none" rtlCol="0">
            <a:spAutoFit/>
          </a:bodyPr>
          <a:lstStyle/>
          <a:p>
            <a:r>
              <a:rPr lang="zh-CN" altLang="en-US" sz="2400" b="1" dirty="0">
                <a:solidFill>
                  <a:srgbClr val="607B74"/>
                </a:solidFill>
                <a:latin typeface="黑体" panose="02010609060101010101" pitchFamily="49" charset="-122"/>
                <a:ea typeface="黑体" panose="02010609060101010101" pitchFamily="49" charset="-122"/>
                <a:cs typeface="+mn-ea"/>
                <a:sym typeface="+mn-lt"/>
              </a:rPr>
              <a:t>授课老师：通用名</a:t>
            </a:r>
          </a:p>
        </p:txBody>
      </p:sp>
      <p:sp>
        <p:nvSpPr>
          <p:cNvPr id="8" name="矩形 7">
            <a:extLst>
              <a:ext uri="{FF2B5EF4-FFF2-40B4-BE49-F238E27FC236}">
                <a16:creationId xmlns="" xmlns:a16="http://schemas.microsoft.com/office/drawing/2014/main" id="{9DC42DE3-7838-49DF-8DA3-E64913A317EE}"/>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Effect transition="in" filter="fade">
                                      <p:cBhvr>
                                        <p:cTn id="13" dur="750"/>
                                        <p:tgtEl>
                                          <p:spTgt spid="8"/>
                                        </p:tgtEl>
                                      </p:cBhvr>
                                    </p:animEffect>
                                  </p:childTnLst>
                                </p:cTn>
                              </p:par>
                            </p:childTnLst>
                          </p:cTn>
                        </p:par>
                        <p:par>
                          <p:cTn id="14" fill="hold">
                            <p:stCondLst>
                              <p:cond delay="1500"/>
                            </p:stCondLst>
                            <p:childTnLst>
                              <p:par>
                                <p:cTn id="15" presetID="2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1500"/>
                                        <p:tgtEl>
                                          <p:spTgt spid="5"/>
                                        </p:tgtEl>
                                      </p:cBhvr>
                                    </p:animEffect>
                                  </p:childTnLst>
                                </p:cTn>
                              </p:par>
                            </p:childTnLst>
                          </p:cTn>
                        </p:par>
                        <p:par>
                          <p:cTn id="18" fill="hold">
                            <p:stCondLst>
                              <p:cond delay="3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par>
                          <p:cTn id="26" fill="hold">
                            <p:stCondLst>
                              <p:cond delay="4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
                                        </p:tgtEl>
                                        <p:attrNameLst>
                                          <p:attrName>ppt_y</p:attrName>
                                        </p:attrNameLst>
                                      </p:cBhvr>
                                      <p:tavLst>
                                        <p:tav tm="0">
                                          <p:val>
                                            <p:strVal val="#ppt_y"/>
                                          </p:val>
                                        </p:tav>
                                        <p:tav tm="100000">
                                          <p:val>
                                            <p:strVal val="#ppt_y"/>
                                          </p:val>
                                        </p:tav>
                                      </p:tavLst>
                                    </p:anim>
                                    <p:anim calcmode="lin" valueType="num">
                                      <p:cBhvr>
                                        <p:cTn id="3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字词积累</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pic>
        <p:nvPicPr>
          <p:cNvPr id="5" name="Picture 7">
            <a:extLst>
              <a:ext uri="{FF2B5EF4-FFF2-40B4-BE49-F238E27FC236}">
                <a16:creationId xmlns="" xmlns:a16="http://schemas.microsoft.com/office/drawing/2014/main" id="{F31C6077-15CF-4F6C-AE30-4032B88DA4B3}"/>
              </a:ext>
            </a:extLst>
          </p:cNvPr>
          <p:cNvPicPr>
            <a:picLocks noChangeAspect="1" noChangeArrowheads="1"/>
          </p:cNvPicPr>
          <p:nvPr/>
        </p:nvPicPr>
        <p:blipFill>
          <a:blip r:embed="rId3">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2042318" y="3364196"/>
            <a:ext cx="1080000" cy="1063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8">
            <a:extLst>
              <a:ext uri="{FF2B5EF4-FFF2-40B4-BE49-F238E27FC236}">
                <a16:creationId xmlns="" xmlns:a16="http://schemas.microsoft.com/office/drawing/2014/main" id="{10DBCE71-BFEF-4FF3-A90B-FF1E4FF1E406}"/>
              </a:ext>
            </a:extLst>
          </p:cNvPr>
          <p:cNvPicPr>
            <a:picLocks noChangeAspect="1" noChangeArrowheads="1"/>
          </p:cNvPicPr>
          <p:nvPr/>
        </p:nvPicPr>
        <p:blipFill>
          <a:blip r:embed="rId4">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3490118" y="3373721"/>
            <a:ext cx="108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a:extLst>
              <a:ext uri="{FF2B5EF4-FFF2-40B4-BE49-F238E27FC236}">
                <a16:creationId xmlns="" xmlns:a16="http://schemas.microsoft.com/office/drawing/2014/main" id="{84B81471-7E2D-4B80-8D7B-7AF7642D4B1F}"/>
              </a:ext>
            </a:extLst>
          </p:cNvPr>
          <p:cNvSpPr>
            <a:spLocks noChangeArrowheads="1"/>
          </p:cNvSpPr>
          <p:nvPr/>
        </p:nvSpPr>
        <p:spPr bwMode="auto">
          <a:xfrm>
            <a:off x="3464718" y="2603784"/>
            <a:ext cx="9541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xián</a:t>
            </a:r>
            <a:endParaRPr lang="zh-CN" altLang="en-US" sz="3600">
              <a:solidFill>
                <a:srgbClr val="607B74"/>
              </a:solidFill>
              <a:latin typeface="+mn-lt"/>
              <a:ea typeface="+mn-ea"/>
              <a:cs typeface="+mn-ea"/>
              <a:sym typeface="+mn-lt"/>
            </a:endParaRPr>
          </a:p>
        </p:txBody>
      </p:sp>
      <p:pic>
        <p:nvPicPr>
          <p:cNvPr id="9" name="Picture 9">
            <a:extLst>
              <a:ext uri="{FF2B5EF4-FFF2-40B4-BE49-F238E27FC236}">
                <a16:creationId xmlns="" xmlns:a16="http://schemas.microsoft.com/office/drawing/2014/main" id="{5DBC6CCD-6913-44E5-86A2-11158306CA1F}"/>
              </a:ext>
            </a:extLst>
          </p:cNvPr>
          <p:cNvPicPr>
            <a:picLocks noChangeAspect="1" noChangeArrowheads="1"/>
          </p:cNvPicPr>
          <p:nvPr/>
        </p:nvPicPr>
        <p:blipFill>
          <a:blip r:embed="rId5">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4829968" y="3327685"/>
            <a:ext cx="1080000" cy="106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a:extLst>
              <a:ext uri="{FF2B5EF4-FFF2-40B4-BE49-F238E27FC236}">
                <a16:creationId xmlns="" xmlns:a16="http://schemas.microsoft.com/office/drawing/2014/main" id="{FEF065F9-C2C1-42AE-9ADD-6CB910079C53}"/>
              </a:ext>
            </a:extLst>
          </p:cNvPr>
          <p:cNvSpPr>
            <a:spLocks noChangeArrowheads="1"/>
          </p:cNvSpPr>
          <p:nvPr/>
        </p:nvSpPr>
        <p:spPr bwMode="auto">
          <a:xfrm>
            <a:off x="4939506" y="2656171"/>
            <a:ext cx="844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ǒu</a:t>
            </a:r>
            <a:endParaRPr lang="zh-CN" altLang="en-US" sz="3600">
              <a:solidFill>
                <a:srgbClr val="607B74"/>
              </a:solidFill>
              <a:latin typeface="+mn-lt"/>
              <a:ea typeface="+mn-ea"/>
              <a:cs typeface="+mn-ea"/>
              <a:sym typeface="+mn-lt"/>
            </a:endParaRPr>
          </a:p>
        </p:txBody>
      </p:sp>
      <p:sp>
        <p:nvSpPr>
          <p:cNvPr id="13" name="矩形 12">
            <a:extLst>
              <a:ext uri="{FF2B5EF4-FFF2-40B4-BE49-F238E27FC236}">
                <a16:creationId xmlns="" xmlns:a16="http://schemas.microsoft.com/office/drawing/2014/main" id="{B270B617-E0A3-41DD-839A-C583B3C314C8}"/>
              </a:ext>
            </a:extLst>
          </p:cNvPr>
          <p:cNvSpPr>
            <a:spLocks noChangeArrowheads="1"/>
          </p:cNvSpPr>
          <p:nvPr/>
        </p:nvSpPr>
        <p:spPr bwMode="auto">
          <a:xfrm>
            <a:off x="2107406" y="2654584"/>
            <a:ext cx="856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líng</a:t>
            </a:r>
            <a:endParaRPr lang="zh-CN" altLang="en-US" sz="3600">
              <a:solidFill>
                <a:srgbClr val="607B74"/>
              </a:solidFill>
              <a:latin typeface="+mn-lt"/>
              <a:ea typeface="+mn-ea"/>
              <a:cs typeface="+mn-ea"/>
              <a:sym typeface="+mn-lt"/>
            </a:endParaRPr>
          </a:p>
        </p:txBody>
      </p:sp>
      <p:sp>
        <p:nvSpPr>
          <p:cNvPr id="14" name="矩形 13">
            <a:extLst>
              <a:ext uri="{FF2B5EF4-FFF2-40B4-BE49-F238E27FC236}">
                <a16:creationId xmlns="" xmlns:a16="http://schemas.microsoft.com/office/drawing/2014/main" id="{52C856B5-075C-48B9-B76D-0DECF2DC4F17}"/>
              </a:ext>
            </a:extLst>
          </p:cNvPr>
          <p:cNvSpPr>
            <a:spLocks noChangeArrowheads="1"/>
          </p:cNvSpPr>
          <p:nvPr/>
        </p:nvSpPr>
        <p:spPr bwMode="auto">
          <a:xfrm>
            <a:off x="9147968" y="782921"/>
            <a:ext cx="9032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jǐn</a:t>
            </a:r>
            <a:endParaRPr lang="zh-CN" altLang="en-US" sz="3600">
              <a:solidFill>
                <a:srgbClr val="607B74"/>
              </a:solidFill>
              <a:latin typeface="+mn-lt"/>
              <a:ea typeface="+mn-ea"/>
              <a:cs typeface="+mn-ea"/>
              <a:sym typeface="+mn-lt"/>
            </a:endParaRPr>
          </a:p>
        </p:txBody>
      </p:sp>
      <p:sp>
        <p:nvSpPr>
          <p:cNvPr id="15" name="矩形 14">
            <a:extLst>
              <a:ext uri="{FF2B5EF4-FFF2-40B4-BE49-F238E27FC236}">
                <a16:creationId xmlns="" xmlns:a16="http://schemas.microsoft.com/office/drawing/2014/main" id="{AB2D87DF-40CF-4EC1-8B56-916D9037167E}"/>
              </a:ext>
            </a:extLst>
          </p:cNvPr>
          <p:cNvSpPr>
            <a:spLocks noChangeArrowheads="1"/>
          </p:cNvSpPr>
          <p:nvPr/>
        </p:nvSpPr>
        <p:spPr bwMode="auto">
          <a:xfrm>
            <a:off x="7712868" y="762284"/>
            <a:ext cx="856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líng</a:t>
            </a:r>
            <a:endParaRPr lang="zh-CN" altLang="en-US" sz="3600">
              <a:solidFill>
                <a:srgbClr val="607B74"/>
              </a:solidFill>
              <a:latin typeface="+mn-lt"/>
              <a:ea typeface="+mn-ea"/>
              <a:cs typeface="+mn-ea"/>
              <a:sym typeface="+mn-lt"/>
            </a:endParaRPr>
          </a:p>
        </p:txBody>
      </p:sp>
      <p:sp>
        <p:nvSpPr>
          <p:cNvPr id="16" name="矩形 15">
            <a:extLst>
              <a:ext uri="{FF2B5EF4-FFF2-40B4-BE49-F238E27FC236}">
                <a16:creationId xmlns="" xmlns:a16="http://schemas.microsoft.com/office/drawing/2014/main" id="{480436EE-4CB0-40C1-A097-B24EAA8CF50F}"/>
              </a:ext>
            </a:extLst>
          </p:cNvPr>
          <p:cNvSpPr>
            <a:spLocks noChangeArrowheads="1"/>
          </p:cNvSpPr>
          <p:nvPr/>
        </p:nvSpPr>
        <p:spPr bwMode="auto">
          <a:xfrm>
            <a:off x="6360318" y="762284"/>
            <a:ext cx="8899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dān</a:t>
            </a:r>
            <a:endParaRPr lang="zh-CN" altLang="en-US" sz="3600">
              <a:solidFill>
                <a:srgbClr val="607B74"/>
              </a:solidFill>
              <a:latin typeface="+mn-lt"/>
              <a:ea typeface="+mn-ea"/>
              <a:cs typeface="+mn-ea"/>
              <a:sym typeface="+mn-lt"/>
            </a:endParaRPr>
          </a:p>
        </p:txBody>
      </p:sp>
      <p:sp>
        <p:nvSpPr>
          <p:cNvPr id="17" name="矩形 16">
            <a:extLst>
              <a:ext uri="{FF2B5EF4-FFF2-40B4-BE49-F238E27FC236}">
                <a16:creationId xmlns="" xmlns:a16="http://schemas.microsoft.com/office/drawing/2014/main" id="{DF7BDC62-3F80-4B3F-B920-E4E00FB3434A}"/>
              </a:ext>
            </a:extLst>
          </p:cNvPr>
          <p:cNvSpPr>
            <a:spLocks noChangeArrowheads="1"/>
          </p:cNvSpPr>
          <p:nvPr/>
        </p:nvSpPr>
        <p:spPr bwMode="auto">
          <a:xfrm>
            <a:off x="4739481" y="843246"/>
            <a:ext cx="12346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máng</a:t>
            </a:r>
            <a:endParaRPr lang="zh-CN" altLang="en-US" sz="3600">
              <a:solidFill>
                <a:srgbClr val="607B74"/>
              </a:solidFill>
              <a:latin typeface="+mn-lt"/>
              <a:ea typeface="+mn-ea"/>
              <a:cs typeface="+mn-ea"/>
              <a:sym typeface="+mn-lt"/>
            </a:endParaRPr>
          </a:p>
        </p:txBody>
      </p:sp>
      <p:sp>
        <p:nvSpPr>
          <p:cNvPr id="18" name="矩形 17">
            <a:extLst>
              <a:ext uri="{FF2B5EF4-FFF2-40B4-BE49-F238E27FC236}">
                <a16:creationId xmlns="" xmlns:a16="http://schemas.microsoft.com/office/drawing/2014/main" id="{FB70602C-B27A-4B86-AE4E-1D76992ADC58}"/>
              </a:ext>
            </a:extLst>
          </p:cNvPr>
          <p:cNvSpPr>
            <a:spLocks noChangeArrowheads="1"/>
          </p:cNvSpPr>
          <p:nvPr/>
        </p:nvSpPr>
        <p:spPr bwMode="auto">
          <a:xfrm>
            <a:off x="3677443" y="717834"/>
            <a:ext cx="668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pū</a:t>
            </a:r>
            <a:endParaRPr lang="zh-CN" altLang="en-US" sz="3600">
              <a:solidFill>
                <a:srgbClr val="607B74"/>
              </a:solidFill>
              <a:latin typeface="+mn-lt"/>
              <a:ea typeface="+mn-ea"/>
              <a:cs typeface="+mn-ea"/>
              <a:sym typeface="+mn-lt"/>
            </a:endParaRPr>
          </a:p>
        </p:txBody>
      </p:sp>
      <p:sp>
        <p:nvSpPr>
          <p:cNvPr id="19" name="矩形 18">
            <a:extLst>
              <a:ext uri="{FF2B5EF4-FFF2-40B4-BE49-F238E27FC236}">
                <a16:creationId xmlns="" xmlns:a16="http://schemas.microsoft.com/office/drawing/2014/main" id="{51F8BD45-AD3D-48EF-B193-2DE392EB4883}"/>
              </a:ext>
            </a:extLst>
          </p:cNvPr>
          <p:cNvSpPr>
            <a:spLocks noChangeArrowheads="1"/>
          </p:cNvSpPr>
          <p:nvPr/>
        </p:nvSpPr>
        <p:spPr bwMode="auto">
          <a:xfrm>
            <a:off x="2212181" y="833721"/>
            <a:ext cx="9787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kuò</a:t>
            </a:r>
            <a:r>
              <a:rPr lang="en-US" altLang="zh-CN" sz="3600" b="1">
                <a:solidFill>
                  <a:srgbClr val="607B74"/>
                </a:solidFill>
                <a:latin typeface="+mn-lt"/>
                <a:ea typeface="+mn-ea"/>
                <a:cs typeface="+mn-ea"/>
                <a:sym typeface="+mn-lt"/>
              </a:rPr>
              <a:t> </a:t>
            </a:r>
            <a:endParaRPr lang="zh-CN" altLang="en-US" sz="3600">
              <a:solidFill>
                <a:srgbClr val="607B74"/>
              </a:solidFill>
              <a:latin typeface="+mn-lt"/>
              <a:ea typeface="+mn-ea"/>
              <a:cs typeface="+mn-ea"/>
              <a:sym typeface="+mn-lt"/>
            </a:endParaRPr>
          </a:p>
        </p:txBody>
      </p:sp>
      <p:sp>
        <p:nvSpPr>
          <p:cNvPr id="20" name="矩形 19">
            <a:extLst>
              <a:ext uri="{FF2B5EF4-FFF2-40B4-BE49-F238E27FC236}">
                <a16:creationId xmlns="" xmlns:a16="http://schemas.microsoft.com/office/drawing/2014/main" id="{FB263DA4-F7EE-4306-B147-73CABD6E4B1E}"/>
              </a:ext>
            </a:extLst>
          </p:cNvPr>
          <p:cNvSpPr>
            <a:spLocks noChangeArrowheads="1"/>
          </p:cNvSpPr>
          <p:nvPr/>
        </p:nvSpPr>
        <p:spPr bwMode="auto">
          <a:xfrm>
            <a:off x="6420643" y="2594259"/>
            <a:ext cx="1155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ěr</a:t>
            </a:r>
            <a:endParaRPr lang="zh-CN" altLang="en-US" sz="3600">
              <a:solidFill>
                <a:srgbClr val="607B74"/>
              </a:solidFill>
              <a:latin typeface="+mn-lt"/>
              <a:ea typeface="+mn-ea"/>
              <a:cs typeface="+mn-ea"/>
              <a:sym typeface="+mn-lt"/>
            </a:endParaRPr>
          </a:p>
        </p:txBody>
      </p:sp>
      <p:sp>
        <p:nvSpPr>
          <p:cNvPr id="21" name="矩形 20">
            <a:extLst>
              <a:ext uri="{FF2B5EF4-FFF2-40B4-BE49-F238E27FC236}">
                <a16:creationId xmlns="" xmlns:a16="http://schemas.microsoft.com/office/drawing/2014/main" id="{F46786CB-A0EE-40F4-9811-3E9DABF2B244}"/>
              </a:ext>
            </a:extLst>
          </p:cNvPr>
          <p:cNvSpPr>
            <a:spLocks noChangeArrowheads="1"/>
          </p:cNvSpPr>
          <p:nvPr/>
        </p:nvSpPr>
        <p:spPr bwMode="auto">
          <a:xfrm>
            <a:off x="9271793" y="2589496"/>
            <a:ext cx="5325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qí</a:t>
            </a:r>
          </a:p>
        </p:txBody>
      </p:sp>
      <p:sp>
        <p:nvSpPr>
          <p:cNvPr id="22" name="矩形 21">
            <a:extLst>
              <a:ext uri="{FF2B5EF4-FFF2-40B4-BE49-F238E27FC236}">
                <a16:creationId xmlns="" xmlns:a16="http://schemas.microsoft.com/office/drawing/2014/main" id="{E84219CF-F3E3-40CB-BE05-833363EEB020}"/>
              </a:ext>
            </a:extLst>
          </p:cNvPr>
          <p:cNvSpPr>
            <a:spLocks noChangeArrowheads="1"/>
          </p:cNvSpPr>
          <p:nvPr/>
        </p:nvSpPr>
        <p:spPr bwMode="auto">
          <a:xfrm>
            <a:off x="7668418" y="2649821"/>
            <a:ext cx="8258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mù</a:t>
            </a:r>
            <a:endParaRPr lang="zh-CN" altLang="en-US" sz="3600">
              <a:solidFill>
                <a:srgbClr val="607B74"/>
              </a:solidFill>
              <a:latin typeface="+mn-lt"/>
              <a:ea typeface="+mn-ea"/>
              <a:cs typeface="+mn-ea"/>
              <a:sym typeface="+mn-lt"/>
            </a:endParaRPr>
          </a:p>
        </p:txBody>
      </p:sp>
      <p:sp>
        <p:nvSpPr>
          <p:cNvPr id="23" name="矩形 22">
            <a:extLst>
              <a:ext uri="{FF2B5EF4-FFF2-40B4-BE49-F238E27FC236}">
                <a16:creationId xmlns="" xmlns:a16="http://schemas.microsoft.com/office/drawing/2014/main" id="{D4E14135-E2EA-473A-A158-96CF4CA6EEBA}"/>
              </a:ext>
            </a:extLst>
          </p:cNvPr>
          <p:cNvSpPr>
            <a:spLocks noChangeArrowheads="1"/>
          </p:cNvSpPr>
          <p:nvPr/>
        </p:nvSpPr>
        <p:spPr bwMode="auto">
          <a:xfrm>
            <a:off x="2748756" y="4583396"/>
            <a:ext cx="7745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huī</a:t>
            </a:r>
            <a:endParaRPr lang="zh-CN" altLang="en-US" sz="3600">
              <a:solidFill>
                <a:srgbClr val="607B74"/>
              </a:solidFill>
              <a:latin typeface="+mn-lt"/>
              <a:ea typeface="+mn-ea"/>
              <a:cs typeface="+mn-ea"/>
              <a:sym typeface="+mn-lt"/>
            </a:endParaRPr>
          </a:p>
        </p:txBody>
      </p:sp>
      <p:pic>
        <p:nvPicPr>
          <p:cNvPr id="24" name="Picture 14">
            <a:extLst>
              <a:ext uri="{FF2B5EF4-FFF2-40B4-BE49-F238E27FC236}">
                <a16:creationId xmlns="" xmlns:a16="http://schemas.microsoft.com/office/drawing/2014/main" id="{B7C06596-0585-414E-8727-38931C0218EC}"/>
              </a:ext>
            </a:extLst>
          </p:cNvPr>
          <p:cNvPicPr>
            <a:picLocks noChangeAspect="1" noChangeArrowheads="1"/>
          </p:cNvPicPr>
          <p:nvPr/>
        </p:nvPicPr>
        <p:blipFill>
          <a:blip r:embed="rId6">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2655094" y="5299359"/>
            <a:ext cx="1075265" cy="108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矩形 24">
            <a:extLst>
              <a:ext uri="{FF2B5EF4-FFF2-40B4-BE49-F238E27FC236}">
                <a16:creationId xmlns="" xmlns:a16="http://schemas.microsoft.com/office/drawing/2014/main" id="{FEC86D22-F2D8-4367-8DA7-0A33AE78D8C8}"/>
              </a:ext>
            </a:extLst>
          </p:cNvPr>
          <p:cNvSpPr>
            <a:spLocks noChangeArrowheads="1"/>
          </p:cNvSpPr>
          <p:nvPr/>
        </p:nvSpPr>
        <p:spPr bwMode="auto">
          <a:xfrm>
            <a:off x="5279231" y="4529421"/>
            <a:ext cx="11945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xióng</a:t>
            </a:r>
            <a:endParaRPr lang="zh-CN" altLang="en-US" sz="3600">
              <a:solidFill>
                <a:srgbClr val="607B74"/>
              </a:solidFill>
              <a:latin typeface="+mn-lt"/>
              <a:ea typeface="+mn-ea"/>
              <a:cs typeface="+mn-ea"/>
              <a:sym typeface="+mn-lt"/>
            </a:endParaRPr>
          </a:p>
        </p:txBody>
      </p:sp>
      <p:pic>
        <p:nvPicPr>
          <p:cNvPr id="26" name="Picture 15">
            <a:extLst>
              <a:ext uri="{FF2B5EF4-FFF2-40B4-BE49-F238E27FC236}">
                <a16:creationId xmlns="" xmlns:a16="http://schemas.microsoft.com/office/drawing/2014/main" id="{8F0574EA-312A-41C1-9D91-8220EA794479}"/>
              </a:ext>
            </a:extLst>
          </p:cNvPr>
          <p:cNvPicPr>
            <a:picLocks noChangeAspect="1" noChangeArrowheads="1"/>
          </p:cNvPicPr>
          <p:nvPr/>
        </p:nvPicPr>
        <p:blipFill>
          <a:blip r:embed="rId7">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5361781" y="5224746"/>
            <a:ext cx="1109197" cy="108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6">
            <a:extLst>
              <a:ext uri="{FF2B5EF4-FFF2-40B4-BE49-F238E27FC236}">
                <a16:creationId xmlns="" xmlns:a16="http://schemas.microsoft.com/office/drawing/2014/main" id="{093756B7-0548-48A0-B7D6-B3F6511176A2}"/>
              </a:ext>
            </a:extLst>
          </p:cNvPr>
          <p:cNvPicPr>
            <a:picLocks noChangeAspect="1" noChangeArrowheads="1"/>
          </p:cNvPicPr>
          <p:nvPr/>
        </p:nvPicPr>
        <p:blipFill>
          <a:blip r:embed="rId8">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8139906" y="5224746"/>
            <a:ext cx="108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a:extLst>
              <a:ext uri="{FF2B5EF4-FFF2-40B4-BE49-F238E27FC236}">
                <a16:creationId xmlns="" xmlns:a16="http://schemas.microsoft.com/office/drawing/2014/main" id="{FF2045FB-FF8A-404F-8CC9-EAABC852C8A9}"/>
              </a:ext>
            </a:extLst>
          </p:cNvPr>
          <p:cNvSpPr>
            <a:spLocks noChangeArrowheads="1"/>
          </p:cNvSpPr>
          <p:nvPr/>
        </p:nvSpPr>
        <p:spPr bwMode="auto">
          <a:xfrm>
            <a:off x="8139906" y="4486559"/>
            <a:ext cx="9589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607B74"/>
                </a:solidFill>
                <a:latin typeface="+mn-lt"/>
                <a:ea typeface="+mn-ea"/>
                <a:cs typeface="+mn-ea"/>
                <a:sym typeface="+mn-lt"/>
              </a:rPr>
              <a:t>yīng</a:t>
            </a:r>
            <a:endParaRPr lang="zh-CN" altLang="en-US" sz="3600">
              <a:solidFill>
                <a:srgbClr val="607B74"/>
              </a:solidFill>
              <a:latin typeface="+mn-lt"/>
              <a:ea typeface="+mn-ea"/>
              <a:cs typeface="+mn-ea"/>
              <a:sym typeface="+mn-lt"/>
            </a:endParaRPr>
          </a:p>
        </p:txBody>
      </p:sp>
      <p:pic>
        <p:nvPicPr>
          <p:cNvPr id="29" name="Picture 1" descr="C:\Users\Administrator\AppData\Roaming\Tencent\Users\987841374\QQ\WinTemp\RichOle\58W}V[JGPR3EG`CD71JIROG.png">
            <a:extLst>
              <a:ext uri="{FF2B5EF4-FFF2-40B4-BE49-F238E27FC236}">
                <a16:creationId xmlns="" xmlns:a16="http://schemas.microsoft.com/office/drawing/2014/main" id="{FCFBA0D8-2AE1-4C17-ABF5-3975CFA13BB0}"/>
              </a:ext>
            </a:extLst>
          </p:cNvPr>
          <p:cNvPicPr>
            <a:picLocks noChangeAspect="1" noChangeArrowheads="1"/>
          </p:cNvPicPr>
          <p:nvPr/>
        </p:nvPicPr>
        <p:blipFill>
          <a:blip r:embed="rId9">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3407006" y="1516346"/>
            <a:ext cx="1080000" cy="104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a:extLst>
              <a:ext uri="{FF2B5EF4-FFF2-40B4-BE49-F238E27FC236}">
                <a16:creationId xmlns="" xmlns:a16="http://schemas.microsoft.com/office/drawing/2014/main" id="{420E4F00-1F70-43DB-A5F0-D33E06B08095}"/>
              </a:ext>
            </a:extLst>
          </p:cNvPr>
          <p:cNvPicPr>
            <a:picLocks noChangeAspect="1" noChangeArrowheads="1"/>
          </p:cNvPicPr>
          <p:nvPr/>
        </p:nvPicPr>
        <p:blipFill>
          <a:blip r:embed="rId10">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2092557" y="1516347"/>
            <a:ext cx="1080000" cy="108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a:extLst>
              <a:ext uri="{FF2B5EF4-FFF2-40B4-BE49-F238E27FC236}">
                <a16:creationId xmlns="" xmlns:a16="http://schemas.microsoft.com/office/drawing/2014/main" id="{3A526903-F67B-43BF-AA25-A87C406622E6}"/>
              </a:ext>
            </a:extLst>
          </p:cNvPr>
          <p:cNvPicPr>
            <a:picLocks noChangeAspect="1" noChangeArrowheads="1"/>
          </p:cNvPicPr>
          <p:nvPr/>
        </p:nvPicPr>
        <p:blipFill>
          <a:blip r:embed="rId11">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4729393" y="1519522"/>
            <a:ext cx="1080000" cy="1104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4">
            <a:extLst>
              <a:ext uri="{FF2B5EF4-FFF2-40B4-BE49-F238E27FC236}">
                <a16:creationId xmlns="" xmlns:a16="http://schemas.microsoft.com/office/drawing/2014/main" id="{0FF02C8E-7CEA-46B7-8B1A-0254E7EBE4F4}"/>
              </a:ext>
            </a:extLst>
          </p:cNvPr>
          <p:cNvPicPr>
            <a:picLocks noChangeAspect="1" noChangeArrowheads="1"/>
          </p:cNvPicPr>
          <p:nvPr/>
        </p:nvPicPr>
        <p:blipFill>
          <a:blip r:embed="rId12">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6113693" y="1506821"/>
            <a:ext cx="1080000" cy="1071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5">
            <a:extLst>
              <a:ext uri="{FF2B5EF4-FFF2-40B4-BE49-F238E27FC236}">
                <a16:creationId xmlns="" xmlns:a16="http://schemas.microsoft.com/office/drawing/2014/main" id="{A6DFBBD0-B737-4270-93AA-1E1D29279C5A}"/>
              </a:ext>
            </a:extLst>
          </p:cNvPr>
          <p:cNvPicPr>
            <a:picLocks noChangeAspect="1" noChangeArrowheads="1"/>
          </p:cNvPicPr>
          <p:nvPr/>
        </p:nvPicPr>
        <p:blipFill>
          <a:blip r:embed="rId13">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7469418" y="1516346"/>
            <a:ext cx="1080000" cy="1105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6">
            <a:extLst>
              <a:ext uri="{FF2B5EF4-FFF2-40B4-BE49-F238E27FC236}">
                <a16:creationId xmlns="" xmlns:a16="http://schemas.microsoft.com/office/drawing/2014/main" id="{648578CE-B8D8-41A1-A3F3-3E91C547C2CE}"/>
              </a:ext>
            </a:extLst>
          </p:cNvPr>
          <p:cNvPicPr>
            <a:picLocks noChangeAspect="1" noChangeArrowheads="1"/>
          </p:cNvPicPr>
          <p:nvPr/>
        </p:nvPicPr>
        <p:blipFill>
          <a:blip r:embed="rId14">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8823556" y="1554446"/>
            <a:ext cx="1080000" cy="107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10">
            <a:extLst>
              <a:ext uri="{FF2B5EF4-FFF2-40B4-BE49-F238E27FC236}">
                <a16:creationId xmlns="" xmlns:a16="http://schemas.microsoft.com/office/drawing/2014/main" id="{33B68E6A-B104-4FC7-9F14-2DB5E7DF2485}"/>
              </a:ext>
            </a:extLst>
          </p:cNvPr>
          <p:cNvPicPr>
            <a:picLocks noChangeAspect="1" noChangeArrowheads="1"/>
          </p:cNvPicPr>
          <p:nvPr/>
        </p:nvPicPr>
        <p:blipFill>
          <a:blip r:embed="rId15">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6113694" y="3388009"/>
            <a:ext cx="1080000" cy="1063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12">
            <a:extLst>
              <a:ext uri="{FF2B5EF4-FFF2-40B4-BE49-F238E27FC236}">
                <a16:creationId xmlns="" xmlns:a16="http://schemas.microsoft.com/office/drawing/2014/main" id="{6867CA4A-66B2-460B-ACA1-FA4662D5D5C2}"/>
              </a:ext>
            </a:extLst>
          </p:cNvPr>
          <p:cNvPicPr>
            <a:picLocks noChangeAspect="1" noChangeArrowheads="1"/>
          </p:cNvPicPr>
          <p:nvPr/>
        </p:nvPicPr>
        <p:blipFill>
          <a:blip r:embed="rId16">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8823557" y="3351496"/>
            <a:ext cx="1080000" cy="107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13">
            <a:extLst>
              <a:ext uri="{FF2B5EF4-FFF2-40B4-BE49-F238E27FC236}">
                <a16:creationId xmlns="" xmlns:a16="http://schemas.microsoft.com/office/drawing/2014/main" id="{5E9CA159-FFE2-4E83-ADEC-EC62CD9764F2}"/>
              </a:ext>
            </a:extLst>
          </p:cNvPr>
          <p:cNvPicPr>
            <a:picLocks noChangeAspect="1" noChangeArrowheads="1"/>
          </p:cNvPicPr>
          <p:nvPr/>
        </p:nvPicPr>
        <p:blipFill>
          <a:blip r:embed="rId17">
            <a:duotone>
              <a:prstClr val="black"/>
              <a:srgbClr val="607B74">
                <a:tint val="45000"/>
                <a:satMod val="400000"/>
              </a:srgbClr>
            </a:duotone>
            <a:extLst>
              <a:ext uri="{28A0092B-C50C-407E-A947-70E740481C1C}">
                <a14:useLocalDpi xmlns:a14="http://schemas.microsoft.com/office/drawing/2010/main" val="0"/>
              </a:ext>
            </a:extLst>
          </a:blip>
          <a:stretch>
            <a:fillRect/>
          </a:stretch>
        </p:blipFill>
        <p:spPr bwMode="auto">
          <a:xfrm>
            <a:off x="7469418" y="3383246"/>
            <a:ext cx="108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60312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circle(in)">
                                      <p:cBhvr>
                                        <p:cTn id="40" dur="20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80">
                                          <p:stCondLst>
                                            <p:cond delay="0"/>
                                          </p:stCondLst>
                                        </p:cTn>
                                        <p:tgtEl>
                                          <p:spTgt spid="10"/>
                                        </p:tgtEl>
                                      </p:cBhvr>
                                    </p:animEffect>
                                    <p:anim calcmode="lin" valueType="num">
                                      <p:cBhvr>
                                        <p:cTn id="5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4" dur="26">
                                          <p:stCondLst>
                                            <p:cond delay="650"/>
                                          </p:stCondLst>
                                        </p:cTn>
                                        <p:tgtEl>
                                          <p:spTgt spid="10"/>
                                        </p:tgtEl>
                                      </p:cBhvr>
                                      <p:to x="100000" y="60000"/>
                                    </p:animScale>
                                    <p:animScale>
                                      <p:cBhvr>
                                        <p:cTn id="65" dur="166" decel="50000">
                                          <p:stCondLst>
                                            <p:cond delay="676"/>
                                          </p:stCondLst>
                                        </p:cTn>
                                        <p:tgtEl>
                                          <p:spTgt spid="10"/>
                                        </p:tgtEl>
                                      </p:cBhvr>
                                      <p:to x="100000" y="100000"/>
                                    </p:animScale>
                                    <p:animScale>
                                      <p:cBhvr>
                                        <p:cTn id="66" dur="26">
                                          <p:stCondLst>
                                            <p:cond delay="1312"/>
                                          </p:stCondLst>
                                        </p:cTn>
                                        <p:tgtEl>
                                          <p:spTgt spid="10"/>
                                        </p:tgtEl>
                                      </p:cBhvr>
                                      <p:to x="100000" y="80000"/>
                                    </p:animScale>
                                    <p:animScale>
                                      <p:cBhvr>
                                        <p:cTn id="67" dur="166" decel="50000">
                                          <p:stCondLst>
                                            <p:cond delay="1338"/>
                                          </p:stCondLst>
                                        </p:cTn>
                                        <p:tgtEl>
                                          <p:spTgt spid="10"/>
                                        </p:tgtEl>
                                      </p:cBhvr>
                                      <p:to x="100000" y="100000"/>
                                    </p:animScale>
                                    <p:animScale>
                                      <p:cBhvr>
                                        <p:cTn id="68" dur="26">
                                          <p:stCondLst>
                                            <p:cond delay="1642"/>
                                          </p:stCondLst>
                                        </p:cTn>
                                        <p:tgtEl>
                                          <p:spTgt spid="10"/>
                                        </p:tgtEl>
                                      </p:cBhvr>
                                      <p:to x="100000" y="90000"/>
                                    </p:animScale>
                                    <p:animScale>
                                      <p:cBhvr>
                                        <p:cTn id="69" dur="166" decel="50000">
                                          <p:stCondLst>
                                            <p:cond delay="1668"/>
                                          </p:stCondLst>
                                        </p:cTn>
                                        <p:tgtEl>
                                          <p:spTgt spid="10"/>
                                        </p:tgtEl>
                                      </p:cBhvr>
                                      <p:to x="100000" y="100000"/>
                                    </p:animScale>
                                    <p:animScale>
                                      <p:cBhvr>
                                        <p:cTn id="70" dur="26">
                                          <p:stCondLst>
                                            <p:cond delay="1808"/>
                                          </p:stCondLst>
                                        </p:cTn>
                                        <p:tgtEl>
                                          <p:spTgt spid="10"/>
                                        </p:tgtEl>
                                      </p:cBhvr>
                                      <p:to x="100000" y="95000"/>
                                    </p:animScale>
                                    <p:animScale>
                                      <p:cBhvr>
                                        <p:cTn id="71" dur="166" decel="50000">
                                          <p:stCondLst>
                                            <p:cond delay="1834"/>
                                          </p:stCondLst>
                                        </p:cTn>
                                        <p:tgtEl>
                                          <p:spTgt spid="10"/>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80">
                                          <p:stCondLst>
                                            <p:cond delay="0"/>
                                          </p:stCondLst>
                                        </p:cTn>
                                        <p:tgtEl>
                                          <p:spTgt spid="20"/>
                                        </p:tgtEl>
                                      </p:cBhvr>
                                    </p:animEffect>
                                    <p:anim calcmode="lin" valueType="num">
                                      <p:cBhvr>
                                        <p:cTn id="7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82" dur="26">
                                          <p:stCondLst>
                                            <p:cond delay="650"/>
                                          </p:stCondLst>
                                        </p:cTn>
                                        <p:tgtEl>
                                          <p:spTgt spid="20"/>
                                        </p:tgtEl>
                                      </p:cBhvr>
                                      <p:to x="100000" y="60000"/>
                                    </p:animScale>
                                    <p:animScale>
                                      <p:cBhvr>
                                        <p:cTn id="83" dur="166" decel="50000">
                                          <p:stCondLst>
                                            <p:cond delay="676"/>
                                          </p:stCondLst>
                                        </p:cTn>
                                        <p:tgtEl>
                                          <p:spTgt spid="20"/>
                                        </p:tgtEl>
                                      </p:cBhvr>
                                      <p:to x="100000" y="100000"/>
                                    </p:animScale>
                                    <p:animScale>
                                      <p:cBhvr>
                                        <p:cTn id="84" dur="26">
                                          <p:stCondLst>
                                            <p:cond delay="1312"/>
                                          </p:stCondLst>
                                        </p:cTn>
                                        <p:tgtEl>
                                          <p:spTgt spid="20"/>
                                        </p:tgtEl>
                                      </p:cBhvr>
                                      <p:to x="100000" y="80000"/>
                                    </p:animScale>
                                    <p:animScale>
                                      <p:cBhvr>
                                        <p:cTn id="85" dur="166" decel="50000">
                                          <p:stCondLst>
                                            <p:cond delay="1338"/>
                                          </p:stCondLst>
                                        </p:cTn>
                                        <p:tgtEl>
                                          <p:spTgt spid="20"/>
                                        </p:tgtEl>
                                      </p:cBhvr>
                                      <p:to x="100000" y="100000"/>
                                    </p:animScale>
                                    <p:animScale>
                                      <p:cBhvr>
                                        <p:cTn id="86" dur="26">
                                          <p:stCondLst>
                                            <p:cond delay="1642"/>
                                          </p:stCondLst>
                                        </p:cTn>
                                        <p:tgtEl>
                                          <p:spTgt spid="20"/>
                                        </p:tgtEl>
                                      </p:cBhvr>
                                      <p:to x="100000" y="90000"/>
                                    </p:animScale>
                                    <p:animScale>
                                      <p:cBhvr>
                                        <p:cTn id="87" dur="166" decel="50000">
                                          <p:stCondLst>
                                            <p:cond delay="1668"/>
                                          </p:stCondLst>
                                        </p:cTn>
                                        <p:tgtEl>
                                          <p:spTgt spid="20"/>
                                        </p:tgtEl>
                                      </p:cBhvr>
                                      <p:to x="100000" y="100000"/>
                                    </p:animScale>
                                    <p:animScale>
                                      <p:cBhvr>
                                        <p:cTn id="88" dur="26">
                                          <p:stCondLst>
                                            <p:cond delay="1808"/>
                                          </p:stCondLst>
                                        </p:cTn>
                                        <p:tgtEl>
                                          <p:spTgt spid="20"/>
                                        </p:tgtEl>
                                      </p:cBhvr>
                                      <p:to x="100000" y="95000"/>
                                    </p:animScale>
                                    <p:animScale>
                                      <p:cBhvr>
                                        <p:cTn id="89" dur="166" decel="50000">
                                          <p:stCondLst>
                                            <p:cond delay="1834"/>
                                          </p:stCondLst>
                                        </p:cTn>
                                        <p:tgtEl>
                                          <p:spTgt spid="20"/>
                                        </p:tgtEl>
                                      </p:cBhvr>
                                      <p:to x="100000" y="100000"/>
                                    </p:animScale>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ppt_x"/>
                                          </p:val>
                                        </p:tav>
                                        <p:tav tm="100000">
                                          <p:val>
                                            <p:strVal val="#ppt_x"/>
                                          </p:val>
                                        </p:tav>
                                      </p:tavLst>
                                    </p:anim>
                                    <p:anim calcmode="lin" valueType="num">
                                      <p:cBhvr additive="base">
                                        <p:cTn id="9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1000"/>
                                        <p:tgtEl>
                                          <p:spTgt spid="21"/>
                                        </p:tgtEl>
                                      </p:cBhvr>
                                    </p:animEffect>
                                    <p:anim calcmode="lin" valueType="num">
                                      <p:cBhvr>
                                        <p:cTn id="101" dur="1000" fill="hold"/>
                                        <p:tgtEl>
                                          <p:spTgt spid="21"/>
                                        </p:tgtEl>
                                        <p:attrNameLst>
                                          <p:attrName>ppt_x</p:attrName>
                                        </p:attrNameLst>
                                      </p:cBhvr>
                                      <p:tavLst>
                                        <p:tav tm="0">
                                          <p:val>
                                            <p:strVal val="#ppt_x"/>
                                          </p:val>
                                        </p:tav>
                                        <p:tav tm="100000">
                                          <p:val>
                                            <p:strVal val="#ppt_x"/>
                                          </p:val>
                                        </p:tav>
                                      </p:tavLst>
                                    </p:anim>
                                    <p:anim calcmode="lin" valueType="num">
                                      <p:cBhvr>
                                        <p:cTn id="10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down)">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26"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down)">
                                      <p:cBhvr>
                                        <p:cTn id="112" dur="580">
                                          <p:stCondLst>
                                            <p:cond delay="0"/>
                                          </p:stCondLst>
                                        </p:cTn>
                                        <p:tgtEl>
                                          <p:spTgt spid="25"/>
                                        </p:tgtEl>
                                      </p:cBhvr>
                                    </p:animEffect>
                                    <p:anim calcmode="lin" valueType="num">
                                      <p:cBhvr>
                                        <p:cTn id="113"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18" dur="26">
                                          <p:stCondLst>
                                            <p:cond delay="650"/>
                                          </p:stCondLst>
                                        </p:cTn>
                                        <p:tgtEl>
                                          <p:spTgt spid="25"/>
                                        </p:tgtEl>
                                      </p:cBhvr>
                                      <p:to x="100000" y="60000"/>
                                    </p:animScale>
                                    <p:animScale>
                                      <p:cBhvr>
                                        <p:cTn id="119" dur="166" decel="50000">
                                          <p:stCondLst>
                                            <p:cond delay="676"/>
                                          </p:stCondLst>
                                        </p:cTn>
                                        <p:tgtEl>
                                          <p:spTgt spid="25"/>
                                        </p:tgtEl>
                                      </p:cBhvr>
                                      <p:to x="100000" y="100000"/>
                                    </p:animScale>
                                    <p:animScale>
                                      <p:cBhvr>
                                        <p:cTn id="120" dur="26">
                                          <p:stCondLst>
                                            <p:cond delay="1312"/>
                                          </p:stCondLst>
                                        </p:cTn>
                                        <p:tgtEl>
                                          <p:spTgt spid="25"/>
                                        </p:tgtEl>
                                      </p:cBhvr>
                                      <p:to x="100000" y="80000"/>
                                    </p:animScale>
                                    <p:animScale>
                                      <p:cBhvr>
                                        <p:cTn id="121" dur="166" decel="50000">
                                          <p:stCondLst>
                                            <p:cond delay="1338"/>
                                          </p:stCondLst>
                                        </p:cTn>
                                        <p:tgtEl>
                                          <p:spTgt spid="25"/>
                                        </p:tgtEl>
                                      </p:cBhvr>
                                      <p:to x="100000" y="100000"/>
                                    </p:animScale>
                                    <p:animScale>
                                      <p:cBhvr>
                                        <p:cTn id="122" dur="26">
                                          <p:stCondLst>
                                            <p:cond delay="1642"/>
                                          </p:stCondLst>
                                        </p:cTn>
                                        <p:tgtEl>
                                          <p:spTgt spid="25"/>
                                        </p:tgtEl>
                                      </p:cBhvr>
                                      <p:to x="100000" y="90000"/>
                                    </p:animScale>
                                    <p:animScale>
                                      <p:cBhvr>
                                        <p:cTn id="123" dur="166" decel="50000">
                                          <p:stCondLst>
                                            <p:cond delay="1668"/>
                                          </p:stCondLst>
                                        </p:cTn>
                                        <p:tgtEl>
                                          <p:spTgt spid="25"/>
                                        </p:tgtEl>
                                      </p:cBhvr>
                                      <p:to x="100000" y="100000"/>
                                    </p:animScale>
                                    <p:animScale>
                                      <p:cBhvr>
                                        <p:cTn id="124" dur="26">
                                          <p:stCondLst>
                                            <p:cond delay="1808"/>
                                          </p:stCondLst>
                                        </p:cTn>
                                        <p:tgtEl>
                                          <p:spTgt spid="25"/>
                                        </p:tgtEl>
                                      </p:cBhvr>
                                      <p:to x="100000" y="95000"/>
                                    </p:animScale>
                                    <p:animScale>
                                      <p:cBhvr>
                                        <p:cTn id="125" dur="166" decel="50000">
                                          <p:stCondLst>
                                            <p:cond delay="1834"/>
                                          </p:stCondLst>
                                        </p:cTn>
                                        <p:tgtEl>
                                          <p:spTgt spid="25"/>
                                        </p:tgtEl>
                                      </p:cBhvr>
                                      <p:to x="100000" y="100000"/>
                                    </p:animScale>
                                  </p:childTnLst>
                                </p:cTn>
                              </p:par>
                            </p:childTnLst>
                          </p:cTn>
                        </p:par>
                      </p:childTnLst>
                    </p:cTn>
                  </p:par>
                  <p:par>
                    <p:cTn id="126" fill="hold">
                      <p:stCondLst>
                        <p:cond delay="indefinite"/>
                      </p:stCondLst>
                      <p:childTnLst>
                        <p:par>
                          <p:cTn id="127" fill="hold">
                            <p:stCondLst>
                              <p:cond delay="0"/>
                            </p:stCondLst>
                            <p:childTnLst>
                              <p:par>
                                <p:cTn id="128" presetID="26" presetClass="entr" presetSubtype="0" fill="hold" grpId="0" nodeType="click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wipe(down)">
                                      <p:cBhvr>
                                        <p:cTn id="130" dur="580">
                                          <p:stCondLst>
                                            <p:cond delay="0"/>
                                          </p:stCondLst>
                                        </p:cTn>
                                        <p:tgtEl>
                                          <p:spTgt spid="28"/>
                                        </p:tgtEl>
                                      </p:cBhvr>
                                    </p:animEffect>
                                    <p:anim calcmode="lin" valueType="num">
                                      <p:cBhvr>
                                        <p:cTn id="131"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32"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33"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34"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35"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36" dur="26">
                                          <p:stCondLst>
                                            <p:cond delay="650"/>
                                          </p:stCondLst>
                                        </p:cTn>
                                        <p:tgtEl>
                                          <p:spTgt spid="28"/>
                                        </p:tgtEl>
                                      </p:cBhvr>
                                      <p:to x="100000" y="60000"/>
                                    </p:animScale>
                                    <p:animScale>
                                      <p:cBhvr>
                                        <p:cTn id="137" dur="166" decel="50000">
                                          <p:stCondLst>
                                            <p:cond delay="676"/>
                                          </p:stCondLst>
                                        </p:cTn>
                                        <p:tgtEl>
                                          <p:spTgt spid="28"/>
                                        </p:tgtEl>
                                      </p:cBhvr>
                                      <p:to x="100000" y="100000"/>
                                    </p:animScale>
                                    <p:animScale>
                                      <p:cBhvr>
                                        <p:cTn id="138" dur="26">
                                          <p:stCondLst>
                                            <p:cond delay="1312"/>
                                          </p:stCondLst>
                                        </p:cTn>
                                        <p:tgtEl>
                                          <p:spTgt spid="28"/>
                                        </p:tgtEl>
                                      </p:cBhvr>
                                      <p:to x="100000" y="80000"/>
                                    </p:animScale>
                                    <p:animScale>
                                      <p:cBhvr>
                                        <p:cTn id="139" dur="166" decel="50000">
                                          <p:stCondLst>
                                            <p:cond delay="1338"/>
                                          </p:stCondLst>
                                        </p:cTn>
                                        <p:tgtEl>
                                          <p:spTgt spid="28"/>
                                        </p:tgtEl>
                                      </p:cBhvr>
                                      <p:to x="100000" y="100000"/>
                                    </p:animScale>
                                    <p:animScale>
                                      <p:cBhvr>
                                        <p:cTn id="140" dur="26">
                                          <p:stCondLst>
                                            <p:cond delay="1642"/>
                                          </p:stCondLst>
                                        </p:cTn>
                                        <p:tgtEl>
                                          <p:spTgt spid="28"/>
                                        </p:tgtEl>
                                      </p:cBhvr>
                                      <p:to x="100000" y="90000"/>
                                    </p:animScale>
                                    <p:animScale>
                                      <p:cBhvr>
                                        <p:cTn id="141" dur="166" decel="50000">
                                          <p:stCondLst>
                                            <p:cond delay="1668"/>
                                          </p:stCondLst>
                                        </p:cTn>
                                        <p:tgtEl>
                                          <p:spTgt spid="28"/>
                                        </p:tgtEl>
                                      </p:cBhvr>
                                      <p:to x="100000" y="100000"/>
                                    </p:animScale>
                                    <p:animScale>
                                      <p:cBhvr>
                                        <p:cTn id="142" dur="26">
                                          <p:stCondLst>
                                            <p:cond delay="1808"/>
                                          </p:stCondLst>
                                        </p:cTn>
                                        <p:tgtEl>
                                          <p:spTgt spid="28"/>
                                        </p:tgtEl>
                                      </p:cBhvr>
                                      <p:to x="100000" y="95000"/>
                                    </p:animScale>
                                    <p:animScale>
                                      <p:cBhvr>
                                        <p:cTn id="143"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4" grpId="0"/>
      <p:bldP spid="15" grpId="0"/>
      <p:bldP spid="16" grpId="0"/>
      <p:bldP spid="17" grpId="0"/>
      <p:bldP spid="18" grpId="0"/>
      <p:bldP spid="19" grpId="0"/>
      <p:bldP spid="20" grpId="0"/>
      <p:bldP spid="21" grpId="0"/>
      <p:bldP spid="22" grpId="0"/>
      <p:bldP spid="23" grpId="0"/>
      <p:bldP spid="25"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字词积累</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TextBox 1">
            <a:extLst>
              <a:ext uri="{FF2B5EF4-FFF2-40B4-BE49-F238E27FC236}">
                <a16:creationId xmlns="" xmlns:a16="http://schemas.microsoft.com/office/drawing/2014/main" id="{57A1FCE4-4DC8-4589-91AA-D795A4AECD7C}"/>
              </a:ext>
            </a:extLst>
          </p:cNvPr>
          <p:cNvSpPr txBox="1">
            <a:spLocks noChangeArrowheads="1"/>
          </p:cNvSpPr>
          <p:nvPr/>
        </p:nvSpPr>
        <p:spPr bwMode="auto">
          <a:xfrm>
            <a:off x="1568169" y="1963742"/>
            <a:ext cx="990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607B74"/>
                </a:solidFill>
                <a:latin typeface="+mn-lt"/>
                <a:ea typeface="+mn-ea"/>
                <a:cs typeface="+mn-ea"/>
                <a:sym typeface="+mn-lt"/>
              </a:rPr>
              <a:t>蒙</a:t>
            </a:r>
          </a:p>
        </p:txBody>
      </p:sp>
      <p:sp>
        <p:nvSpPr>
          <p:cNvPr id="6" name="左大括号 5">
            <a:extLst>
              <a:ext uri="{FF2B5EF4-FFF2-40B4-BE49-F238E27FC236}">
                <a16:creationId xmlns="" xmlns:a16="http://schemas.microsoft.com/office/drawing/2014/main" id="{50FB8091-33E1-4311-A643-DC56A3DA3E74}"/>
              </a:ext>
            </a:extLst>
          </p:cNvPr>
          <p:cNvSpPr/>
          <p:nvPr/>
        </p:nvSpPr>
        <p:spPr>
          <a:xfrm>
            <a:off x="2253969" y="1494130"/>
            <a:ext cx="609600" cy="1524000"/>
          </a:xfrm>
          <a:prstGeom prst="leftBrace">
            <a:avLst/>
          </a:prstGeom>
          <a:ln>
            <a:solidFill>
              <a:srgbClr val="607B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3200">
              <a:solidFill>
                <a:srgbClr val="607B74"/>
              </a:solidFill>
              <a:cs typeface="+mn-ea"/>
              <a:sym typeface="+mn-lt"/>
            </a:endParaRPr>
          </a:p>
        </p:txBody>
      </p:sp>
      <p:sp>
        <p:nvSpPr>
          <p:cNvPr id="7" name="矩形 4">
            <a:extLst>
              <a:ext uri="{FF2B5EF4-FFF2-40B4-BE49-F238E27FC236}">
                <a16:creationId xmlns="" xmlns:a16="http://schemas.microsoft.com/office/drawing/2014/main" id="{B341430F-A98C-4218-98AE-64D823E1BFAB}"/>
              </a:ext>
            </a:extLst>
          </p:cNvPr>
          <p:cNvSpPr>
            <a:spLocks noChangeArrowheads="1"/>
          </p:cNvSpPr>
          <p:nvPr/>
        </p:nvSpPr>
        <p:spPr bwMode="auto">
          <a:xfrm>
            <a:off x="2863569" y="1309980"/>
            <a:ext cx="11272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mēng</a:t>
            </a:r>
            <a:endParaRPr lang="zh-CN" altLang="en-US" sz="3200" dirty="0">
              <a:solidFill>
                <a:srgbClr val="607B74"/>
              </a:solidFill>
              <a:latin typeface="+mn-lt"/>
              <a:ea typeface="+mn-ea"/>
              <a:cs typeface="+mn-ea"/>
              <a:sym typeface="+mn-lt"/>
            </a:endParaRPr>
          </a:p>
        </p:txBody>
      </p:sp>
      <p:sp>
        <p:nvSpPr>
          <p:cNvPr id="9" name="矩形 5">
            <a:extLst>
              <a:ext uri="{FF2B5EF4-FFF2-40B4-BE49-F238E27FC236}">
                <a16:creationId xmlns="" xmlns:a16="http://schemas.microsoft.com/office/drawing/2014/main" id="{CDBDF396-78ED-4137-A73B-83728972EB37}"/>
              </a:ext>
            </a:extLst>
          </p:cNvPr>
          <p:cNvSpPr>
            <a:spLocks noChangeArrowheads="1"/>
          </p:cNvSpPr>
          <p:nvPr/>
        </p:nvSpPr>
        <p:spPr bwMode="auto">
          <a:xfrm>
            <a:off x="2863569" y="2071980"/>
            <a:ext cx="14508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méng</a:t>
            </a:r>
            <a:endParaRPr lang="zh-CN" altLang="en-US" sz="3200" dirty="0">
              <a:solidFill>
                <a:srgbClr val="607B74"/>
              </a:solidFill>
              <a:latin typeface="+mn-lt"/>
              <a:ea typeface="+mn-ea"/>
              <a:cs typeface="+mn-ea"/>
              <a:sym typeface="+mn-lt"/>
            </a:endParaRPr>
          </a:p>
        </p:txBody>
      </p:sp>
      <p:sp>
        <p:nvSpPr>
          <p:cNvPr id="10" name="矩形 6">
            <a:extLst>
              <a:ext uri="{FF2B5EF4-FFF2-40B4-BE49-F238E27FC236}">
                <a16:creationId xmlns="" xmlns:a16="http://schemas.microsoft.com/office/drawing/2014/main" id="{8BD47C8F-BD31-4606-8518-4053F5C1A88E}"/>
              </a:ext>
            </a:extLst>
          </p:cNvPr>
          <p:cNvSpPr>
            <a:spLocks noChangeArrowheads="1"/>
          </p:cNvSpPr>
          <p:nvPr/>
        </p:nvSpPr>
        <p:spPr bwMode="auto">
          <a:xfrm>
            <a:off x="2841344" y="2848268"/>
            <a:ext cx="11272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měng</a:t>
            </a:r>
            <a:endParaRPr lang="zh-CN" altLang="en-US" sz="3200" dirty="0">
              <a:solidFill>
                <a:srgbClr val="607B74"/>
              </a:solidFill>
              <a:latin typeface="+mn-lt"/>
              <a:ea typeface="+mn-ea"/>
              <a:cs typeface="+mn-ea"/>
              <a:sym typeface="+mn-lt"/>
            </a:endParaRPr>
          </a:p>
        </p:txBody>
      </p:sp>
      <p:sp>
        <p:nvSpPr>
          <p:cNvPr id="13" name="TextBox 7">
            <a:extLst>
              <a:ext uri="{FF2B5EF4-FFF2-40B4-BE49-F238E27FC236}">
                <a16:creationId xmlns="" xmlns:a16="http://schemas.microsoft.com/office/drawing/2014/main" id="{281AD652-2EB1-46BB-BA5C-C1D2E32A8AA9}"/>
              </a:ext>
            </a:extLst>
          </p:cNvPr>
          <p:cNvSpPr txBox="1">
            <a:spLocks noChangeArrowheads="1"/>
          </p:cNvSpPr>
          <p:nvPr/>
        </p:nvSpPr>
        <p:spPr bwMode="auto">
          <a:xfrm>
            <a:off x="4094653" y="1357313"/>
            <a:ext cx="14508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蒙人）</a:t>
            </a:r>
          </a:p>
        </p:txBody>
      </p:sp>
      <p:sp>
        <p:nvSpPr>
          <p:cNvPr id="14" name="TextBox 8">
            <a:extLst>
              <a:ext uri="{FF2B5EF4-FFF2-40B4-BE49-F238E27FC236}">
                <a16:creationId xmlns="" xmlns:a16="http://schemas.microsoft.com/office/drawing/2014/main" id="{AE5FBB13-43BB-407F-94A0-7BA85C62E201}"/>
              </a:ext>
            </a:extLst>
          </p:cNvPr>
          <p:cNvSpPr txBox="1">
            <a:spLocks noChangeArrowheads="1"/>
          </p:cNvSpPr>
          <p:nvPr/>
        </p:nvSpPr>
        <p:spPr bwMode="auto">
          <a:xfrm>
            <a:off x="4094653" y="2071980"/>
            <a:ext cx="17684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启蒙）</a:t>
            </a:r>
          </a:p>
        </p:txBody>
      </p:sp>
      <p:sp>
        <p:nvSpPr>
          <p:cNvPr id="15" name="TextBox 9">
            <a:extLst>
              <a:ext uri="{FF2B5EF4-FFF2-40B4-BE49-F238E27FC236}">
                <a16:creationId xmlns="" xmlns:a16="http://schemas.microsoft.com/office/drawing/2014/main" id="{2C0705E7-E730-4BAF-8D28-AF94FE8D7D7A}"/>
              </a:ext>
            </a:extLst>
          </p:cNvPr>
          <p:cNvSpPr txBox="1">
            <a:spLocks noChangeArrowheads="1"/>
          </p:cNvSpPr>
          <p:nvPr/>
        </p:nvSpPr>
        <p:spPr bwMode="auto">
          <a:xfrm>
            <a:off x="4046014" y="2848268"/>
            <a:ext cx="1722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蒙古族）</a:t>
            </a:r>
          </a:p>
        </p:txBody>
      </p:sp>
      <p:sp>
        <p:nvSpPr>
          <p:cNvPr id="16" name="TextBox 10">
            <a:extLst>
              <a:ext uri="{FF2B5EF4-FFF2-40B4-BE49-F238E27FC236}">
                <a16:creationId xmlns="" xmlns:a16="http://schemas.microsoft.com/office/drawing/2014/main" id="{C3EC783C-80B3-4E38-805D-BD72A5153A0E}"/>
              </a:ext>
            </a:extLst>
          </p:cNvPr>
          <p:cNvSpPr txBox="1">
            <a:spLocks noChangeArrowheads="1"/>
          </p:cNvSpPr>
          <p:nvPr/>
        </p:nvSpPr>
        <p:spPr bwMode="auto">
          <a:xfrm>
            <a:off x="5381924" y="1357313"/>
            <a:ext cx="15135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蒙骗）</a:t>
            </a:r>
          </a:p>
        </p:txBody>
      </p:sp>
      <p:sp>
        <p:nvSpPr>
          <p:cNvPr id="17" name="TextBox 11">
            <a:extLst>
              <a:ext uri="{FF2B5EF4-FFF2-40B4-BE49-F238E27FC236}">
                <a16:creationId xmlns="" xmlns:a16="http://schemas.microsoft.com/office/drawing/2014/main" id="{52DF9A5B-6244-4D4B-8209-DC0F50FA81B6}"/>
              </a:ext>
            </a:extLst>
          </p:cNvPr>
          <p:cNvSpPr txBox="1">
            <a:spLocks noChangeArrowheads="1"/>
          </p:cNvSpPr>
          <p:nvPr/>
        </p:nvSpPr>
        <p:spPr bwMode="auto">
          <a:xfrm>
            <a:off x="5442148" y="2034602"/>
            <a:ext cx="1622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姓蒙）</a:t>
            </a:r>
          </a:p>
        </p:txBody>
      </p:sp>
      <p:sp>
        <p:nvSpPr>
          <p:cNvPr id="18" name="左大括号 17">
            <a:extLst>
              <a:ext uri="{FF2B5EF4-FFF2-40B4-BE49-F238E27FC236}">
                <a16:creationId xmlns="" xmlns:a16="http://schemas.microsoft.com/office/drawing/2014/main" id="{06FF694A-6406-4996-9F5B-4698FAEAC190}"/>
              </a:ext>
            </a:extLst>
          </p:cNvPr>
          <p:cNvSpPr/>
          <p:nvPr/>
        </p:nvSpPr>
        <p:spPr>
          <a:xfrm>
            <a:off x="7493198" y="1539301"/>
            <a:ext cx="609600" cy="1524000"/>
          </a:xfrm>
          <a:prstGeom prst="leftBrace">
            <a:avLst/>
          </a:prstGeom>
          <a:ln>
            <a:solidFill>
              <a:srgbClr val="607B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3200">
              <a:solidFill>
                <a:srgbClr val="607B74"/>
              </a:solidFill>
              <a:cs typeface="+mn-ea"/>
              <a:sym typeface="+mn-lt"/>
            </a:endParaRPr>
          </a:p>
        </p:txBody>
      </p:sp>
      <p:sp>
        <p:nvSpPr>
          <p:cNvPr id="19" name="矩形 14">
            <a:extLst>
              <a:ext uri="{FF2B5EF4-FFF2-40B4-BE49-F238E27FC236}">
                <a16:creationId xmlns="" xmlns:a16="http://schemas.microsoft.com/office/drawing/2014/main" id="{7F228C5C-5675-4A7D-9B9A-CE6F3146B267}"/>
              </a:ext>
            </a:extLst>
          </p:cNvPr>
          <p:cNvSpPr>
            <a:spLocks noChangeArrowheads="1"/>
          </p:cNvSpPr>
          <p:nvPr/>
        </p:nvSpPr>
        <p:spPr bwMode="auto">
          <a:xfrm>
            <a:off x="8102798" y="1358326"/>
            <a:ext cx="5421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sā</a:t>
            </a:r>
            <a:endParaRPr lang="zh-CN" altLang="en-US" sz="3200" dirty="0">
              <a:solidFill>
                <a:srgbClr val="607B74"/>
              </a:solidFill>
              <a:latin typeface="+mn-lt"/>
              <a:ea typeface="+mn-ea"/>
              <a:cs typeface="+mn-ea"/>
              <a:sym typeface="+mn-lt"/>
            </a:endParaRPr>
          </a:p>
        </p:txBody>
      </p:sp>
      <p:sp>
        <p:nvSpPr>
          <p:cNvPr id="20" name="矩形 15">
            <a:extLst>
              <a:ext uri="{FF2B5EF4-FFF2-40B4-BE49-F238E27FC236}">
                <a16:creationId xmlns="" xmlns:a16="http://schemas.microsoft.com/office/drawing/2014/main" id="{37D5ECD5-57BF-46B7-89F9-B1C58AA89590}"/>
              </a:ext>
            </a:extLst>
          </p:cNvPr>
          <p:cNvSpPr>
            <a:spLocks noChangeArrowheads="1"/>
          </p:cNvSpPr>
          <p:nvPr/>
        </p:nvSpPr>
        <p:spPr bwMode="auto">
          <a:xfrm>
            <a:off x="8072635" y="2707701"/>
            <a:ext cx="1066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sǎ</a:t>
            </a:r>
            <a:endParaRPr lang="en-US" altLang="zh-CN" sz="3200" dirty="0">
              <a:solidFill>
                <a:srgbClr val="607B74"/>
              </a:solidFill>
              <a:latin typeface="+mn-lt"/>
              <a:ea typeface="+mn-ea"/>
              <a:cs typeface="+mn-ea"/>
              <a:sym typeface="+mn-lt"/>
            </a:endParaRPr>
          </a:p>
        </p:txBody>
      </p:sp>
      <p:sp>
        <p:nvSpPr>
          <p:cNvPr id="21" name="矩形 16">
            <a:extLst>
              <a:ext uri="{FF2B5EF4-FFF2-40B4-BE49-F238E27FC236}">
                <a16:creationId xmlns="" xmlns:a16="http://schemas.microsoft.com/office/drawing/2014/main" id="{19C74E65-20B7-46BB-B1A6-121C2F1C6EE6}"/>
              </a:ext>
            </a:extLst>
          </p:cNvPr>
          <p:cNvSpPr>
            <a:spLocks noChangeArrowheads="1"/>
          </p:cNvSpPr>
          <p:nvPr/>
        </p:nvSpPr>
        <p:spPr bwMode="auto">
          <a:xfrm>
            <a:off x="6890741" y="2030853"/>
            <a:ext cx="3476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607B74"/>
                </a:solidFill>
                <a:latin typeface="+mn-lt"/>
                <a:ea typeface="+mn-ea"/>
                <a:cs typeface="+mn-ea"/>
                <a:sym typeface="+mn-lt"/>
              </a:rPr>
              <a:t>撒</a:t>
            </a:r>
          </a:p>
        </p:txBody>
      </p:sp>
      <p:sp>
        <p:nvSpPr>
          <p:cNvPr id="22" name="TextBox 17">
            <a:extLst>
              <a:ext uri="{FF2B5EF4-FFF2-40B4-BE49-F238E27FC236}">
                <a16:creationId xmlns="" xmlns:a16="http://schemas.microsoft.com/office/drawing/2014/main" id="{40934DEC-D825-4014-BCC0-3AA5C57AFA9D}"/>
              </a:ext>
            </a:extLst>
          </p:cNvPr>
          <p:cNvSpPr txBox="1">
            <a:spLocks noChangeArrowheads="1"/>
          </p:cNvSpPr>
          <p:nvPr/>
        </p:nvSpPr>
        <p:spPr bwMode="auto">
          <a:xfrm>
            <a:off x="8531423" y="1377376"/>
            <a:ext cx="18748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607B74"/>
                </a:solidFill>
                <a:latin typeface="+mn-lt"/>
                <a:ea typeface="+mn-ea"/>
                <a:cs typeface="+mn-ea"/>
                <a:sym typeface="+mn-lt"/>
              </a:rPr>
              <a:t>（撒娇）（撒手）</a:t>
            </a:r>
          </a:p>
        </p:txBody>
      </p:sp>
      <p:sp>
        <p:nvSpPr>
          <p:cNvPr id="23" name="TextBox 18">
            <a:extLst>
              <a:ext uri="{FF2B5EF4-FFF2-40B4-BE49-F238E27FC236}">
                <a16:creationId xmlns="" xmlns:a16="http://schemas.microsoft.com/office/drawing/2014/main" id="{5C2241D7-4AB9-4C24-9B44-3551CEB511E7}"/>
              </a:ext>
            </a:extLst>
          </p:cNvPr>
          <p:cNvSpPr txBox="1">
            <a:spLocks noChangeArrowheads="1"/>
          </p:cNvSpPr>
          <p:nvPr/>
        </p:nvSpPr>
        <p:spPr bwMode="auto">
          <a:xfrm>
            <a:off x="8620323" y="2707701"/>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607B74"/>
                </a:solidFill>
                <a:latin typeface="+mn-lt"/>
                <a:ea typeface="+mn-ea"/>
                <a:cs typeface="+mn-ea"/>
                <a:sym typeface="+mn-lt"/>
              </a:rPr>
              <a:t>（撒种）</a:t>
            </a:r>
          </a:p>
        </p:txBody>
      </p:sp>
      <p:sp>
        <p:nvSpPr>
          <p:cNvPr id="24" name="左大括号 23">
            <a:extLst>
              <a:ext uri="{FF2B5EF4-FFF2-40B4-BE49-F238E27FC236}">
                <a16:creationId xmlns="" xmlns:a16="http://schemas.microsoft.com/office/drawing/2014/main" id="{7857C22D-82C3-4E19-A432-16343D131F9D}"/>
              </a:ext>
            </a:extLst>
          </p:cNvPr>
          <p:cNvSpPr/>
          <p:nvPr/>
        </p:nvSpPr>
        <p:spPr>
          <a:xfrm>
            <a:off x="2211585" y="4143413"/>
            <a:ext cx="609600" cy="1524000"/>
          </a:xfrm>
          <a:prstGeom prst="leftBrace">
            <a:avLst/>
          </a:prstGeom>
          <a:ln>
            <a:solidFill>
              <a:srgbClr val="607B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3200">
              <a:solidFill>
                <a:srgbClr val="607B74"/>
              </a:solidFill>
              <a:cs typeface="+mn-ea"/>
              <a:sym typeface="+mn-lt"/>
            </a:endParaRPr>
          </a:p>
        </p:txBody>
      </p:sp>
      <p:sp>
        <p:nvSpPr>
          <p:cNvPr id="25" name="TextBox 19">
            <a:extLst>
              <a:ext uri="{FF2B5EF4-FFF2-40B4-BE49-F238E27FC236}">
                <a16:creationId xmlns="" xmlns:a16="http://schemas.microsoft.com/office/drawing/2014/main" id="{C3EAE3C9-D149-4920-94AA-ED0C213A7AFF}"/>
              </a:ext>
            </a:extLst>
          </p:cNvPr>
          <p:cNvSpPr txBox="1">
            <a:spLocks noChangeArrowheads="1"/>
          </p:cNvSpPr>
          <p:nvPr/>
        </p:nvSpPr>
        <p:spPr bwMode="auto">
          <a:xfrm>
            <a:off x="1613375" y="4628297"/>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607B74"/>
                </a:solidFill>
                <a:latin typeface="+mn-lt"/>
                <a:ea typeface="+mn-ea"/>
                <a:cs typeface="+mn-ea"/>
                <a:sym typeface="+mn-lt"/>
              </a:rPr>
              <a:t>散</a:t>
            </a:r>
          </a:p>
        </p:txBody>
      </p:sp>
      <p:sp>
        <p:nvSpPr>
          <p:cNvPr id="26" name="矩形 20">
            <a:extLst>
              <a:ext uri="{FF2B5EF4-FFF2-40B4-BE49-F238E27FC236}">
                <a16:creationId xmlns="" xmlns:a16="http://schemas.microsoft.com/office/drawing/2014/main" id="{C925F328-5D20-4D32-BE61-D4194E547FFC}"/>
              </a:ext>
            </a:extLst>
          </p:cNvPr>
          <p:cNvSpPr>
            <a:spLocks noChangeArrowheads="1"/>
          </p:cNvSpPr>
          <p:nvPr/>
        </p:nvSpPr>
        <p:spPr bwMode="auto">
          <a:xfrm>
            <a:off x="2824360" y="4095788"/>
            <a:ext cx="7585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sǎn</a:t>
            </a:r>
            <a:endParaRPr lang="zh-CN" altLang="en-US" sz="3200" dirty="0">
              <a:solidFill>
                <a:srgbClr val="607B74"/>
              </a:solidFill>
              <a:latin typeface="+mn-lt"/>
              <a:ea typeface="+mn-ea"/>
              <a:cs typeface="+mn-ea"/>
              <a:sym typeface="+mn-lt"/>
            </a:endParaRPr>
          </a:p>
        </p:txBody>
      </p:sp>
      <p:sp>
        <p:nvSpPr>
          <p:cNvPr id="27" name="矩形 21">
            <a:extLst>
              <a:ext uri="{FF2B5EF4-FFF2-40B4-BE49-F238E27FC236}">
                <a16:creationId xmlns="" xmlns:a16="http://schemas.microsoft.com/office/drawing/2014/main" id="{00EA9562-E81F-4F8C-9267-05EDA8BFB3B1}"/>
              </a:ext>
            </a:extLst>
          </p:cNvPr>
          <p:cNvSpPr>
            <a:spLocks noChangeArrowheads="1"/>
          </p:cNvSpPr>
          <p:nvPr/>
        </p:nvSpPr>
        <p:spPr bwMode="auto">
          <a:xfrm>
            <a:off x="2679898" y="5251488"/>
            <a:ext cx="7585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607B74"/>
                </a:solidFill>
                <a:latin typeface="+mn-lt"/>
                <a:ea typeface="+mn-ea"/>
                <a:cs typeface="+mn-ea"/>
                <a:sym typeface="+mn-lt"/>
              </a:rPr>
              <a:t>sàn</a:t>
            </a:r>
            <a:endParaRPr lang="zh-CN" altLang="en-US" sz="3200">
              <a:solidFill>
                <a:srgbClr val="607B74"/>
              </a:solidFill>
              <a:latin typeface="+mn-lt"/>
              <a:ea typeface="+mn-ea"/>
              <a:cs typeface="+mn-ea"/>
              <a:sym typeface="+mn-lt"/>
            </a:endParaRPr>
          </a:p>
        </p:txBody>
      </p:sp>
      <p:sp>
        <p:nvSpPr>
          <p:cNvPr id="28" name="矩形 27">
            <a:extLst>
              <a:ext uri="{FF2B5EF4-FFF2-40B4-BE49-F238E27FC236}">
                <a16:creationId xmlns="" xmlns:a16="http://schemas.microsoft.com/office/drawing/2014/main" id="{CA6EF8B0-4282-41EB-85E1-13DEEF4EE89A}"/>
              </a:ext>
            </a:extLst>
          </p:cNvPr>
          <p:cNvSpPr>
            <a:spLocks noChangeArrowheads="1"/>
          </p:cNvSpPr>
          <p:nvPr/>
        </p:nvSpPr>
        <p:spPr bwMode="auto">
          <a:xfrm>
            <a:off x="3403798" y="3819563"/>
            <a:ext cx="346761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607B74"/>
                </a:solidFill>
                <a:latin typeface="+mn-lt"/>
                <a:ea typeface="+mn-ea"/>
                <a:cs typeface="+mn-ea"/>
                <a:sym typeface="+mn-lt"/>
              </a:rPr>
              <a:t>（散落）（散裂）</a:t>
            </a:r>
            <a:endParaRPr lang="en-US" altLang="zh-CN" sz="3200" dirty="0">
              <a:solidFill>
                <a:srgbClr val="607B74"/>
              </a:solidFill>
              <a:latin typeface="+mn-lt"/>
              <a:ea typeface="+mn-ea"/>
              <a:cs typeface="+mn-ea"/>
              <a:sym typeface="+mn-lt"/>
            </a:endParaRPr>
          </a:p>
          <a:p>
            <a:pPr eaLnBrk="1" hangingPunct="1"/>
            <a:r>
              <a:rPr lang="zh-CN" altLang="en-US" sz="3200" dirty="0">
                <a:solidFill>
                  <a:srgbClr val="607B74"/>
                </a:solidFill>
                <a:latin typeface="+mn-lt"/>
                <a:ea typeface="+mn-ea"/>
                <a:cs typeface="+mn-ea"/>
                <a:sym typeface="+mn-lt"/>
              </a:rPr>
              <a:t>（懒～）（零～）</a:t>
            </a:r>
            <a:endParaRPr lang="en-US" altLang="zh-CN" sz="3200" dirty="0">
              <a:solidFill>
                <a:srgbClr val="607B74"/>
              </a:solidFill>
              <a:latin typeface="+mn-lt"/>
              <a:ea typeface="+mn-ea"/>
              <a:cs typeface="+mn-ea"/>
              <a:sym typeface="+mn-lt"/>
            </a:endParaRPr>
          </a:p>
          <a:p>
            <a:pPr eaLnBrk="1" hangingPunct="1"/>
            <a:r>
              <a:rPr lang="zh-CN" altLang="en-US" sz="3200" dirty="0">
                <a:solidFill>
                  <a:srgbClr val="607B74"/>
                </a:solidFill>
                <a:latin typeface="+mn-lt"/>
                <a:ea typeface="+mn-ea"/>
                <a:cs typeface="+mn-ea"/>
                <a:sym typeface="+mn-lt"/>
              </a:rPr>
              <a:t>（松～）（闲～）</a:t>
            </a:r>
          </a:p>
        </p:txBody>
      </p:sp>
      <p:sp>
        <p:nvSpPr>
          <p:cNvPr id="29" name="TextBox 24">
            <a:extLst>
              <a:ext uri="{FF2B5EF4-FFF2-40B4-BE49-F238E27FC236}">
                <a16:creationId xmlns="" xmlns:a16="http://schemas.microsoft.com/office/drawing/2014/main" id="{DD04F3D5-D6C3-41C3-8E3B-07DC320E8D5B}"/>
              </a:ext>
            </a:extLst>
          </p:cNvPr>
          <p:cNvSpPr txBox="1">
            <a:spLocks noChangeArrowheads="1"/>
          </p:cNvSpPr>
          <p:nvPr/>
        </p:nvSpPr>
        <p:spPr bwMode="auto">
          <a:xfrm>
            <a:off x="6949399" y="4418782"/>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607B74"/>
                </a:solidFill>
                <a:latin typeface="+mn-lt"/>
                <a:ea typeface="+mn-ea"/>
                <a:cs typeface="+mn-ea"/>
                <a:sym typeface="+mn-lt"/>
              </a:rPr>
              <a:t>没</a:t>
            </a:r>
          </a:p>
        </p:txBody>
      </p:sp>
      <p:sp>
        <p:nvSpPr>
          <p:cNvPr id="30" name="左大括号 29">
            <a:extLst>
              <a:ext uri="{FF2B5EF4-FFF2-40B4-BE49-F238E27FC236}">
                <a16:creationId xmlns="" xmlns:a16="http://schemas.microsoft.com/office/drawing/2014/main" id="{D18541A7-C1CE-4BAB-A1CF-4C9BBBB32814}"/>
              </a:ext>
            </a:extLst>
          </p:cNvPr>
          <p:cNvSpPr/>
          <p:nvPr/>
        </p:nvSpPr>
        <p:spPr>
          <a:xfrm>
            <a:off x="7520819" y="3945670"/>
            <a:ext cx="609600" cy="1524000"/>
          </a:xfrm>
          <a:prstGeom prst="leftBrace">
            <a:avLst/>
          </a:prstGeom>
          <a:ln>
            <a:solidFill>
              <a:srgbClr val="607B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3200">
              <a:solidFill>
                <a:srgbClr val="607B74"/>
              </a:solidFill>
              <a:cs typeface="+mn-ea"/>
              <a:sym typeface="+mn-lt"/>
            </a:endParaRPr>
          </a:p>
        </p:txBody>
      </p:sp>
      <p:sp>
        <p:nvSpPr>
          <p:cNvPr id="31" name="矩形 26">
            <a:extLst>
              <a:ext uri="{FF2B5EF4-FFF2-40B4-BE49-F238E27FC236}">
                <a16:creationId xmlns="" xmlns:a16="http://schemas.microsoft.com/office/drawing/2014/main" id="{2B332D8C-8831-4EAD-BEB4-84939EB24EB3}"/>
              </a:ext>
            </a:extLst>
          </p:cNvPr>
          <p:cNvSpPr>
            <a:spLocks noChangeArrowheads="1"/>
          </p:cNvSpPr>
          <p:nvPr/>
        </p:nvSpPr>
        <p:spPr bwMode="auto">
          <a:xfrm>
            <a:off x="8211382" y="3766282"/>
            <a:ext cx="8114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méi</a:t>
            </a:r>
            <a:endParaRPr lang="zh-CN" altLang="en-US" sz="3200" dirty="0">
              <a:solidFill>
                <a:srgbClr val="607B74"/>
              </a:solidFill>
              <a:latin typeface="+mn-lt"/>
              <a:ea typeface="+mn-ea"/>
              <a:cs typeface="+mn-ea"/>
              <a:sym typeface="+mn-lt"/>
            </a:endParaRPr>
          </a:p>
        </p:txBody>
      </p:sp>
      <p:sp>
        <p:nvSpPr>
          <p:cNvPr id="32" name="矩形 27">
            <a:extLst>
              <a:ext uri="{FF2B5EF4-FFF2-40B4-BE49-F238E27FC236}">
                <a16:creationId xmlns="" xmlns:a16="http://schemas.microsoft.com/office/drawing/2014/main" id="{5510E1A0-4BE4-4F19-A78C-377CDA606ADD}"/>
              </a:ext>
            </a:extLst>
          </p:cNvPr>
          <p:cNvSpPr>
            <a:spLocks noChangeArrowheads="1"/>
          </p:cNvSpPr>
          <p:nvPr/>
        </p:nvSpPr>
        <p:spPr bwMode="auto">
          <a:xfrm>
            <a:off x="8211382" y="5263295"/>
            <a:ext cx="7537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607B74"/>
                </a:solidFill>
                <a:latin typeface="+mn-lt"/>
                <a:ea typeface="+mn-ea"/>
                <a:cs typeface="+mn-ea"/>
                <a:sym typeface="+mn-lt"/>
              </a:rPr>
              <a:t>mò</a:t>
            </a:r>
            <a:endParaRPr lang="zh-CN" altLang="en-US" sz="3200" dirty="0">
              <a:solidFill>
                <a:srgbClr val="607B74"/>
              </a:solidFill>
              <a:latin typeface="+mn-lt"/>
              <a:ea typeface="+mn-ea"/>
              <a:cs typeface="+mn-ea"/>
              <a:sym typeface="+mn-lt"/>
            </a:endParaRPr>
          </a:p>
        </p:txBody>
      </p:sp>
      <p:sp>
        <p:nvSpPr>
          <p:cNvPr id="33" name="矩形 32">
            <a:extLst>
              <a:ext uri="{FF2B5EF4-FFF2-40B4-BE49-F238E27FC236}">
                <a16:creationId xmlns="" xmlns:a16="http://schemas.microsoft.com/office/drawing/2014/main" id="{DE41BD4A-DC2A-4981-98F7-F83487498D65}"/>
              </a:ext>
            </a:extLst>
          </p:cNvPr>
          <p:cNvSpPr>
            <a:spLocks noChangeArrowheads="1"/>
          </p:cNvSpPr>
          <p:nvPr/>
        </p:nvSpPr>
        <p:spPr bwMode="auto">
          <a:xfrm>
            <a:off x="8786057" y="3663095"/>
            <a:ext cx="18261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607B74"/>
                </a:solidFill>
                <a:latin typeface="+mn-lt"/>
                <a:ea typeface="+mn-ea"/>
                <a:cs typeface="+mn-ea"/>
                <a:sym typeface="+mn-lt"/>
              </a:rPr>
              <a:t>（没有）</a:t>
            </a:r>
            <a:endParaRPr lang="en-US" altLang="zh-CN" sz="3200" dirty="0">
              <a:solidFill>
                <a:srgbClr val="607B74"/>
              </a:solidFill>
              <a:latin typeface="+mn-lt"/>
              <a:ea typeface="+mn-ea"/>
              <a:cs typeface="+mn-ea"/>
              <a:sym typeface="+mn-lt"/>
            </a:endParaRPr>
          </a:p>
          <a:p>
            <a:pPr eaLnBrk="1" hangingPunct="1"/>
            <a:r>
              <a:rPr lang="zh-CN" altLang="en-US" sz="3200" dirty="0">
                <a:solidFill>
                  <a:srgbClr val="607B74"/>
                </a:solidFill>
                <a:latin typeface="+mn-lt"/>
                <a:ea typeface="+mn-ea"/>
                <a:cs typeface="+mn-ea"/>
                <a:sym typeface="+mn-lt"/>
              </a:rPr>
              <a:t>（没事）</a:t>
            </a:r>
          </a:p>
        </p:txBody>
      </p:sp>
      <p:sp>
        <p:nvSpPr>
          <p:cNvPr id="34" name="矩形 33">
            <a:extLst>
              <a:ext uri="{FF2B5EF4-FFF2-40B4-BE49-F238E27FC236}">
                <a16:creationId xmlns="" xmlns:a16="http://schemas.microsoft.com/office/drawing/2014/main" id="{E6304754-9A86-4D7F-9C95-61B7BE431CF7}"/>
              </a:ext>
            </a:extLst>
          </p:cNvPr>
          <p:cNvSpPr>
            <a:spLocks noChangeArrowheads="1"/>
          </p:cNvSpPr>
          <p:nvPr/>
        </p:nvSpPr>
        <p:spPr bwMode="auto">
          <a:xfrm>
            <a:off x="8716207" y="5322032"/>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607B74"/>
                </a:solidFill>
                <a:latin typeface="+mn-lt"/>
                <a:ea typeface="+mn-ea"/>
                <a:cs typeface="+mn-ea"/>
                <a:sym typeface="+mn-lt"/>
              </a:rPr>
              <a:t>（没收）</a:t>
            </a:r>
          </a:p>
        </p:txBody>
      </p:sp>
      <p:sp>
        <p:nvSpPr>
          <p:cNvPr id="35" name="TextBox 32">
            <a:extLst>
              <a:ext uri="{FF2B5EF4-FFF2-40B4-BE49-F238E27FC236}">
                <a16:creationId xmlns="" xmlns:a16="http://schemas.microsoft.com/office/drawing/2014/main" id="{C2089A44-1FA1-4DF2-8B44-088DAE543B24}"/>
              </a:ext>
            </a:extLst>
          </p:cNvPr>
          <p:cNvSpPr txBox="1">
            <a:spLocks noChangeArrowheads="1"/>
          </p:cNvSpPr>
          <p:nvPr/>
        </p:nvSpPr>
        <p:spPr bwMode="auto">
          <a:xfrm>
            <a:off x="3547049" y="5306432"/>
            <a:ext cx="180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607B74"/>
                </a:solidFill>
                <a:latin typeface="+mn-lt"/>
                <a:ea typeface="+mn-ea"/>
                <a:cs typeface="+mn-ea"/>
                <a:sym typeface="+mn-lt"/>
              </a:rPr>
              <a:t>(</a:t>
            </a:r>
            <a:r>
              <a:rPr lang="zh-CN" altLang="en-US" sz="3200" dirty="0">
                <a:solidFill>
                  <a:srgbClr val="607B74"/>
                </a:solidFill>
                <a:latin typeface="+mn-lt"/>
                <a:ea typeface="+mn-ea"/>
                <a:cs typeface="+mn-ea"/>
                <a:sym typeface="+mn-lt"/>
              </a:rPr>
              <a:t>散步</a:t>
            </a:r>
            <a:r>
              <a:rPr lang="en-US" altLang="zh-CN" sz="3200" dirty="0">
                <a:solidFill>
                  <a:srgbClr val="607B74"/>
                </a:solidFill>
                <a:latin typeface="+mn-lt"/>
                <a:ea typeface="+mn-ea"/>
                <a:cs typeface="+mn-ea"/>
                <a:sym typeface="+mn-lt"/>
              </a:rPr>
              <a:t>)</a:t>
            </a:r>
            <a:endParaRPr lang="zh-CN" altLang="en-US" sz="3200" dirty="0">
              <a:solidFill>
                <a:srgbClr val="607B74"/>
              </a:solidFill>
              <a:latin typeface="+mn-lt"/>
              <a:ea typeface="+mn-ea"/>
              <a:cs typeface="+mn-ea"/>
              <a:sym typeface="+mn-lt"/>
            </a:endParaRPr>
          </a:p>
        </p:txBody>
      </p:sp>
    </p:spTree>
    <p:extLst>
      <p:ext uri="{BB962C8B-B14F-4D97-AF65-F5344CB8AC3E}">
        <p14:creationId xmlns:p14="http://schemas.microsoft.com/office/powerpoint/2010/main" val="32461002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80">
                                          <p:stCondLst>
                                            <p:cond delay="0"/>
                                          </p:stCondLst>
                                        </p:cTn>
                                        <p:tgtEl>
                                          <p:spTgt spid="15"/>
                                        </p:tgtEl>
                                      </p:cBhvr>
                                    </p:animEffect>
                                    <p:anim calcmode="lin" valueType="num">
                                      <p:cBhvr>
                                        <p:cTn id="3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1" dur="26">
                                          <p:stCondLst>
                                            <p:cond delay="650"/>
                                          </p:stCondLst>
                                        </p:cTn>
                                        <p:tgtEl>
                                          <p:spTgt spid="15"/>
                                        </p:tgtEl>
                                      </p:cBhvr>
                                      <p:to x="100000" y="60000"/>
                                    </p:animScale>
                                    <p:animScale>
                                      <p:cBhvr>
                                        <p:cTn id="42" dur="166" decel="50000">
                                          <p:stCondLst>
                                            <p:cond delay="676"/>
                                          </p:stCondLst>
                                        </p:cTn>
                                        <p:tgtEl>
                                          <p:spTgt spid="15"/>
                                        </p:tgtEl>
                                      </p:cBhvr>
                                      <p:to x="100000" y="100000"/>
                                    </p:animScale>
                                    <p:animScale>
                                      <p:cBhvr>
                                        <p:cTn id="43" dur="26">
                                          <p:stCondLst>
                                            <p:cond delay="1312"/>
                                          </p:stCondLst>
                                        </p:cTn>
                                        <p:tgtEl>
                                          <p:spTgt spid="15"/>
                                        </p:tgtEl>
                                      </p:cBhvr>
                                      <p:to x="100000" y="80000"/>
                                    </p:animScale>
                                    <p:animScale>
                                      <p:cBhvr>
                                        <p:cTn id="44" dur="166" decel="50000">
                                          <p:stCondLst>
                                            <p:cond delay="1338"/>
                                          </p:stCondLst>
                                        </p:cTn>
                                        <p:tgtEl>
                                          <p:spTgt spid="15"/>
                                        </p:tgtEl>
                                      </p:cBhvr>
                                      <p:to x="100000" y="100000"/>
                                    </p:animScale>
                                    <p:animScale>
                                      <p:cBhvr>
                                        <p:cTn id="45" dur="26">
                                          <p:stCondLst>
                                            <p:cond delay="1642"/>
                                          </p:stCondLst>
                                        </p:cTn>
                                        <p:tgtEl>
                                          <p:spTgt spid="15"/>
                                        </p:tgtEl>
                                      </p:cBhvr>
                                      <p:to x="100000" y="90000"/>
                                    </p:animScale>
                                    <p:animScale>
                                      <p:cBhvr>
                                        <p:cTn id="46" dur="166" decel="50000">
                                          <p:stCondLst>
                                            <p:cond delay="1668"/>
                                          </p:stCondLst>
                                        </p:cTn>
                                        <p:tgtEl>
                                          <p:spTgt spid="15"/>
                                        </p:tgtEl>
                                      </p:cBhvr>
                                      <p:to x="100000" y="100000"/>
                                    </p:animScale>
                                    <p:animScale>
                                      <p:cBhvr>
                                        <p:cTn id="47" dur="26">
                                          <p:stCondLst>
                                            <p:cond delay="1808"/>
                                          </p:stCondLst>
                                        </p:cTn>
                                        <p:tgtEl>
                                          <p:spTgt spid="15"/>
                                        </p:tgtEl>
                                      </p:cBhvr>
                                      <p:to x="100000" y="95000"/>
                                    </p:animScale>
                                    <p:animScale>
                                      <p:cBhvr>
                                        <p:cTn id="48" dur="166" decel="50000">
                                          <p:stCondLst>
                                            <p:cond delay="1834"/>
                                          </p:stCondLst>
                                        </p:cTn>
                                        <p:tgtEl>
                                          <p:spTgt spid="15"/>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down)">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down)">
                                      <p:cBhvr>
                                        <p:cTn id="65" dur="5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1000"/>
                                        <p:tgtEl>
                                          <p:spTgt spid="35"/>
                                        </p:tgtEl>
                                      </p:cBhvr>
                                    </p:animEffect>
                                    <p:anim calcmode="lin" valueType="num">
                                      <p:cBhvr>
                                        <p:cTn id="71" dur="1000" fill="hold"/>
                                        <p:tgtEl>
                                          <p:spTgt spid="35"/>
                                        </p:tgtEl>
                                        <p:attrNameLst>
                                          <p:attrName>ppt_x</p:attrName>
                                        </p:attrNameLst>
                                      </p:cBhvr>
                                      <p:tavLst>
                                        <p:tav tm="0">
                                          <p:val>
                                            <p:strVal val="#ppt_x"/>
                                          </p:val>
                                        </p:tav>
                                        <p:tav tm="100000">
                                          <p:val>
                                            <p:strVal val="#ppt_x"/>
                                          </p:val>
                                        </p:tav>
                                      </p:tavLst>
                                    </p:anim>
                                    <p:anim calcmode="lin" valueType="num">
                                      <p:cBhvr>
                                        <p:cTn id="7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down)">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22" grpId="0"/>
      <p:bldP spid="23" grpId="0"/>
      <p:bldP spid="28"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字词积累</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矩形 4">
            <a:extLst>
              <a:ext uri="{FF2B5EF4-FFF2-40B4-BE49-F238E27FC236}">
                <a16:creationId xmlns="" xmlns:a16="http://schemas.microsoft.com/office/drawing/2014/main" id="{A2612E0F-B5B8-4935-BEFD-A247F5DB7557}"/>
              </a:ext>
            </a:extLst>
          </p:cNvPr>
          <p:cNvSpPr>
            <a:spLocks noChangeArrowheads="1"/>
          </p:cNvSpPr>
          <p:nvPr/>
        </p:nvSpPr>
        <p:spPr bwMode="auto">
          <a:xfrm>
            <a:off x="2373312" y="1907094"/>
            <a:ext cx="785653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607B74"/>
                </a:solidFill>
                <a:latin typeface="+mn-lt"/>
                <a:ea typeface="+mn-ea"/>
                <a:cs typeface="+mn-ea"/>
                <a:sym typeface="+mn-lt"/>
              </a:rPr>
              <a:t>拆～｜发～｜分～｜耗～｜涣～｜解～｜溃～｜扩～｜离～｜流～｜披～｜遣～｜失～｜疏～｜四～｜逃～｜消～｜云～｜走～｜癌扩～｜核扩～｜不欢而～｜风流云～｜魂飞魄～｜妻离子～｜火消云～｜一哄而～｜云消雾～   </a:t>
            </a:r>
          </a:p>
        </p:txBody>
      </p:sp>
    </p:spTree>
    <p:extLst>
      <p:ext uri="{BB962C8B-B14F-4D97-AF65-F5344CB8AC3E}">
        <p14:creationId xmlns:p14="http://schemas.microsoft.com/office/powerpoint/2010/main" val="39454980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3FEFB69B-8DBC-4ACF-9D9A-E0383F094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 xmlns:a16="http://schemas.microsoft.com/office/drawing/2014/main" id="{58E5E287-D776-4DBF-AAAB-763D83FA884E}"/>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îṥḻîḋè">
            <a:extLst>
              <a:ext uri="{FF2B5EF4-FFF2-40B4-BE49-F238E27FC236}">
                <a16:creationId xmlns="" xmlns:a16="http://schemas.microsoft.com/office/drawing/2014/main" id="{24A4A004-26A4-46A1-9543-29066BA52079}"/>
              </a:ext>
            </a:extLst>
          </p:cNvPr>
          <p:cNvSpPr txBox="1"/>
          <p:nvPr/>
        </p:nvSpPr>
        <p:spPr bwMode="auto">
          <a:xfrm>
            <a:off x="4676774" y="1729956"/>
            <a:ext cx="2990852"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3200" spc="300" smtClean="0">
                <a:latin typeface="黑体" panose="02010609060101010101" pitchFamily="49" charset="-122"/>
                <a:ea typeface="黑体" panose="02010609060101010101" pitchFamily="49" charset="-122"/>
                <a:sym typeface="+mn-lt"/>
              </a:rPr>
              <a:t>第三部</a:t>
            </a:r>
            <a:r>
              <a:rPr lang="zh-CN" altLang="en-US" sz="3200" spc="300" dirty="0">
                <a:latin typeface="黑体" panose="02010609060101010101" pitchFamily="49" charset="-122"/>
                <a:ea typeface="黑体" panose="02010609060101010101" pitchFamily="49" charset="-122"/>
                <a:sym typeface="+mn-lt"/>
              </a:rPr>
              <a:t>分</a:t>
            </a:r>
            <a:endParaRPr lang="en-US" altLang="zh-CN" sz="3200" spc="300" dirty="0">
              <a:latin typeface="黑体" panose="02010609060101010101" pitchFamily="49" charset="-122"/>
              <a:ea typeface="黑体" panose="02010609060101010101" pitchFamily="49" charset="-122"/>
              <a:sym typeface="+mn-lt"/>
            </a:endParaRPr>
          </a:p>
        </p:txBody>
      </p:sp>
      <p:sp>
        <p:nvSpPr>
          <p:cNvPr id="14" name="矩形 13">
            <a:extLst>
              <a:ext uri="{FF2B5EF4-FFF2-40B4-BE49-F238E27FC236}">
                <a16:creationId xmlns="" xmlns:a16="http://schemas.microsoft.com/office/drawing/2014/main" id="{55B9FA03-B775-4CF6-923E-DD1D73D2A2F5}"/>
              </a:ext>
            </a:extLst>
          </p:cNvPr>
          <p:cNvSpPr/>
          <p:nvPr/>
        </p:nvSpPr>
        <p:spPr>
          <a:xfrm>
            <a:off x="4540984" y="2330450"/>
            <a:ext cx="3275256" cy="1015663"/>
          </a:xfrm>
          <a:prstGeom prst="rect">
            <a:avLst/>
          </a:prstGeom>
        </p:spPr>
        <p:txBody>
          <a:bodyPr wrap="none">
            <a:spAutoFit/>
          </a:bodyPr>
          <a:lstStyle/>
          <a:p>
            <a:r>
              <a:rPr lang="zh-CN" altLang="en-US" sz="6000" b="1" smtClean="0">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6000" b="1" dirty="0">
              <a:solidFill>
                <a:srgbClr val="607B74"/>
              </a:solidFill>
              <a:latin typeface="黑体" panose="02010609060101010101" pitchFamily="49" charset="-122"/>
              <a:ea typeface="黑体" panose="02010609060101010101" pitchFamily="49" charset="-122"/>
              <a:cs typeface="+mn-ea"/>
              <a:sym typeface="+mn-lt"/>
            </a:endParaRPr>
          </a:p>
        </p:txBody>
      </p:sp>
      <p:sp>
        <p:nvSpPr>
          <p:cNvPr id="15" name="文本框 14">
            <a:extLst>
              <a:ext uri="{FF2B5EF4-FFF2-40B4-BE49-F238E27FC236}">
                <a16:creationId xmlns="" xmlns:a16="http://schemas.microsoft.com/office/drawing/2014/main" id="{8EA47098-E117-41FB-B0EB-2BA93549DB35}"/>
              </a:ext>
            </a:extLst>
          </p:cNvPr>
          <p:cNvSpPr txBox="1"/>
          <p:nvPr/>
        </p:nvSpPr>
        <p:spPr>
          <a:xfrm>
            <a:off x="4653601" y="3320376"/>
            <a:ext cx="3102131" cy="415498"/>
          </a:xfrm>
          <a:prstGeom prst="rect">
            <a:avLst/>
          </a:prstGeom>
          <a:noFill/>
        </p:spPr>
        <p:txBody>
          <a:bodyPr wrap="none" rtlCol="0">
            <a:spAutoFit/>
          </a:bodyPr>
          <a:lstStyle/>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40418764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p:cTn id="25"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xEl>
                                              <p:pRg st="0" end="0"/>
                                            </p:txEl>
                                          </p:spTgt>
                                        </p:tgtEl>
                                      </p:cBhvr>
                                    </p:animEffect>
                                  </p:childTnLst>
                                </p:cTn>
                              </p:par>
                            </p:childTnLst>
                          </p:cTn>
                        </p:par>
                        <p:par>
                          <p:cTn id="30" fill="hold">
                            <p:stCondLst>
                              <p:cond delay="57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5">
                                            <p:txEl>
                                              <p:pRg st="1" end="1"/>
                                            </p:txEl>
                                          </p:spTgt>
                                        </p:tgtEl>
                                        <p:attrNameLst>
                                          <p:attrName>style.visibility</p:attrName>
                                        </p:attrNameLst>
                                      </p:cBhvr>
                                      <p:to>
                                        <p:strVal val="visible"/>
                                      </p:to>
                                    </p:set>
                                    <p:anim calcmode="lin" valueType="num">
                                      <p:cBhvr>
                                        <p:cTn id="33" dur="500" fill="hold"/>
                                        <p:tgtEl>
                                          <p:spTgt spid="1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5">
                                            <p:txEl>
                                              <p:pRg st="1" end="1"/>
                                            </p:txEl>
                                          </p:spTgt>
                                        </p:tgtEl>
                                        <p:attrNameLst>
                                          <p:attrName>ppt_y</p:attrName>
                                        </p:attrNameLst>
                                      </p:cBhvr>
                                      <p:tavLst>
                                        <p:tav tm="0">
                                          <p:val>
                                            <p:strVal val="#ppt_y"/>
                                          </p:val>
                                        </p:tav>
                                        <p:tav tm="100000">
                                          <p:val>
                                            <p:strVal val="#ppt_y"/>
                                          </p:val>
                                        </p:tav>
                                      </p:tavLst>
                                    </p:anim>
                                    <p:anim calcmode="lin" valueType="num">
                                      <p:cBhvr>
                                        <p:cTn id="35" dur="500" fill="hold"/>
                                        <p:tgtEl>
                                          <p:spTgt spid="1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5">
                                            <p:txEl>
                                              <p:pRg st="1" end="1"/>
                                            </p:txEl>
                                          </p:spTgt>
                                        </p:tgtEl>
                                      </p:cBhvr>
                                    </p:animEffect>
                                  </p:childTnLst>
                                </p:cTn>
                              </p:par>
                            </p:childTnLst>
                          </p:cTn>
                        </p:par>
                        <p:par>
                          <p:cTn id="38" fill="hold">
                            <p:stCondLst>
                              <p:cond delay="9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5">
                                            <p:txEl>
                                              <p:pRg st="2" end="2"/>
                                            </p:txEl>
                                          </p:spTgt>
                                        </p:tgtEl>
                                        <p:attrNameLst>
                                          <p:attrName>style.visibility</p:attrName>
                                        </p:attrNameLst>
                                      </p:cBhvr>
                                      <p:to>
                                        <p:strVal val="visible"/>
                                      </p:to>
                                    </p:set>
                                    <p:anim calcmode="lin" valueType="num">
                                      <p:cBhvr>
                                        <p:cTn id="41" dur="500" fill="hold"/>
                                        <p:tgtEl>
                                          <p:spTgt spid="1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5">
                                            <p:txEl>
                                              <p:pRg st="2" end="2"/>
                                            </p:txEl>
                                          </p:spTgt>
                                        </p:tgtEl>
                                        <p:attrNameLst>
                                          <p:attrName>ppt_y</p:attrName>
                                        </p:attrNameLst>
                                      </p:cBhvr>
                                      <p:tavLst>
                                        <p:tav tm="0">
                                          <p:val>
                                            <p:strVal val="#ppt_y"/>
                                          </p:val>
                                        </p:tav>
                                        <p:tav tm="100000">
                                          <p:val>
                                            <p:strVal val="#ppt_y"/>
                                          </p:val>
                                        </p:tav>
                                      </p:tavLst>
                                    </p:anim>
                                    <p:anim calcmode="lin" valueType="num">
                                      <p:cBhvr>
                                        <p:cTn id="43" dur="500" fill="hold"/>
                                        <p:tgtEl>
                                          <p:spTgt spid="1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89078"/>
            <a:ext cx="12190413" cy="750025"/>
            <a:chOff x="0" y="626288"/>
            <a:chExt cx="12190413" cy="75002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5178744" y="62628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600" b="1" smtClean="0">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3600" b="1" dirty="0">
                <a:solidFill>
                  <a:srgbClr val="607B74"/>
                </a:solidFill>
                <a:latin typeface="黑体" panose="02010609060101010101" pitchFamily="49" charset="-122"/>
                <a:ea typeface="黑体" panose="02010609060101010101" pitchFamily="49" charset="-122"/>
                <a:cs typeface="+mn-ea"/>
                <a:sym typeface="+mn-lt"/>
              </a:endParaRPr>
            </a:p>
          </p:txBody>
        </p:sp>
      </p:grpSp>
      <p:sp>
        <p:nvSpPr>
          <p:cNvPr id="5" name="Rectangle 2">
            <a:extLst>
              <a:ext uri="{FF2B5EF4-FFF2-40B4-BE49-F238E27FC236}">
                <a16:creationId xmlns="" xmlns:a16="http://schemas.microsoft.com/office/drawing/2014/main" id="{59C5BD8F-2AA5-4564-898D-72104D91522C}"/>
              </a:ext>
            </a:extLst>
          </p:cNvPr>
          <p:cNvSpPr txBox="1">
            <a:spLocks noChangeArrowheads="1"/>
          </p:cNvSpPr>
          <p:nvPr/>
        </p:nvSpPr>
        <p:spPr>
          <a:xfrm>
            <a:off x="3597275" y="1139720"/>
            <a:ext cx="4667250" cy="11430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500" b="1" dirty="0">
                <a:solidFill>
                  <a:srgbClr val="607B74"/>
                </a:solidFill>
                <a:latin typeface="+mn-lt"/>
                <a:ea typeface="+mn-ea"/>
                <a:cs typeface="+mn-ea"/>
                <a:sym typeface="+mn-lt"/>
              </a:rPr>
              <a:t>你知道吗？</a:t>
            </a:r>
          </a:p>
        </p:txBody>
      </p:sp>
      <p:sp>
        <p:nvSpPr>
          <p:cNvPr id="6" name="Rectangle 3">
            <a:extLst>
              <a:ext uri="{FF2B5EF4-FFF2-40B4-BE49-F238E27FC236}">
                <a16:creationId xmlns="" xmlns:a16="http://schemas.microsoft.com/office/drawing/2014/main" id="{ED118B6A-47F6-406E-B94E-949B6DBB0936}"/>
              </a:ext>
            </a:extLst>
          </p:cNvPr>
          <p:cNvSpPr txBox="1">
            <a:spLocks noChangeArrowheads="1"/>
          </p:cNvSpPr>
          <p:nvPr/>
        </p:nvSpPr>
        <p:spPr>
          <a:xfrm>
            <a:off x="1838869" y="2599317"/>
            <a:ext cx="8229600" cy="31029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buFontTx/>
              <a:buNone/>
            </a:pPr>
            <a:r>
              <a:rPr lang="en-US" altLang="zh-CN" sz="2500" b="1" dirty="0">
                <a:solidFill>
                  <a:srgbClr val="607B74"/>
                </a:solidFill>
                <a:cs typeface="+mn-ea"/>
                <a:sym typeface="+mn-lt"/>
              </a:rPr>
              <a:t>          </a:t>
            </a:r>
            <a:r>
              <a:rPr lang="zh-CN" altLang="en-US" sz="2500" b="1" dirty="0">
                <a:solidFill>
                  <a:srgbClr val="607B74"/>
                </a:solidFill>
                <a:cs typeface="+mn-ea"/>
                <a:sym typeface="+mn-lt"/>
              </a:rPr>
              <a:t>第一，二自然段都是讲锡林郭勒大草原是广阔而又美丽的，但是第一自然段是概括叙述，第二自然段是具体描写。第一段是第二段的中心句。</a:t>
            </a:r>
          </a:p>
        </p:txBody>
      </p:sp>
    </p:spTree>
    <p:extLst>
      <p:ext uri="{BB962C8B-B14F-4D97-AF65-F5344CB8AC3E}">
        <p14:creationId xmlns:p14="http://schemas.microsoft.com/office/powerpoint/2010/main" val="13048589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02786"/>
            <a:ext cx="12190413" cy="736317"/>
            <a:chOff x="0" y="639996"/>
            <a:chExt cx="12190413" cy="7363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5178744" y="6399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600" b="1">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3600" b="1" dirty="0">
                <a:solidFill>
                  <a:srgbClr val="607B74"/>
                </a:solidFill>
                <a:latin typeface="黑体" panose="02010609060101010101" pitchFamily="49" charset="-122"/>
                <a:ea typeface="黑体" panose="02010609060101010101" pitchFamily="49" charset="-122"/>
                <a:cs typeface="+mn-ea"/>
                <a:sym typeface="+mn-lt"/>
              </a:endParaRPr>
            </a:p>
          </p:txBody>
        </p:sp>
      </p:grpSp>
      <p:sp>
        <p:nvSpPr>
          <p:cNvPr id="5" name="Text Box 2">
            <a:extLst>
              <a:ext uri="{FF2B5EF4-FFF2-40B4-BE49-F238E27FC236}">
                <a16:creationId xmlns="" xmlns:a16="http://schemas.microsoft.com/office/drawing/2014/main" id="{09280F1B-A17D-4E61-9150-9D8CC5D1479D}"/>
              </a:ext>
            </a:extLst>
          </p:cNvPr>
          <p:cNvSpPr txBox="1">
            <a:spLocks noChangeArrowheads="1"/>
          </p:cNvSpPr>
          <p:nvPr/>
        </p:nvSpPr>
        <p:spPr bwMode="auto">
          <a:xfrm>
            <a:off x="1968500" y="1940870"/>
            <a:ext cx="91440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000" dirty="0">
                <a:solidFill>
                  <a:srgbClr val="607B74"/>
                </a:solidFill>
                <a:latin typeface="+mn-lt"/>
                <a:ea typeface="+mn-ea"/>
                <a:cs typeface="+mn-ea"/>
                <a:sym typeface="+mn-lt"/>
              </a:rPr>
              <a:t>蓝天下面，满眼绿色，一直</a:t>
            </a:r>
            <a:r>
              <a:rPr lang="zh-CN" altLang="en-US" sz="3000" u="sng" dirty="0">
                <a:solidFill>
                  <a:srgbClr val="607B74"/>
                </a:solidFill>
                <a:latin typeface="+mn-lt"/>
                <a:ea typeface="+mn-ea"/>
                <a:cs typeface="+mn-ea"/>
                <a:sym typeface="+mn-lt"/>
              </a:rPr>
              <a:t>铺</a:t>
            </a:r>
            <a:r>
              <a:rPr lang="zh-CN" altLang="en-US" sz="3000" dirty="0">
                <a:solidFill>
                  <a:srgbClr val="607B74"/>
                </a:solidFill>
                <a:latin typeface="+mn-lt"/>
                <a:ea typeface="+mn-ea"/>
                <a:cs typeface="+mn-ea"/>
                <a:sym typeface="+mn-lt"/>
              </a:rPr>
              <a:t>向远方。</a:t>
            </a:r>
          </a:p>
        </p:txBody>
      </p:sp>
      <p:sp>
        <p:nvSpPr>
          <p:cNvPr id="6" name="Rectangle 5">
            <a:extLst>
              <a:ext uri="{FF2B5EF4-FFF2-40B4-BE49-F238E27FC236}">
                <a16:creationId xmlns="" xmlns:a16="http://schemas.microsoft.com/office/drawing/2014/main" id="{663AACB0-CE9A-4622-9BBD-4131C542D8D5}"/>
              </a:ext>
            </a:extLst>
          </p:cNvPr>
          <p:cNvSpPr txBox="1">
            <a:spLocks noChangeArrowheads="1"/>
          </p:cNvSpPr>
          <p:nvPr/>
        </p:nvSpPr>
        <p:spPr>
          <a:xfrm>
            <a:off x="1587499" y="3061641"/>
            <a:ext cx="9144001" cy="1874543"/>
          </a:xfrm>
          <a:prstGeom prst="rect">
            <a:avLst/>
          </a:prstGeom>
          <a:no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en-US" altLang="zh-CN" sz="3000" dirty="0">
                <a:solidFill>
                  <a:srgbClr val="607B74"/>
                </a:solidFill>
                <a:latin typeface="+mn-lt"/>
                <a:ea typeface="+mn-ea"/>
                <a:cs typeface="+mn-ea"/>
                <a:sym typeface="+mn-lt"/>
              </a:rPr>
              <a:t>“</a:t>
            </a:r>
            <a:r>
              <a:rPr lang="zh-CN" altLang="en-US" sz="3000" dirty="0">
                <a:solidFill>
                  <a:srgbClr val="607B74"/>
                </a:solidFill>
                <a:latin typeface="+mn-lt"/>
                <a:ea typeface="+mn-ea"/>
                <a:cs typeface="+mn-ea"/>
                <a:sym typeface="+mn-lt"/>
              </a:rPr>
              <a:t>满眼”和“铺向”是透过人的视觉来写草原的“绿”和“广阔”。目之所及，尽是绿色，由近到远，无边无际。从这儿能感受到草原的广阔，你们看草原上的天，蓝得纯净，蓝得透明。</a:t>
            </a:r>
          </a:p>
        </p:txBody>
      </p:sp>
    </p:spTree>
    <p:extLst>
      <p:ext uri="{BB962C8B-B14F-4D97-AF65-F5344CB8AC3E}">
        <p14:creationId xmlns:p14="http://schemas.microsoft.com/office/powerpoint/2010/main" val="2464961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09503"/>
            <a:ext cx="12190413" cy="729600"/>
            <a:chOff x="0" y="646713"/>
            <a:chExt cx="12190413" cy="729600"/>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5242244" y="646713"/>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600" b="1">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3600" b="1" dirty="0">
                <a:solidFill>
                  <a:srgbClr val="607B74"/>
                </a:solidFill>
                <a:latin typeface="黑体" panose="02010609060101010101" pitchFamily="49" charset="-122"/>
                <a:ea typeface="黑体" panose="02010609060101010101" pitchFamily="49" charset="-122"/>
                <a:cs typeface="+mn-ea"/>
                <a:sym typeface="+mn-lt"/>
              </a:endParaRPr>
            </a:p>
          </p:txBody>
        </p:sp>
      </p:grpSp>
      <p:sp>
        <p:nvSpPr>
          <p:cNvPr id="5" name="Text Box 4">
            <a:extLst>
              <a:ext uri="{FF2B5EF4-FFF2-40B4-BE49-F238E27FC236}">
                <a16:creationId xmlns="" xmlns:a16="http://schemas.microsoft.com/office/drawing/2014/main" id="{2E8FA250-ADD3-4434-88E6-83625EA2CEA8}"/>
              </a:ext>
            </a:extLst>
          </p:cNvPr>
          <p:cNvSpPr txBox="1">
            <a:spLocks noChangeArrowheads="1"/>
          </p:cNvSpPr>
          <p:nvPr/>
        </p:nvSpPr>
        <p:spPr bwMode="auto">
          <a:xfrm>
            <a:off x="1991519" y="1522984"/>
            <a:ext cx="8208962"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zh-CN" sz="3000" dirty="0">
                <a:solidFill>
                  <a:srgbClr val="607B74"/>
                </a:solidFill>
                <a:cs typeface="+mn-ea"/>
                <a:sym typeface="+mn-lt"/>
              </a:rPr>
              <a:t>              </a:t>
            </a:r>
            <a:r>
              <a:rPr lang="zh-CN" altLang="en-US" sz="3000" dirty="0">
                <a:solidFill>
                  <a:srgbClr val="607B74"/>
                </a:solidFill>
                <a:cs typeface="+mn-ea"/>
                <a:sym typeface="+mn-lt"/>
              </a:rPr>
              <a:t>平原上、山岭上、深谷里，覆盖着青青的野草，最深的地方可以没过十来岁的孩子，能让他们在里面捉迷藏。</a:t>
            </a:r>
          </a:p>
          <a:p>
            <a:pPr>
              <a:spcBef>
                <a:spcPct val="50000"/>
              </a:spcBef>
              <a:defRPr/>
            </a:pPr>
            <a:endParaRPr lang="en-US" altLang="zh-CN" sz="3000" dirty="0">
              <a:solidFill>
                <a:srgbClr val="607B74"/>
              </a:solidFill>
              <a:cs typeface="+mn-ea"/>
              <a:sym typeface="+mn-lt"/>
            </a:endParaRPr>
          </a:p>
        </p:txBody>
      </p:sp>
      <p:sp>
        <p:nvSpPr>
          <p:cNvPr id="6" name="Text Box 3">
            <a:extLst>
              <a:ext uri="{FF2B5EF4-FFF2-40B4-BE49-F238E27FC236}">
                <a16:creationId xmlns="" xmlns:a16="http://schemas.microsoft.com/office/drawing/2014/main" id="{578A2C04-5051-4BFA-B2CB-8AE2A4493122}"/>
              </a:ext>
            </a:extLst>
          </p:cNvPr>
          <p:cNvSpPr txBox="1">
            <a:spLocks noChangeArrowheads="1"/>
          </p:cNvSpPr>
          <p:nvPr/>
        </p:nvSpPr>
        <p:spPr bwMode="auto">
          <a:xfrm>
            <a:off x="2134144" y="3948113"/>
            <a:ext cx="770572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zh-CN" sz="3000" dirty="0">
                <a:solidFill>
                  <a:srgbClr val="607B74"/>
                </a:solidFill>
                <a:cs typeface="+mn-ea"/>
                <a:sym typeface="+mn-lt"/>
              </a:rPr>
              <a:t>             </a:t>
            </a:r>
            <a:r>
              <a:rPr lang="zh-CN" altLang="en-US" sz="3000" dirty="0">
                <a:solidFill>
                  <a:srgbClr val="607B74"/>
                </a:solidFill>
                <a:cs typeface="+mn-ea"/>
                <a:sym typeface="+mn-lt"/>
              </a:rPr>
              <a:t>草原上到处都是青青的野草，最深的地方可以没过一个孩子。</a:t>
            </a:r>
          </a:p>
        </p:txBody>
      </p:sp>
    </p:spTree>
    <p:extLst>
      <p:ext uri="{BB962C8B-B14F-4D97-AF65-F5344CB8AC3E}">
        <p14:creationId xmlns:p14="http://schemas.microsoft.com/office/powerpoint/2010/main" val="12498139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p:cTn id="17" dur="1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79338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6">
            <a:extLst>
              <a:ext uri="{FF2B5EF4-FFF2-40B4-BE49-F238E27FC236}">
                <a16:creationId xmlns="" xmlns:a16="http://schemas.microsoft.com/office/drawing/2014/main" id="{9B9C9693-9A0C-4415-BD11-0798E4F187C2}"/>
              </a:ext>
            </a:extLst>
          </p:cNvPr>
          <p:cNvSpPr>
            <a:spLocks noChangeArrowheads="1"/>
          </p:cNvSpPr>
          <p:nvPr/>
        </p:nvSpPr>
        <p:spPr bwMode="auto">
          <a:xfrm>
            <a:off x="1720056" y="1953260"/>
            <a:ext cx="8929688"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dirty="0">
                <a:solidFill>
                  <a:srgbClr val="607B74"/>
                </a:solidFill>
                <a:latin typeface="+mn-lt"/>
                <a:ea typeface="+mn-ea"/>
                <a:cs typeface="+mn-ea"/>
                <a:sym typeface="+mn-lt"/>
              </a:rPr>
              <a:t>       </a:t>
            </a:r>
            <a:r>
              <a:rPr lang="zh-CN" altLang="en-US" sz="3000" dirty="0">
                <a:solidFill>
                  <a:srgbClr val="607B74"/>
                </a:solidFill>
                <a:latin typeface="+mn-lt"/>
                <a:ea typeface="+mn-ea"/>
                <a:cs typeface="+mn-ea"/>
                <a:sym typeface="+mn-lt"/>
              </a:rPr>
              <a:t>高低不平的草滩上，嵌着一洼洼清凉的湖水，水面映出太阳的七彩光芒，就像神话故事里的宝镜一样。</a:t>
            </a:r>
          </a:p>
        </p:txBody>
      </p:sp>
      <p:sp>
        <p:nvSpPr>
          <p:cNvPr id="6" name="Text Box 4">
            <a:extLst>
              <a:ext uri="{FF2B5EF4-FFF2-40B4-BE49-F238E27FC236}">
                <a16:creationId xmlns="" xmlns:a16="http://schemas.microsoft.com/office/drawing/2014/main" id="{A86F6590-3FD5-409D-8514-44CA87829AE5}"/>
              </a:ext>
            </a:extLst>
          </p:cNvPr>
          <p:cNvSpPr txBox="1">
            <a:spLocks noChangeArrowheads="1"/>
          </p:cNvSpPr>
          <p:nvPr/>
        </p:nvSpPr>
        <p:spPr bwMode="auto">
          <a:xfrm>
            <a:off x="1720056" y="3770883"/>
            <a:ext cx="89296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dirty="0">
                <a:solidFill>
                  <a:srgbClr val="607B74"/>
                </a:solidFill>
                <a:latin typeface="+mn-lt"/>
                <a:ea typeface="+mn-ea"/>
                <a:cs typeface="+mn-ea"/>
                <a:sym typeface="+mn-lt"/>
              </a:rPr>
              <a:t>       </a:t>
            </a:r>
            <a:r>
              <a:rPr lang="zh-CN" altLang="en-US" sz="3000" dirty="0">
                <a:solidFill>
                  <a:srgbClr val="607B74"/>
                </a:solidFill>
                <a:latin typeface="+mn-lt"/>
                <a:ea typeface="+mn-ea"/>
                <a:cs typeface="+mn-ea"/>
                <a:sym typeface="+mn-lt"/>
              </a:rPr>
              <a:t>草丛中开满了各种各样的野花。鲜红的山丹丹花，粉红的牵牛花，宝石蓝的铃铛花，散发着阵阵清香。</a:t>
            </a:r>
          </a:p>
        </p:txBody>
      </p:sp>
      <p:sp>
        <p:nvSpPr>
          <p:cNvPr id="9"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5178744" y="8907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600" b="1" smtClean="0">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3600" b="1" dirty="0">
              <a:solidFill>
                <a:srgbClr val="607B74"/>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2663701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79338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a:extLst>
              <a:ext uri="{FF2B5EF4-FFF2-40B4-BE49-F238E27FC236}">
                <a16:creationId xmlns="" xmlns:a16="http://schemas.microsoft.com/office/drawing/2014/main" id="{04C2A57E-6A66-41CE-ADC4-E3487AC0AD60}"/>
              </a:ext>
            </a:extLst>
          </p:cNvPr>
          <p:cNvSpPr txBox="1">
            <a:spLocks noChangeArrowheads="1"/>
          </p:cNvSpPr>
          <p:nvPr/>
        </p:nvSpPr>
        <p:spPr>
          <a:xfrm>
            <a:off x="2019300" y="1105676"/>
            <a:ext cx="8686800" cy="10366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000" dirty="0">
                <a:solidFill>
                  <a:srgbClr val="607B74"/>
                </a:solidFill>
                <a:latin typeface="+mn-lt"/>
                <a:ea typeface="+mn-ea"/>
                <a:cs typeface="+mn-ea"/>
                <a:sym typeface="+mn-lt"/>
              </a:rPr>
              <a:t>草原不仅美丽，还是个欢腾的世界。</a:t>
            </a:r>
          </a:p>
        </p:txBody>
      </p:sp>
      <p:sp>
        <p:nvSpPr>
          <p:cNvPr id="6" name="Rectangle 5">
            <a:extLst>
              <a:ext uri="{FF2B5EF4-FFF2-40B4-BE49-F238E27FC236}">
                <a16:creationId xmlns="" xmlns:a16="http://schemas.microsoft.com/office/drawing/2014/main" id="{FF378688-D166-4990-BD92-54AE2B695049}"/>
              </a:ext>
            </a:extLst>
          </p:cNvPr>
          <p:cNvSpPr txBox="1">
            <a:spLocks noChangeArrowheads="1"/>
          </p:cNvSpPr>
          <p:nvPr/>
        </p:nvSpPr>
        <p:spPr>
          <a:xfrm>
            <a:off x="2324100" y="2408887"/>
            <a:ext cx="8077200" cy="3886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5000"/>
              </a:lnSpc>
              <a:buFontTx/>
              <a:buNone/>
            </a:pPr>
            <a:r>
              <a:rPr lang="en-US" altLang="zh-CN" sz="3000" dirty="0">
                <a:solidFill>
                  <a:srgbClr val="607B74"/>
                </a:solidFill>
                <a:cs typeface="+mn-ea"/>
                <a:sym typeface="+mn-lt"/>
              </a:rPr>
              <a:t>     </a:t>
            </a:r>
            <a:r>
              <a:rPr lang="zh-CN" altLang="en-US" sz="3000" dirty="0">
                <a:solidFill>
                  <a:srgbClr val="607B74"/>
                </a:solidFill>
                <a:cs typeface="+mn-ea"/>
                <a:sym typeface="+mn-lt"/>
              </a:rPr>
              <a:t>这一自然段只有一句话，前半句是用来承上，下半句用以启下，具有上下文间过度的作用，这样的段落叫做过渡段。</a:t>
            </a:r>
          </a:p>
        </p:txBody>
      </p:sp>
      <p:sp>
        <p:nvSpPr>
          <p:cNvPr id="9"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5178744" y="89078"/>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3600" b="1" smtClean="0">
                <a:solidFill>
                  <a:srgbClr val="607B74"/>
                </a:solidFill>
                <a:latin typeface="黑体" panose="02010609060101010101" pitchFamily="49" charset="-122"/>
                <a:ea typeface="黑体" panose="02010609060101010101" pitchFamily="49" charset="-122"/>
                <a:cs typeface="+mn-ea"/>
                <a:sym typeface="+mn-lt"/>
              </a:rPr>
              <a:t>课文赏析</a:t>
            </a:r>
            <a:endParaRPr lang="zh-CN" altLang="en-US" sz="3600" b="1" dirty="0">
              <a:solidFill>
                <a:srgbClr val="607B74"/>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20232548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3FEFB69B-8DBC-4ACF-9D9A-E0383F094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 xmlns:a16="http://schemas.microsoft.com/office/drawing/2014/main" id="{58E5E287-D776-4DBF-AAAB-763D83FA884E}"/>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îṥḻîḋè">
            <a:extLst>
              <a:ext uri="{FF2B5EF4-FFF2-40B4-BE49-F238E27FC236}">
                <a16:creationId xmlns="" xmlns:a16="http://schemas.microsoft.com/office/drawing/2014/main" id="{24A4A004-26A4-46A1-9543-29066BA52079}"/>
              </a:ext>
            </a:extLst>
          </p:cNvPr>
          <p:cNvSpPr txBox="1"/>
          <p:nvPr/>
        </p:nvSpPr>
        <p:spPr bwMode="auto">
          <a:xfrm>
            <a:off x="4676774" y="1729956"/>
            <a:ext cx="2990852"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3200" spc="300" smtClean="0">
                <a:latin typeface="黑体" panose="02010609060101010101" pitchFamily="49" charset="-122"/>
                <a:ea typeface="黑体" panose="02010609060101010101" pitchFamily="49" charset="-122"/>
                <a:sym typeface="+mn-lt"/>
              </a:rPr>
              <a:t>第</a:t>
            </a:r>
            <a:r>
              <a:rPr lang="zh-CN" altLang="en-US" sz="3200" spc="300">
                <a:latin typeface="黑体" panose="02010609060101010101" pitchFamily="49" charset="-122"/>
                <a:ea typeface="黑体" panose="02010609060101010101" pitchFamily="49" charset="-122"/>
                <a:sym typeface="+mn-lt"/>
              </a:rPr>
              <a:t>四</a:t>
            </a:r>
            <a:r>
              <a:rPr lang="zh-CN" altLang="en-US" sz="3200" spc="300" smtClean="0">
                <a:latin typeface="黑体" panose="02010609060101010101" pitchFamily="49" charset="-122"/>
                <a:ea typeface="黑体" panose="02010609060101010101" pitchFamily="49" charset="-122"/>
                <a:sym typeface="+mn-lt"/>
              </a:rPr>
              <a:t>部</a:t>
            </a:r>
            <a:r>
              <a:rPr lang="zh-CN" altLang="en-US" sz="3200" spc="300" dirty="0">
                <a:latin typeface="黑体" panose="02010609060101010101" pitchFamily="49" charset="-122"/>
                <a:ea typeface="黑体" panose="02010609060101010101" pitchFamily="49" charset="-122"/>
                <a:sym typeface="+mn-lt"/>
              </a:rPr>
              <a:t>分</a:t>
            </a:r>
            <a:endParaRPr lang="en-US" altLang="zh-CN" sz="3200" spc="300" dirty="0">
              <a:latin typeface="黑体" panose="02010609060101010101" pitchFamily="49" charset="-122"/>
              <a:ea typeface="黑体" panose="02010609060101010101" pitchFamily="49" charset="-122"/>
              <a:sym typeface="+mn-lt"/>
            </a:endParaRPr>
          </a:p>
        </p:txBody>
      </p:sp>
      <p:sp>
        <p:nvSpPr>
          <p:cNvPr id="14" name="矩形 13">
            <a:extLst>
              <a:ext uri="{FF2B5EF4-FFF2-40B4-BE49-F238E27FC236}">
                <a16:creationId xmlns="" xmlns:a16="http://schemas.microsoft.com/office/drawing/2014/main" id="{55B9FA03-B775-4CF6-923E-DD1D73D2A2F5}"/>
              </a:ext>
            </a:extLst>
          </p:cNvPr>
          <p:cNvSpPr/>
          <p:nvPr/>
        </p:nvSpPr>
        <p:spPr>
          <a:xfrm>
            <a:off x="4540984" y="2330450"/>
            <a:ext cx="3275256" cy="1015663"/>
          </a:xfrm>
          <a:prstGeom prst="rect">
            <a:avLst/>
          </a:prstGeom>
        </p:spPr>
        <p:txBody>
          <a:bodyPr wrap="none">
            <a:spAutoFit/>
          </a:bodyPr>
          <a:lstStyle/>
          <a:p>
            <a:r>
              <a:rPr lang="zh-CN" altLang="en-US" sz="6000" b="1" smtClean="0">
                <a:solidFill>
                  <a:srgbClr val="607B74"/>
                </a:solidFill>
                <a:latin typeface="黑体" panose="02010609060101010101" pitchFamily="49" charset="-122"/>
                <a:ea typeface="黑体" panose="02010609060101010101" pitchFamily="49" charset="-122"/>
                <a:cs typeface="+mn-ea"/>
                <a:sym typeface="+mn-lt"/>
              </a:rPr>
              <a:t>课文总结</a:t>
            </a:r>
            <a:endParaRPr lang="zh-CN" altLang="en-US" sz="6000" b="1" dirty="0">
              <a:solidFill>
                <a:srgbClr val="607B74"/>
              </a:solidFill>
              <a:latin typeface="黑体" panose="02010609060101010101" pitchFamily="49" charset="-122"/>
              <a:ea typeface="黑体" panose="02010609060101010101" pitchFamily="49" charset="-122"/>
              <a:cs typeface="+mn-ea"/>
              <a:sym typeface="+mn-lt"/>
            </a:endParaRPr>
          </a:p>
        </p:txBody>
      </p:sp>
      <p:sp>
        <p:nvSpPr>
          <p:cNvPr id="15" name="文本框 14">
            <a:extLst>
              <a:ext uri="{FF2B5EF4-FFF2-40B4-BE49-F238E27FC236}">
                <a16:creationId xmlns="" xmlns:a16="http://schemas.microsoft.com/office/drawing/2014/main" id="{8EA47098-E117-41FB-B0EB-2BA93549DB35}"/>
              </a:ext>
            </a:extLst>
          </p:cNvPr>
          <p:cNvSpPr txBox="1"/>
          <p:nvPr/>
        </p:nvSpPr>
        <p:spPr>
          <a:xfrm>
            <a:off x="4653601" y="3320376"/>
            <a:ext cx="3102131" cy="415498"/>
          </a:xfrm>
          <a:prstGeom prst="rect">
            <a:avLst/>
          </a:prstGeom>
          <a:noFill/>
        </p:spPr>
        <p:txBody>
          <a:bodyPr wrap="none" rtlCol="0">
            <a:spAutoFit/>
          </a:bodyPr>
          <a:lstStyle/>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20537509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p:cTn id="25"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xEl>
                                              <p:pRg st="0" end="0"/>
                                            </p:txEl>
                                          </p:spTgt>
                                        </p:tgtEl>
                                      </p:cBhvr>
                                    </p:animEffect>
                                  </p:childTnLst>
                                </p:cTn>
                              </p:par>
                            </p:childTnLst>
                          </p:cTn>
                        </p:par>
                        <p:par>
                          <p:cTn id="30" fill="hold">
                            <p:stCondLst>
                              <p:cond delay="57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5">
                                            <p:txEl>
                                              <p:pRg st="1" end="1"/>
                                            </p:txEl>
                                          </p:spTgt>
                                        </p:tgtEl>
                                        <p:attrNameLst>
                                          <p:attrName>style.visibility</p:attrName>
                                        </p:attrNameLst>
                                      </p:cBhvr>
                                      <p:to>
                                        <p:strVal val="visible"/>
                                      </p:to>
                                    </p:set>
                                    <p:anim calcmode="lin" valueType="num">
                                      <p:cBhvr>
                                        <p:cTn id="33" dur="500" fill="hold"/>
                                        <p:tgtEl>
                                          <p:spTgt spid="1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5">
                                            <p:txEl>
                                              <p:pRg st="1" end="1"/>
                                            </p:txEl>
                                          </p:spTgt>
                                        </p:tgtEl>
                                        <p:attrNameLst>
                                          <p:attrName>ppt_y</p:attrName>
                                        </p:attrNameLst>
                                      </p:cBhvr>
                                      <p:tavLst>
                                        <p:tav tm="0">
                                          <p:val>
                                            <p:strVal val="#ppt_y"/>
                                          </p:val>
                                        </p:tav>
                                        <p:tav tm="100000">
                                          <p:val>
                                            <p:strVal val="#ppt_y"/>
                                          </p:val>
                                        </p:tav>
                                      </p:tavLst>
                                    </p:anim>
                                    <p:anim calcmode="lin" valueType="num">
                                      <p:cBhvr>
                                        <p:cTn id="35" dur="500" fill="hold"/>
                                        <p:tgtEl>
                                          <p:spTgt spid="1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5">
                                            <p:txEl>
                                              <p:pRg st="1" end="1"/>
                                            </p:txEl>
                                          </p:spTgt>
                                        </p:tgtEl>
                                      </p:cBhvr>
                                    </p:animEffect>
                                  </p:childTnLst>
                                </p:cTn>
                              </p:par>
                            </p:childTnLst>
                          </p:cTn>
                        </p:par>
                        <p:par>
                          <p:cTn id="38" fill="hold">
                            <p:stCondLst>
                              <p:cond delay="9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5">
                                            <p:txEl>
                                              <p:pRg st="2" end="2"/>
                                            </p:txEl>
                                          </p:spTgt>
                                        </p:tgtEl>
                                        <p:attrNameLst>
                                          <p:attrName>style.visibility</p:attrName>
                                        </p:attrNameLst>
                                      </p:cBhvr>
                                      <p:to>
                                        <p:strVal val="visible"/>
                                      </p:to>
                                    </p:set>
                                    <p:anim calcmode="lin" valueType="num">
                                      <p:cBhvr>
                                        <p:cTn id="41" dur="500" fill="hold"/>
                                        <p:tgtEl>
                                          <p:spTgt spid="1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5">
                                            <p:txEl>
                                              <p:pRg st="2" end="2"/>
                                            </p:txEl>
                                          </p:spTgt>
                                        </p:tgtEl>
                                        <p:attrNameLst>
                                          <p:attrName>ppt_y</p:attrName>
                                        </p:attrNameLst>
                                      </p:cBhvr>
                                      <p:tavLst>
                                        <p:tav tm="0">
                                          <p:val>
                                            <p:strVal val="#ppt_y"/>
                                          </p:val>
                                        </p:tav>
                                        <p:tav tm="100000">
                                          <p:val>
                                            <p:strVal val="#ppt_y"/>
                                          </p:val>
                                        </p:tav>
                                      </p:tavLst>
                                    </p:anim>
                                    <p:anim calcmode="lin" valueType="num">
                                      <p:cBhvr>
                                        <p:cTn id="43" dur="500" fill="hold"/>
                                        <p:tgtEl>
                                          <p:spTgt spid="1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 xmlns:a16="http://schemas.microsoft.com/office/drawing/2014/main" id="{AE28956E-64D6-4A66-9B9D-DF30F5BC7B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 xmlns:a16="http://schemas.microsoft.com/office/drawing/2014/main" id="{525AB949-1193-4222-9E00-797D8AFC0291}"/>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îṥḻîḋè">
            <a:extLst>
              <a:ext uri="{FF2B5EF4-FFF2-40B4-BE49-F238E27FC236}">
                <a16:creationId xmlns="" xmlns:a16="http://schemas.microsoft.com/office/drawing/2014/main" id="{D234CADD-03AE-4FCD-A5CF-05E624A13234}"/>
              </a:ext>
            </a:extLst>
          </p:cNvPr>
          <p:cNvSpPr txBox="1"/>
          <p:nvPr/>
        </p:nvSpPr>
        <p:spPr bwMode="auto">
          <a:xfrm>
            <a:off x="6235037" y="1224236"/>
            <a:ext cx="2560151"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2800" dirty="0">
                <a:latin typeface="黑体" panose="02010609060101010101" pitchFamily="49" charset="-122"/>
                <a:ea typeface="黑体" panose="02010609060101010101" pitchFamily="49" charset="-122"/>
                <a:sym typeface="+mn-lt"/>
              </a:rPr>
              <a:t>课前导读</a:t>
            </a:r>
            <a:endParaRPr lang="en-US" altLang="zh-CN" sz="2800" dirty="0">
              <a:latin typeface="黑体" panose="02010609060101010101" pitchFamily="49" charset="-122"/>
              <a:ea typeface="黑体" panose="02010609060101010101" pitchFamily="49" charset="-122"/>
              <a:sym typeface="+mn-lt"/>
            </a:endParaRPr>
          </a:p>
        </p:txBody>
      </p:sp>
      <p:sp>
        <p:nvSpPr>
          <p:cNvPr id="37" name="îsľíḋè">
            <a:extLst>
              <a:ext uri="{FF2B5EF4-FFF2-40B4-BE49-F238E27FC236}">
                <a16:creationId xmlns="" xmlns:a16="http://schemas.microsoft.com/office/drawing/2014/main" id="{950803AC-6AD8-4853-8CD0-A347D8CA7FEB}"/>
              </a:ext>
            </a:extLst>
          </p:cNvPr>
          <p:cNvSpPr/>
          <p:nvPr/>
        </p:nvSpPr>
        <p:spPr bwMode="auto">
          <a:xfrm>
            <a:off x="5382336" y="1224236"/>
            <a:ext cx="745851" cy="600494"/>
          </a:xfrm>
          <a:prstGeom prst="ellipse">
            <a:avLst/>
          </a:prstGeom>
          <a:solidFill>
            <a:srgbClr val="607B7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latin typeface="黑体" panose="02010609060101010101" pitchFamily="49" charset="-122"/>
                <a:ea typeface="黑体" panose="02010609060101010101" pitchFamily="49" charset="-122"/>
                <a:cs typeface="+mn-ea"/>
                <a:sym typeface="+mn-lt"/>
              </a:rPr>
              <a:t>1</a:t>
            </a:r>
            <a:endParaRPr lang="zh-CN" altLang="en-US" sz="3200" b="1" dirty="0">
              <a:latin typeface="黑体" panose="02010609060101010101" pitchFamily="49" charset="-122"/>
              <a:ea typeface="黑体" panose="02010609060101010101" pitchFamily="49" charset="-122"/>
              <a:cs typeface="+mn-ea"/>
              <a:sym typeface="+mn-lt"/>
            </a:endParaRPr>
          </a:p>
        </p:txBody>
      </p:sp>
      <p:sp>
        <p:nvSpPr>
          <p:cNvPr id="38" name="iṥḻîḑê">
            <a:extLst>
              <a:ext uri="{FF2B5EF4-FFF2-40B4-BE49-F238E27FC236}">
                <a16:creationId xmlns="" xmlns:a16="http://schemas.microsoft.com/office/drawing/2014/main" id="{FB51A441-880D-41B5-9201-27F7BEAF5385}"/>
              </a:ext>
            </a:extLst>
          </p:cNvPr>
          <p:cNvSpPr txBox="1"/>
          <p:nvPr/>
        </p:nvSpPr>
        <p:spPr>
          <a:xfrm>
            <a:off x="3214755" y="2251044"/>
            <a:ext cx="2167581" cy="1200329"/>
          </a:xfrm>
          <a:prstGeom prst="rect">
            <a:avLst/>
          </a:prstGeom>
          <a:noFill/>
        </p:spPr>
        <p:txBody>
          <a:bodyPr wrap="none" rtlCol="0">
            <a:spAutoFit/>
          </a:bodyPr>
          <a:lstStyle/>
          <a:p>
            <a:pPr algn="ctr"/>
            <a:r>
              <a:rPr lang="zh-CN" altLang="en-US" sz="4400" b="1" dirty="0">
                <a:solidFill>
                  <a:srgbClr val="607B74"/>
                </a:solidFill>
                <a:latin typeface="黑体" panose="02010609060101010101" pitchFamily="49" charset="-122"/>
                <a:ea typeface="黑体" panose="02010609060101010101" pitchFamily="49" charset="-122"/>
                <a:cs typeface="+mn-ea"/>
                <a:sym typeface="+mn-lt"/>
              </a:rPr>
              <a:t> 目 录 </a:t>
            </a:r>
            <a:endParaRPr lang="en-US" altLang="zh-CN" sz="4400" b="1" dirty="0">
              <a:solidFill>
                <a:srgbClr val="607B74"/>
              </a:solidFill>
              <a:latin typeface="黑体" panose="02010609060101010101" pitchFamily="49" charset="-122"/>
              <a:ea typeface="黑体" panose="02010609060101010101" pitchFamily="49" charset="-122"/>
              <a:cs typeface="+mn-ea"/>
              <a:sym typeface="+mn-lt"/>
            </a:endParaRPr>
          </a:p>
          <a:p>
            <a:pPr algn="ctr"/>
            <a:r>
              <a:rPr lang="tr-TR" sz="2800" b="1" dirty="0">
                <a:solidFill>
                  <a:srgbClr val="607B74"/>
                </a:solidFill>
                <a:latin typeface="黑体" panose="02010609060101010101" pitchFamily="49" charset="-122"/>
                <a:ea typeface="黑体" panose="02010609060101010101" pitchFamily="49" charset="-122"/>
                <a:cs typeface="+mn-ea"/>
                <a:sym typeface="+mn-lt"/>
              </a:rPr>
              <a:t>CONTENTS</a:t>
            </a:r>
          </a:p>
        </p:txBody>
      </p:sp>
      <p:sp>
        <p:nvSpPr>
          <p:cNvPr id="39" name="îṥḻîḋè">
            <a:extLst>
              <a:ext uri="{FF2B5EF4-FFF2-40B4-BE49-F238E27FC236}">
                <a16:creationId xmlns="" xmlns:a16="http://schemas.microsoft.com/office/drawing/2014/main" id="{8DD55E8F-A63D-4DF8-B54F-314CDC3AF20A}"/>
              </a:ext>
            </a:extLst>
          </p:cNvPr>
          <p:cNvSpPr txBox="1"/>
          <p:nvPr/>
        </p:nvSpPr>
        <p:spPr bwMode="auto">
          <a:xfrm>
            <a:off x="6235037" y="2134293"/>
            <a:ext cx="2560151"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2800" dirty="0">
                <a:latin typeface="黑体" panose="02010609060101010101" pitchFamily="49" charset="-122"/>
                <a:ea typeface="黑体" panose="02010609060101010101" pitchFamily="49" charset="-122"/>
                <a:sym typeface="+mn-lt"/>
              </a:rPr>
              <a:t>字词积累</a:t>
            </a:r>
            <a:endParaRPr lang="en-US" altLang="zh-CN" sz="2800" dirty="0">
              <a:latin typeface="黑体" panose="02010609060101010101" pitchFamily="49" charset="-122"/>
              <a:ea typeface="黑体" panose="02010609060101010101" pitchFamily="49" charset="-122"/>
              <a:sym typeface="+mn-lt"/>
            </a:endParaRPr>
          </a:p>
        </p:txBody>
      </p:sp>
      <p:sp>
        <p:nvSpPr>
          <p:cNvPr id="40" name="îsľíḋè">
            <a:extLst>
              <a:ext uri="{FF2B5EF4-FFF2-40B4-BE49-F238E27FC236}">
                <a16:creationId xmlns="" xmlns:a16="http://schemas.microsoft.com/office/drawing/2014/main" id="{98D99486-CDF7-4F91-9371-88A82FD3B21C}"/>
              </a:ext>
            </a:extLst>
          </p:cNvPr>
          <p:cNvSpPr/>
          <p:nvPr/>
        </p:nvSpPr>
        <p:spPr bwMode="auto">
          <a:xfrm>
            <a:off x="5382336" y="2134293"/>
            <a:ext cx="745851" cy="600494"/>
          </a:xfrm>
          <a:prstGeom prst="ellipse">
            <a:avLst/>
          </a:prstGeom>
          <a:solidFill>
            <a:srgbClr val="607B7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latin typeface="黑体" panose="02010609060101010101" pitchFamily="49" charset="-122"/>
                <a:ea typeface="黑体" panose="02010609060101010101" pitchFamily="49" charset="-122"/>
                <a:cs typeface="+mn-ea"/>
                <a:sym typeface="+mn-lt"/>
              </a:rPr>
              <a:t>2</a:t>
            </a:r>
            <a:endParaRPr lang="zh-CN" altLang="en-US" sz="3200" b="1" dirty="0">
              <a:latin typeface="黑体" panose="02010609060101010101" pitchFamily="49" charset="-122"/>
              <a:ea typeface="黑体" panose="02010609060101010101" pitchFamily="49" charset="-122"/>
              <a:cs typeface="+mn-ea"/>
              <a:sym typeface="+mn-lt"/>
            </a:endParaRPr>
          </a:p>
        </p:txBody>
      </p:sp>
      <p:sp>
        <p:nvSpPr>
          <p:cNvPr id="41" name="îṥḻîḋè">
            <a:extLst>
              <a:ext uri="{FF2B5EF4-FFF2-40B4-BE49-F238E27FC236}">
                <a16:creationId xmlns="" xmlns:a16="http://schemas.microsoft.com/office/drawing/2014/main" id="{520DCDE4-0D78-4576-BE5B-8C1FA5A1F42F}"/>
              </a:ext>
            </a:extLst>
          </p:cNvPr>
          <p:cNvSpPr txBox="1"/>
          <p:nvPr/>
        </p:nvSpPr>
        <p:spPr bwMode="auto">
          <a:xfrm>
            <a:off x="6235037" y="3079448"/>
            <a:ext cx="2560151"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2800" dirty="0">
                <a:latin typeface="黑体" panose="02010609060101010101" pitchFamily="49" charset="-122"/>
                <a:ea typeface="黑体" panose="02010609060101010101" pitchFamily="49" charset="-122"/>
                <a:sym typeface="+mn-lt"/>
              </a:rPr>
              <a:t>课文赏析</a:t>
            </a:r>
            <a:endParaRPr lang="en-US" altLang="zh-CN" sz="2800" dirty="0">
              <a:latin typeface="黑体" panose="02010609060101010101" pitchFamily="49" charset="-122"/>
              <a:ea typeface="黑体" panose="02010609060101010101" pitchFamily="49" charset="-122"/>
              <a:sym typeface="+mn-lt"/>
            </a:endParaRPr>
          </a:p>
        </p:txBody>
      </p:sp>
      <p:sp>
        <p:nvSpPr>
          <p:cNvPr id="42" name="îsľíḋè">
            <a:extLst>
              <a:ext uri="{FF2B5EF4-FFF2-40B4-BE49-F238E27FC236}">
                <a16:creationId xmlns="" xmlns:a16="http://schemas.microsoft.com/office/drawing/2014/main" id="{D752C3E9-3E9B-4336-81C4-AE551DBFC2C4}"/>
              </a:ext>
            </a:extLst>
          </p:cNvPr>
          <p:cNvSpPr/>
          <p:nvPr/>
        </p:nvSpPr>
        <p:spPr bwMode="auto">
          <a:xfrm>
            <a:off x="5382336" y="3079448"/>
            <a:ext cx="745851" cy="600494"/>
          </a:xfrm>
          <a:prstGeom prst="ellipse">
            <a:avLst/>
          </a:prstGeom>
          <a:solidFill>
            <a:srgbClr val="607B7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latin typeface="黑体" panose="02010609060101010101" pitchFamily="49" charset="-122"/>
                <a:ea typeface="黑体" panose="02010609060101010101" pitchFamily="49" charset="-122"/>
                <a:cs typeface="+mn-ea"/>
                <a:sym typeface="+mn-lt"/>
              </a:rPr>
              <a:t>3</a:t>
            </a:r>
            <a:endParaRPr lang="zh-CN" altLang="en-US" sz="3200" b="1" dirty="0">
              <a:latin typeface="黑体" panose="02010609060101010101" pitchFamily="49" charset="-122"/>
              <a:ea typeface="黑体" panose="02010609060101010101" pitchFamily="49" charset="-122"/>
              <a:cs typeface="+mn-ea"/>
              <a:sym typeface="+mn-lt"/>
            </a:endParaRPr>
          </a:p>
        </p:txBody>
      </p:sp>
      <p:sp>
        <p:nvSpPr>
          <p:cNvPr id="43" name="îṥḻîḋè">
            <a:extLst>
              <a:ext uri="{FF2B5EF4-FFF2-40B4-BE49-F238E27FC236}">
                <a16:creationId xmlns="" xmlns:a16="http://schemas.microsoft.com/office/drawing/2014/main" id="{6AAB72A5-E41B-470F-B409-C8CD27D87F52}"/>
              </a:ext>
            </a:extLst>
          </p:cNvPr>
          <p:cNvSpPr txBox="1"/>
          <p:nvPr/>
        </p:nvSpPr>
        <p:spPr bwMode="auto">
          <a:xfrm>
            <a:off x="6235037" y="4039749"/>
            <a:ext cx="2560151"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2800" dirty="0">
                <a:latin typeface="黑体" panose="02010609060101010101" pitchFamily="49" charset="-122"/>
                <a:ea typeface="黑体" panose="02010609060101010101" pitchFamily="49" charset="-122"/>
                <a:sym typeface="+mn-lt"/>
              </a:rPr>
              <a:t>课文总结</a:t>
            </a:r>
            <a:endParaRPr lang="en-US" altLang="zh-CN" sz="2800" dirty="0">
              <a:latin typeface="黑体" panose="02010609060101010101" pitchFamily="49" charset="-122"/>
              <a:ea typeface="黑体" panose="02010609060101010101" pitchFamily="49" charset="-122"/>
              <a:sym typeface="+mn-lt"/>
            </a:endParaRPr>
          </a:p>
        </p:txBody>
      </p:sp>
      <p:sp>
        <p:nvSpPr>
          <p:cNvPr id="44" name="îsľíḋè">
            <a:extLst>
              <a:ext uri="{FF2B5EF4-FFF2-40B4-BE49-F238E27FC236}">
                <a16:creationId xmlns="" xmlns:a16="http://schemas.microsoft.com/office/drawing/2014/main" id="{BD308C4D-B24F-4438-BFED-FCF9D8F56197}"/>
              </a:ext>
            </a:extLst>
          </p:cNvPr>
          <p:cNvSpPr/>
          <p:nvPr/>
        </p:nvSpPr>
        <p:spPr bwMode="auto">
          <a:xfrm>
            <a:off x="5382336" y="4039749"/>
            <a:ext cx="745851" cy="600494"/>
          </a:xfrm>
          <a:prstGeom prst="ellipse">
            <a:avLst/>
          </a:prstGeom>
          <a:solidFill>
            <a:srgbClr val="607B7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latin typeface="黑体" panose="02010609060101010101" pitchFamily="49" charset="-122"/>
                <a:ea typeface="黑体" panose="02010609060101010101" pitchFamily="49" charset="-122"/>
                <a:cs typeface="+mn-ea"/>
                <a:sym typeface="+mn-lt"/>
              </a:rPr>
              <a:t>4</a:t>
            </a:r>
            <a:endParaRPr lang="zh-CN" altLang="en-US" sz="3200" b="1" dirty="0">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ppt_x"/>
                                          </p:val>
                                        </p:tav>
                                        <p:tav tm="100000">
                                          <p:val>
                                            <p:strVal val="#ppt_x"/>
                                          </p:val>
                                        </p:tav>
                                      </p:tavLst>
                                    </p:anim>
                                    <p:anim calcmode="lin" valueType="num">
                                      <p:cBhvr additive="base">
                                        <p:cTn id="19"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p:bldP spid="39" grpId="0" animBg="1"/>
      <p:bldP spid="40" grpId="0" animBg="1"/>
      <p:bldP spid="41" grpId="0" animBg="1"/>
      <p:bldP spid="42" grpId="0" animBg="1"/>
      <p:bldP spid="43" grpId="0" animBg="1"/>
      <p:bldP spid="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课文总结</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Rectangle 3">
            <a:extLst>
              <a:ext uri="{FF2B5EF4-FFF2-40B4-BE49-F238E27FC236}">
                <a16:creationId xmlns="" xmlns:a16="http://schemas.microsoft.com/office/drawing/2014/main" id="{53459AFC-8188-4B5D-BF1B-BBC27CF09720}"/>
              </a:ext>
            </a:extLst>
          </p:cNvPr>
          <p:cNvSpPr txBox="1">
            <a:spLocks noChangeArrowheads="1"/>
          </p:cNvSpPr>
          <p:nvPr/>
        </p:nvSpPr>
        <p:spPr>
          <a:xfrm>
            <a:off x="1848939" y="1884029"/>
            <a:ext cx="9314906" cy="250644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buFontTx/>
              <a:buNone/>
            </a:pPr>
            <a:r>
              <a:rPr lang="en-US" altLang="zh-CN" sz="3000" dirty="0">
                <a:solidFill>
                  <a:srgbClr val="607B74"/>
                </a:solidFill>
                <a:cs typeface="+mn-ea"/>
                <a:sym typeface="+mn-lt"/>
              </a:rPr>
              <a:t>          </a:t>
            </a:r>
            <a:r>
              <a:rPr lang="zh-CN" altLang="en-US" sz="3000" dirty="0">
                <a:solidFill>
                  <a:srgbClr val="607B74"/>
                </a:solidFill>
                <a:cs typeface="+mn-ea"/>
                <a:sym typeface="+mn-lt"/>
              </a:rPr>
              <a:t>第二自然段作业先写了无边无际的、茂盛</a:t>
            </a:r>
            <a:r>
              <a:rPr lang="en-US" altLang="zh-CN" sz="3000" dirty="0">
                <a:solidFill>
                  <a:srgbClr val="607B74"/>
                </a:solidFill>
                <a:cs typeface="+mn-ea"/>
                <a:sym typeface="+mn-lt"/>
              </a:rPr>
              <a:t>(         )</a:t>
            </a:r>
            <a:r>
              <a:rPr lang="zh-CN" altLang="en-US" sz="3000" dirty="0">
                <a:solidFill>
                  <a:srgbClr val="607B74"/>
                </a:solidFill>
                <a:cs typeface="+mn-ea"/>
                <a:sym typeface="+mn-lt"/>
              </a:rPr>
              <a:t>，接着又描写了一洼洼，清凉的</a:t>
            </a:r>
            <a:r>
              <a:rPr lang="en-US" altLang="zh-CN" sz="3000" dirty="0">
                <a:solidFill>
                  <a:srgbClr val="607B74"/>
                </a:solidFill>
                <a:cs typeface="+mn-ea"/>
                <a:sym typeface="+mn-lt"/>
              </a:rPr>
              <a:t>(        ),</a:t>
            </a:r>
            <a:r>
              <a:rPr lang="zh-CN" altLang="en-US" sz="3000" dirty="0">
                <a:solidFill>
                  <a:srgbClr val="607B74"/>
                </a:solidFill>
                <a:cs typeface="+mn-ea"/>
                <a:sym typeface="+mn-lt"/>
              </a:rPr>
              <a:t>最后描写了各种各样的</a:t>
            </a:r>
            <a:r>
              <a:rPr lang="en-US" altLang="zh-CN" sz="3000" dirty="0">
                <a:solidFill>
                  <a:srgbClr val="607B74"/>
                </a:solidFill>
                <a:cs typeface="+mn-ea"/>
                <a:sym typeface="+mn-lt"/>
              </a:rPr>
              <a:t>(        )</a:t>
            </a:r>
            <a:r>
              <a:rPr lang="zh-CN" altLang="en-US" sz="3000" dirty="0">
                <a:solidFill>
                  <a:srgbClr val="607B74"/>
                </a:solidFill>
                <a:cs typeface="+mn-ea"/>
                <a:sym typeface="+mn-lt"/>
              </a:rPr>
              <a:t>，让我们感受到了锡林郭勒大草原的广阔美丽。</a:t>
            </a:r>
          </a:p>
          <a:p>
            <a:pPr>
              <a:lnSpc>
                <a:spcPct val="80000"/>
              </a:lnSpc>
              <a:buFontTx/>
              <a:buNone/>
            </a:pPr>
            <a:endParaRPr lang="zh-CN" altLang="en-US" sz="3000" dirty="0">
              <a:solidFill>
                <a:srgbClr val="607B74"/>
              </a:solidFill>
              <a:cs typeface="+mn-ea"/>
              <a:sym typeface="+mn-lt"/>
            </a:endParaRPr>
          </a:p>
          <a:p>
            <a:pPr>
              <a:lnSpc>
                <a:spcPct val="80000"/>
              </a:lnSpc>
              <a:buFontTx/>
              <a:buNone/>
            </a:pPr>
            <a:endParaRPr lang="en-US" altLang="zh-CN" sz="3000" dirty="0">
              <a:solidFill>
                <a:srgbClr val="607B74"/>
              </a:solidFill>
              <a:cs typeface="+mn-ea"/>
              <a:sym typeface="+mn-lt"/>
            </a:endParaRPr>
          </a:p>
        </p:txBody>
      </p:sp>
      <p:sp>
        <p:nvSpPr>
          <p:cNvPr id="6" name="Text Box 4">
            <a:extLst>
              <a:ext uri="{FF2B5EF4-FFF2-40B4-BE49-F238E27FC236}">
                <a16:creationId xmlns="" xmlns:a16="http://schemas.microsoft.com/office/drawing/2014/main" id="{56EF3F0A-D964-478B-A6A8-9D36FDFD2C9D}"/>
              </a:ext>
            </a:extLst>
          </p:cNvPr>
          <p:cNvSpPr txBox="1">
            <a:spLocks noChangeArrowheads="1"/>
          </p:cNvSpPr>
          <p:nvPr/>
        </p:nvSpPr>
        <p:spPr bwMode="auto">
          <a:xfrm>
            <a:off x="1783260" y="4232367"/>
            <a:ext cx="93149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dirty="0">
                <a:solidFill>
                  <a:srgbClr val="607B74"/>
                </a:solidFill>
                <a:latin typeface="+mn-lt"/>
                <a:ea typeface="+mn-ea"/>
                <a:cs typeface="+mn-ea"/>
                <a:sym typeface="+mn-lt"/>
              </a:rPr>
              <a:t>          </a:t>
            </a:r>
            <a:r>
              <a:rPr lang="zh-CN" altLang="en-US" sz="3000" b="1" dirty="0">
                <a:solidFill>
                  <a:srgbClr val="607B74"/>
                </a:solidFill>
                <a:latin typeface="+mn-lt"/>
                <a:ea typeface="+mn-ea"/>
                <a:cs typeface="+mn-ea"/>
                <a:sym typeface="+mn-lt"/>
              </a:rPr>
              <a:t>这一段是静态描写，朗读时语气应舒缓，平静。</a:t>
            </a:r>
          </a:p>
        </p:txBody>
      </p:sp>
      <p:sp>
        <p:nvSpPr>
          <p:cNvPr id="7" name="矩形 6">
            <a:extLst>
              <a:ext uri="{FF2B5EF4-FFF2-40B4-BE49-F238E27FC236}">
                <a16:creationId xmlns="" xmlns:a16="http://schemas.microsoft.com/office/drawing/2014/main" id="{7CF81A5D-D1F3-425F-A91F-2A5DE43C4887}"/>
              </a:ext>
            </a:extLst>
          </p:cNvPr>
          <p:cNvSpPr>
            <a:spLocks noChangeArrowheads="1"/>
          </p:cNvSpPr>
          <p:nvPr/>
        </p:nvSpPr>
        <p:spPr bwMode="auto">
          <a:xfrm>
            <a:off x="9704483" y="1704738"/>
            <a:ext cx="9573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dirty="0">
                <a:solidFill>
                  <a:srgbClr val="607B74"/>
                </a:solidFill>
                <a:latin typeface="+mn-lt"/>
                <a:ea typeface="+mn-ea"/>
                <a:cs typeface="+mn-ea"/>
                <a:sym typeface="+mn-lt"/>
              </a:rPr>
              <a:t>野草</a:t>
            </a:r>
          </a:p>
        </p:txBody>
      </p:sp>
      <p:sp>
        <p:nvSpPr>
          <p:cNvPr id="9" name="矩形 8">
            <a:extLst>
              <a:ext uri="{FF2B5EF4-FFF2-40B4-BE49-F238E27FC236}">
                <a16:creationId xmlns="" xmlns:a16="http://schemas.microsoft.com/office/drawing/2014/main" id="{763BFBEB-01F6-471C-BADB-EEE22CF0E0F0}"/>
              </a:ext>
            </a:extLst>
          </p:cNvPr>
          <p:cNvSpPr/>
          <p:nvPr/>
        </p:nvSpPr>
        <p:spPr>
          <a:xfrm>
            <a:off x="2772511" y="2535735"/>
            <a:ext cx="1043876" cy="553998"/>
          </a:xfrm>
          <a:prstGeom prst="rect">
            <a:avLst/>
          </a:prstGeom>
        </p:spPr>
        <p:txBody>
          <a:bodyPr wrap="none">
            <a:spAutoFit/>
          </a:bodyPr>
          <a:lstStyle/>
          <a:p>
            <a:pPr>
              <a:defRPr/>
            </a:pPr>
            <a:r>
              <a:rPr lang="zh-CN" altLang="en-US" sz="3000" kern="0" dirty="0">
                <a:solidFill>
                  <a:srgbClr val="607B74"/>
                </a:solidFill>
                <a:cs typeface="+mn-ea"/>
                <a:sym typeface="+mn-lt"/>
              </a:rPr>
              <a:t> 湖水</a:t>
            </a:r>
            <a:endParaRPr lang="zh-CN" altLang="en-US" sz="3000" dirty="0">
              <a:solidFill>
                <a:srgbClr val="607B74"/>
              </a:solidFill>
              <a:cs typeface="+mn-ea"/>
              <a:sym typeface="+mn-lt"/>
            </a:endParaRPr>
          </a:p>
        </p:txBody>
      </p:sp>
      <p:sp>
        <p:nvSpPr>
          <p:cNvPr id="10" name="矩形 9">
            <a:extLst>
              <a:ext uri="{FF2B5EF4-FFF2-40B4-BE49-F238E27FC236}">
                <a16:creationId xmlns="" xmlns:a16="http://schemas.microsoft.com/office/drawing/2014/main" id="{31B34041-6041-412A-8091-27C98EC3C529}"/>
              </a:ext>
            </a:extLst>
          </p:cNvPr>
          <p:cNvSpPr/>
          <p:nvPr/>
        </p:nvSpPr>
        <p:spPr>
          <a:xfrm>
            <a:off x="6925739" y="2163701"/>
            <a:ext cx="957313" cy="553998"/>
          </a:xfrm>
          <a:prstGeom prst="rect">
            <a:avLst/>
          </a:prstGeom>
        </p:spPr>
        <p:txBody>
          <a:bodyPr wrap="none">
            <a:spAutoFit/>
          </a:bodyPr>
          <a:lstStyle/>
          <a:p>
            <a:pPr>
              <a:defRPr/>
            </a:pPr>
            <a:r>
              <a:rPr lang="zh-CN" altLang="en-US" sz="3000" kern="0" dirty="0">
                <a:solidFill>
                  <a:srgbClr val="607B74"/>
                </a:solidFill>
                <a:cs typeface="+mn-ea"/>
                <a:sym typeface="+mn-lt"/>
              </a:rPr>
              <a:t>野花</a:t>
            </a:r>
            <a:endParaRPr lang="zh-CN" altLang="en-US" sz="3000" dirty="0">
              <a:solidFill>
                <a:srgbClr val="607B74"/>
              </a:solidFill>
              <a:cs typeface="+mn-ea"/>
              <a:sym typeface="+mn-lt"/>
            </a:endParaRPr>
          </a:p>
        </p:txBody>
      </p:sp>
    </p:spTree>
    <p:extLst>
      <p:ext uri="{BB962C8B-B14F-4D97-AF65-F5344CB8AC3E}">
        <p14:creationId xmlns:p14="http://schemas.microsoft.com/office/powerpoint/2010/main" val="4404802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课文总结</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Rectangle 2">
            <a:extLst>
              <a:ext uri="{FF2B5EF4-FFF2-40B4-BE49-F238E27FC236}">
                <a16:creationId xmlns="" xmlns:a16="http://schemas.microsoft.com/office/drawing/2014/main" id="{2D335FAF-4438-4FB7-8FDF-44DC18D8145A}"/>
              </a:ext>
            </a:extLst>
          </p:cNvPr>
          <p:cNvSpPr txBox="1">
            <a:spLocks noChangeArrowheads="1"/>
          </p:cNvSpPr>
          <p:nvPr/>
        </p:nvSpPr>
        <p:spPr>
          <a:xfrm>
            <a:off x="351828" y="2381075"/>
            <a:ext cx="712863" cy="2330625"/>
          </a:xfrm>
          <a:prstGeom prst="rect">
            <a:avLst/>
          </a:prstGeom>
        </p:spPr>
        <p:txBody>
          <a:bodyPr vert="eaVert"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3500" dirty="0">
                <a:solidFill>
                  <a:srgbClr val="607B74"/>
                </a:solidFill>
                <a:latin typeface="+mn-lt"/>
                <a:ea typeface="+mn-ea"/>
                <a:cs typeface="+mn-ea"/>
                <a:sym typeface="+mn-lt"/>
              </a:rPr>
              <a:t>自学提示</a:t>
            </a:r>
          </a:p>
        </p:txBody>
      </p:sp>
      <p:sp>
        <p:nvSpPr>
          <p:cNvPr id="6" name="Rectangle 3">
            <a:extLst>
              <a:ext uri="{FF2B5EF4-FFF2-40B4-BE49-F238E27FC236}">
                <a16:creationId xmlns="" xmlns:a16="http://schemas.microsoft.com/office/drawing/2014/main" id="{CBB5F323-7319-4BD4-8F89-91A3256B2A17}"/>
              </a:ext>
            </a:extLst>
          </p:cNvPr>
          <p:cNvSpPr txBox="1">
            <a:spLocks noChangeArrowheads="1"/>
          </p:cNvSpPr>
          <p:nvPr/>
        </p:nvSpPr>
        <p:spPr>
          <a:xfrm>
            <a:off x="853508" y="1683035"/>
            <a:ext cx="9453562" cy="49831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609600" indent="-609600">
              <a:spcBef>
                <a:spcPct val="0"/>
              </a:spcBef>
              <a:buFontTx/>
              <a:buNone/>
            </a:pPr>
            <a:r>
              <a:rPr lang="en-US" altLang="zh-CN" sz="2500" dirty="0">
                <a:solidFill>
                  <a:srgbClr val="607B74"/>
                </a:solidFill>
                <a:cs typeface="+mn-ea"/>
                <a:sym typeface="+mn-lt"/>
              </a:rPr>
              <a:t>     1.</a:t>
            </a:r>
            <a:r>
              <a:rPr lang="zh-CN" altLang="en-US" sz="2500" dirty="0">
                <a:solidFill>
                  <a:srgbClr val="607B74"/>
                </a:solidFill>
                <a:cs typeface="+mn-ea"/>
                <a:sym typeface="+mn-lt"/>
              </a:rPr>
              <a:t>默读第四自然段，想一想雄鹰，百灵鸟，牛羊，小马驹，黄羊和牧民的动作特点，完成下列填空。</a:t>
            </a:r>
          </a:p>
          <a:p>
            <a:pPr marL="609600" indent="-609600">
              <a:spcBef>
                <a:spcPct val="0"/>
              </a:spcBef>
              <a:buFontTx/>
              <a:buNone/>
            </a:pPr>
            <a:endParaRPr lang="en-US" altLang="zh-CN" sz="2500" dirty="0">
              <a:solidFill>
                <a:srgbClr val="607B74"/>
              </a:solidFill>
              <a:cs typeface="+mn-ea"/>
              <a:sym typeface="+mn-lt"/>
            </a:endParaRPr>
          </a:p>
          <a:p>
            <a:pPr marL="609600" indent="-609600">
              <a:spcBef>
                <a:spcPct val="0"/>
              </a:spcBef>
              <a:buFontTx/>
              <a:buNone/>
            </a:pPr>
            <a:r>
              <a:rPr lang="zh-CN" altLang="en-US" sz="2500" dirty="0">
                <a:solidFill>
                  <a:srgbClr val="607B74"/>
                </a:solidFill>
                <a:cs typeface="+mn-ea"/>
                <a:sym typeface="+mn-lt"/>
              </a:rPr>
              <a:t>雄 鹰</a:t>
            </a:r>
            <a:r>
              <a:rPr lang="en-US" altLang="zh-CN" sz="2500" dirty="0">
                <a:solidFill>
                  <a:srgbClr val="607B74"/>
                </a:solidFill>
                <a:cs typeface="+mn-ea"/>
                <a:sym typeface="+mn-lt"/>
              </a:rPr>
              <a:t>(          )</a:t>
            </a:r>
            <a:r>
              <a:rPr lang="zh-CN" altLang="en-US" sz="2500" dirty="0">
                <a:solidFill>
                  <a:srgbClr val="607B74"/>
                </a:solidFill>
                <a:cs typeface="+mn-ea"/>
                <a:sym typeface="+mn-lt"/>
              </a:rPr>
              <a:t>地</a:t>
            </a:r>
            <a:r>
              <a:rPr lang="en-US" altLang="zh-CN" sz="2500" dirty="0">
                <a:solidFill>
                  <a:srgbClr val="607B74"/>
                </a:solidFill>
                <a:cs typeface="+mn-ea"/>
                <a:sym typeface="+mn-lt"/>
              </a:rPr>
              <a:t>(         ) </a:t>
            </a:r>
            <a:r>
              <a:rPr lang="zh-CN" altLang="en-US" sz="2500" dirty="0">
                <a:solidFill>
                  <a:srgbClr val="607B74"/>
                </a:solidFill>
                <a:cs typeface="+mn-ea"/>
                <a:sym typeface="+mn-lt"/>
              </a:rPr>
              <a:t>百灵鸟</a:t>
            </a:r>
            <a:r>
              <a:rPr lang="en-US" altLang="zh-CN" sz="2500" dirty="0">
                <a:solidFill>
                  <a:srgbClr val="607B74"/>
                </a:solidFill>
                <a:cs typeface="+mn-ea"/>
                <a:sym typeface="+mn-lt"/>
              </a:rPr>
              <a:t>(          )</a:t>
            </a:r>
            <a:r>
              <a:rPr lang="zh-CN" altLang="en-US" sz="2500" dirty="0">
                <a:solidFill>
                  <a:srgbClr val="607B74"/>
                </a:solidFill>
                <a:cs typeface="+mn-ea"/>
                <a:sym typeface="+mn-lt"/>
              </a:rPr>
              <a:t>地</a:t>
            </a:r>
            <a:r>
              <a:rPr lang="en-US" altLang="zh-CN" sz="2500" dirty="0">
                <a:solidFill>
                  <a:srgbClr val="607B74"/>
                </a:solidFill>
                <a:cs typeface="+mn-ea"/>
                <a:sym typeface="+mn-lt"/>
              </a:rPr>
              <a:t>(          )</a:t>
            </a:r>
          </a:p>
          <a:p>
            <a:pPr marL="609600" indent="-609600">
              <a:spcBef>
                <a:spcPct val="0"/>
              </a:spcBef>
              <a:buFontTx/>
              <a:buNone/>
            </a:pPr>
            <a:endParaRPr lang="en-US" altLang="zh-CN" sz="2500" dirty="0">
              <a:solidFill>
                <a:srgbClr val="607B74"/>
              </a:solidFill>
              <a:cs typeface="+mn-ea"/>
              <a:sym typeface="+mn-lt"/>
            </a:endParaRPr>
          </a:p>
          <a:p>
            <a:pPr marL="609600" indent="-609600">
              <a:spcBef>
                <a:spcPct val="0"/>
              </a:spcBef>
              <a:buFontTx/>
              <a:buNone/>
            </a:pPr>
            <a:r>
              <a:rPr lang="zh-CN" altLang="en-US" sz="2500" dirty="0">
                <a:solidFill>
                  <a:srgbClr val="607B74"/>
                </a:solidFill>
                <a:cs typeface="+mn-ea"/>
                <a:sym typeface="+mn-lt"/>
              </a:rPr>
              <a:t>牛   羊</a:t>
            </a:r>
            <a:r>
              <a:rPr lang="en-US" altLang="zh-CN" sz="2500" dirty="0">
                <a:solidFill>
                  <a:srgbClr val="607B74"/>
                </a:solidFill>
                <a:cs typeface="+mn-ea"/>
                <a:sym typeface="+mn-lt"/>
              </a:rPr>
              <a:t>(         )</a:t>
            </a:r>
            <a:r>
              <a:rPr lang="zh-CN" altLang="en-US" sz="2500" dirty="0">
                <a:solidFill>
                  <a:srgbClr val="607B74"/>
                </a:solidFill>
                <a:cs typeface="+mn-ea"/>
                <a:sym typeface="+mn-lt"/>
              </a:rPr>
              <a:t>地</a:t>
            </a:r>
            <a:r>
              <a:rPr lang="en-US" altLang="zh-CN" sz="2500" dirty="0">
                <a:solidFill>
                  <a:srgbClr val="607B74"/>
                </a:solidFill>
                <a:cs typeface="+mn-ea"/>
                <a:sym typeface="+mn-lt"/>
              </a:rPr>
              <a:t>(                )</a:t>
            </a:r>
          </a:p>
          <a:p>
            <a:pPr marL="609600" indent="-609600">
              <a:spcBef>
                <a:spcPct val="0"/>
              </a:spcBef>
              <a:buFontTx/>
              <a:buNone/>
            </a:pPr>
            <a:endParaRPr lang="en-US" altLang="zh-CN" sz="2500" dirty="0">
              <a:solidFill>
                <a:srgbClr val="607B74"/>
              </a:solidFill>
              <a:cs typeface="+mn-ea"/>
              <a:sym typeface="+mn-lt"/>
            </a:endParaRPr>
          </a:p>
          <a:p>
            <a:pPr marL="609600" indent="-609600">
              <a:spcBef>
                <a:spcPct val="0"/>
              </a:spcBef>
              <a:buFontTx/>
              <a:buNone/>
            </a:pPr>
            <a:r>
              <a:rPr lang="zh-CN" altLang="en-US" sz="2500" dirty="0">
                <a:solidFill>
                  <a:srgbClr val="607B74"/>
                </a:solidFill>
                <a:cs typeface="+mn-ea"/>
                <a:sym typeface="+mn-lt"/>
              </a:rPr>
              <a:t>小马驹</a:t>
            </a:r>
            <a:r>
              <a:rPr lang="en-US" altLang="zh-CN" sz="2500" dirty="0">
                <a:solidFill>
                  <a:srgbClr val="607B74"/>
                </a:solidFill>
                <a:cs typeface="+mn-ea"/>
                <a:sym typeface="+mn-lt"/>
              </a:rPr>
              <a:t>(                  )</a:t>
            </a:r>
            <a:r>
              <a:rPr lang="zh-CN" altLang="en-US" sz="2500" dirty="0">
                <a:solidFill>
                  <a:srgbClr val="607B74"/>
                </a:solidFill>
                <a:cs typeface="+mn-ea"/>
                <a:sym typeface="+mn-lt"/>
              </a:rPr>
              <a:t>地</a:t>
            </a:r>
            <a:r>
              <a:rPr lang="en-US" altLang="zh-CN" sz="2500" dirty="0">
                <a:solidFill>
                  <a:srgbClr val="607B74"/>
                </a:solidFill>
                <a:cs typeface="+mn-ea"/>
                <a:sym typeface="+mn-lt"/>
              </a:rPr>
              <a:t>(            )</a:t>
            </a:r>
          </a:p>
          <a:p>
            <a:pPr marL="609600" indent="-609600">
              <a:spcBef>
                <a:spcPct val="0"/>
              </a:spcBef>
              <a:buFontTx/>
              <a:buNone/>
            </a:pPr>
            <a:endParaRPr lang="en-US" altLang="zh-CN" sz="2500" dirty="0">
              <a:solidFill>
                <a:srgbClr val="607B74"/>
              </a:solidFill>
              <a:cs typeface="+mn-ea"/>
              <a:sym typeface="+mn-lt"/>
            </a:endParaRPr>
          </a:p>
          <a:p>
            <a:pPr marL="609600" indent="-609600">
              <a:spcBef>
                <a:spcPct val="0"/>
              </a:spcBef>
              <a:buFontTx/>
              <a:buNone/>
            </a:pPr>
            <a:r>
              <a:rPr lang="zh-CN" altLang="en-US" sz="2500" dirty="0">
                <a:solidFill>
                  <a:srgbClr val="607B74"/>
                </a:solidFill>
                <a:cs typeface="+mn-ea"/>
                <a:sym typeface="+mn-lt"/>
              </a:rPr>
              <a:t>黄   羊</a:t>
            </a:r>
            <a:r>
              <a:rPr lang="en-US" altLang="zh-CN" sz="2500" dirty="0">
                <a:solidFill>
                  <a:srgbClr val="607B74"/>
                </a:solidFill>
                <a:cs typeface="+mn-ea"/>
                <a:sym typeface="+mn-lt"/>
              </a:rPr>
              <a:t>(         )</a:t>
            </a:r>
            <a:r>
              <a:rPr lang="zh-CN" altLang="en-US" sz="2500" dirty="0">
                <a:solidFill>
                  <a:srgbClr val="607B74"/>
                </a:solidFill>
                <a:cs typeface="+mn-ea"/>
                <a:sym typeface="+mn-lt"/>
              </a:rPr>
              <a:t>的</a:t>
            </a:r>
            <a:r>
              <a:rPr lang="en-US" altLang="zh-CN" sz="2500" dirty="0">
                <a:solidFill>
                  <a:srgbClr val="607B74"/>
                </a:solidFill>
                <a:cs typeface="+mn-ea"/>
                <a:sym typeface="+mn-lt"/>
              </a:rPr>
              <a:t>(         )</a:t>
            </a:r>
            <a:r>
              <a:rPr lang="zh-CN" altLang="en-US" sz="2500" dirty="0">
                <a:solidFill>
                  <a:srgbClr val="607B74"/>
                </a:solidFill>
                <a:cs typeface="+mn-ea"/>
                <a:sym typeface="+mn-lt"/>
              </a:rPr>
              <a:t>牧   民</a:t>
            </a:r>
            <a:r>
              <a:rPr lang="en-US" altLang="zh-CN" sz="2500" dirty="0">
                <a:solidFill>
                  <a:srgbClr val="607B74"/>
                </a:solidFill>
                <a:cs typeface="+mn-ea"/>
                <a:sym typeface="+mn-lt"/>
              </a:rPr>
              <a:t>(         )</a:t>
            </a:r>
            <a:r>
              <a:rPr lang="zh-CN" altLang="en-US" sz="2500" dirty="0">
                <a:solidFill>
                  <a:srgbClr val="607B74"/>
                </a:solidFill>
                <a:cs typeface="+mn-ea"/>
                <a:sym typeface="+mn-lt"/>
              </a:rPr>
              <a:t>地</a:t>
            </a:r>
            <a:r>
              <a:rPr lang="en-US" altLang="zh-CN" sz="2500" dirty="0">
                <a:solidFill>
                  <a:srgbClr val="607B74"/>
                </a:solidFill>
                <a:cs typeface="+mn-ea"/>
                <a:sym typeface="+mn-lt"/>
              </a:rPr>
              <a:t>(         )</a:t>
            </a:r>
          </a:p>
        </p:txBody>
      </p:sp>
      <p:sp>
        <p:nvSpPr>
          <p:cNvPr id="7" name="矩形 6">
            <a:extLst>
              <a:ext uri="{FF2B5EF4-FFF2-40B4-BE49-F238E27FC236}">
                <a16:creationId xmlns="" xmlns:a16="http://schemas.microsoft.com/office/drawing/2014/main" id="{5434C8EC-068B-404B-B13F-9919284E5CAF}"/>
              </a:ext>
            </a:extLst>
          </p:cNvPr>
          <p:cNvSpPr/>
          <p:nvPr/>
        </p:nvSpPr>
        <p:spPr>
          <a:xfrm>
            <a:off x="3275559" y="2667500"/>
            <a:ext cx="825867" cy="477054"/>
          </a:xfrm>
          <a:prstGeom prst="rect">
            <a:avLst/>
          </a:prstGeom>
        </p:spPr>
        <p:txBody>
          <a:bodyPr wrap="none">
            <a:spAutoFit/>
          </a:bodyPr>
          <a:lstStyle/>
          <a:p>
            <a:pPr>
              <a:defRPr/>
            </a:pPr>
            <a:r>
              <a:rPr lang="zh-CN" altLang="en-US" sz="2500" kern="0" dirty="0">
                <a:solidFill>
                  <a:srgbClr val="607B74"/>
                </a:solidFill>
                <a:cs typeface="+mn-ea"/>
                <a:sym typeface="+mn-lt"/>
              </a:rPr>
              <a:t>自由</a:t>
            </a:r>
            <a:endParaRPr lang="zh-CN" altLang="en-US" sz="2500" dirty="0">
              <a:solidFill>
                <a:srgbClr val="607B74"/>
              </a:solidFill>
              <a:cs typeface="+mn-ea"/>
              <a:sym typeface="+mn-lt"/>
            </a:endParaRPr>
          </a:p>
        </p:txBody>
      </p:sp>
      <p:sp>
        <p:nvSpPr>
          <p:cNvPr id="9" name="矩形 8">
            <a:extLst>
              <a:ext uri="{FF2B5EF4-FFF2-40B4-BE49-F238E27FC236}">
                <a16:creationId xmlns="" xmlns:a16="http://schemas.microsoft.com/office/drawing/2014/main" id="{8132B171-47FD-4418-B395-23372F475294}"/>
              </a:ext>
            </a:extLst>
          </p:cNvPr>
          <p:cNvSpPr/>
          <p:nvPr/>
        </p:nvSpPr>
        <p:spPr>
          <a:xfrm>
            <a:off x="4580100" y="2687407"/>
            <a:ext cx="825867" cy="477054"/>
          </a:xfrm>
          <a:prstGeom prst="rect">
            <a:avLst/>
          </a:prstGeom>
        </p:spPr>
        <p:txBody>
          <a:bodyPr wrap="none">
            <a:spAutoFit/>
          </a:bodyPr>
          <a:lstStyle/>
          <a:p>
            <a:pPr>
              <a:defRPr/>
            </a:pPr>
            <a:r>
              <a:rPr lang="zh-CN" altLang="en-US" sz="2500" kern="0" dirty="0">
                <a:solidFill>
                  <a:srgbClr val="607B74"/>
                </a:solidFill>
                <a:cs typeface="+mn-ea"/>
                <a:sym typeface="+mn-lt"/>
              </a:rPr>
              <a:t>飞翔</a:t>
            </a:r>
            <a:endParaRPr lang="zh-CN" altLang="en-US" sz="2500" dirty="0">
              <a:solidFill>
                <a:srgbClr val="607B74"/>
              </a:solidFill>
              <a:cs typeface="+mn-ea"/>
              <a:sym typeface="+mn-lt"/>
            </a:endParaRPr>
          </a:p>
        </p:txBody>
      </p:sp>
      <p:sp>
        <p:nvSpPr>
          <p:cNvPr id="10" name="矩形 9">
            <a:extLst>
              <a:ext uri="{FF2B5EF4-FFF2-40B4-BE49-F238E27FC236}">
                <a16:creationId xmlns="" xmlns:a16="http://schemas.microsoft.com/office/drawing/2014/main" id="{75D4E4DC-34C2-4727-8BFA-19A96538B517}"/>
              </a:ext>
            </a:extLst>
          </p:cNvPr>
          <p:cNvSpPr/>
          <p:nvPr/>
        </p:nvSpPr>
        <p:spPr>
          <a:xfrm>
            <a:off x="6481926" y="2666128"/>
            <a:ext cx="825867" cy="477054"/>
          </a:xfrm>
          <a:prstGeom prst="rect">
            <a:avLst/>
          </a:prstGeom>
        </p:spPr>
        <p:txBody>
          <a:bodyPr wrap="none">
            <a:spAutoFit/>
          </a:bodyPr>
          <a:lstStyle/>
          <a:p>
            <a:pPr>
              <a:defRPr/>
            </a:pPr>
            <a:r>
              <a:rPr lang="zh-CN" altLang="en-US" sz="2500" kern="0" dirty="0">
                <a:solidFill>
                  <a:srgbClr val="607B74"/>
                </a:solidFill>
                <a:cs typeface="+mn-ea"/>
                <a:sym typeface="+mn-lt"/>
              </a:rPr>
              <a:t>欢快</a:t>
            </a:r>
            <a:endParaRPr lang="zh-CN" altLang="en-US" sz="2500" dirty="0">
              <a:solidFill>
                <a:srgbClr val="607B74"/>
              </a:solidFill>
              <a:cs typeface="+mn-ea"/>
              <a:sym typeface="+mn-lt"/>
            </a:endParaRPr>
          </a:p>
        </p:txBody>
      </p:sp>
      <p:sp>
        <p:nvSpPr>
          <p:cNvPr id="13" name="矩形 12">
            <a:extLst>
              <a:ext uri="{FF2B5EF4-FFF2-40B4-BE49-F238E27FC236}">
                <a16:creationId xmlns="" xmlns:a16="http://schemas.microsoft.com/office/drawing/2014/main" id="{B6E78D47-E981-442C-A812-905CC6955D18}"/>
              </a:ext>
            </a:extLst>
          </p:cNvPr>
          <p:cNvSpPr/>
          <p:nvPr/>
        </p:nvSpPr>
        <p:spPr>
          <a:xfrm>
            <a:off x="7701867" y="2705552"/>
            <a:ext cx="825867" cy="477054"/>
          </a:xfrm>
          <a:prstGeom prst="rect">
            <a:avLst/>
          </a:prstGeom>
        </p:spPr>
        <p:txBody>
          <a:bodyPr wrap="none">
            <a:spAutoFit/>
          </a:bodyPr>
          <a:lstStyle/>
          <a:p>
            <a:pPr>
              <a:defRPr/>
            </a:pPr>
            <a:r>
              <a:rPr lang="zh-CN" altLang="en-US" sz="2500" kern="0" dirty="0">
                <a:solidFill>
                  <a:srgbClr val="607B74"/>
                </a:solidFill>
                <a:cs typeface="+mn-ea"/>
                <a:sym typeface="+mn-lt"/>
              </a:rPr>
              <a:t>歌唱</a:t>
            </a:r>
            <a:endParaRPr lang="zh-CN" altLang="en-US" sz="2500" dirty="0">
              <a:solidFill>
                <a:srgbClr val="607B74"/>
              </a:solidFill>
              <a:cs typeface="+mn-ea"/>
              <a:sym typeface="+mn-lt"/>
            </a:endParaRPr>
          </a:p>
        </p:txBody>
      </p:sp>
      <p:sp>
        <p:nvSpPr>
          <p:cNvPr id="14" name="矩形 13">
            <a:extLst>
              <a:ext uri="{FF2B5EF4-FFF2-40B4-BE49-F238E27FC236}">
                <a16:creationId xmlns="" xmlns:a16="http://schemas.microsoft.com/office/drawing/2014/main" id="{3461AA9C-4847-4F7A-B78F-64BA0F783515}"/>
              </a:ext>
            </a:extLst>
          </p:cNvPr>
          <p:cNvSpPr/>
          <p:nvPr/>
        </p:nvSpPr>
        <p:spPr>
          <a:xfrm>
            <a:off x="4754422" y="3357580"/>
            <a:ext cx="825867" cy="477054"/>
          </a:xfrm>
          <a:prstGeom prst="rect">
            <a:avLst/>
          </a:prstGeom>
        </p:spPr>
        <p:txBody>
          <a:bodyPr wrap="none">
            <a:spAutoFit/>
          </a:bodyPr>
          <a:lstStyle/>
          <a:p>
            <a:pPr>
              <a:defRPr/>
            </a:pPr>
            <a:r>
              <a:rPr lang="zh-CN" altLang="en-US" sz="2500" kern="0" dirty="0">
                <a:solidFill>
                  <a:srgbClr val="607B74"/>
                </a:solidFill>
                <a:cs typeface="+mn-ea"/>
                <a:sym typeface="+mn-lt"/>
              </a:rPr>
              <a:t>安闲</a:t>
            </a:r>
            <a:endParaRPr lang="zh-CN" altLang="en-US" sz="2500" dirty="0">
              <a:solidFill>
                <a:srgbClr val="607B74"/>
              </a:solidFill>
              <a:cs typeface="+mn-ea"/>
              <a:sym typeface="+mn-lt"/>
            </a:endParaRPr>
          </a:p>
        </p:txBody>
      </p:sp>
      <p:sp>
        <p:nvSpPr>
          <p:cNvPr id="15" name="矩形 14">
            <a:extLst>
              <a:ext uri="{FF2B5EF4-FFF2-40B4-BE49-F238E27FC236}">
                <a16:creationId xmlns="" xmlns:a16="http://schemas.microsoft.com/office/drawing/2014/main" id="{57BE5A0E-6C7F-4D9A-86DC-1BA22BCFBA36}"/>
              </a:ext>
            </a:extLst>
          </p:cNvPr>
          <p:cNvSpPr/>
          <p:nvPr/>
        </p:nvSpPr>
        <p:spPr>
          <a:xfrm>
            <a:off x="5891560" y="3384987"/>
            <a:ext cx="1539204" cy="477054"/>
          </a:xfrm>
          <a:prstGeom prst="rect">
            <a:avLst/>
          </a:prstGeom>
        </p:spPr>
        <p:txBody>
          <a:bodyPr wrap="none">
            <a:spAutoFit/>
          </a:bodyPr>
          <a:lstStyle/>
          <a:p>
            <a:pPr>
              <a:defRPr/>
            </a:pPr>
            <a:r>
              <a:rPr lang="zh-CN" altLang="en-US" sz="2500" kern="0" dirty="0">
                <a:solidFill>
                  <a:srgbClr val="607B74"/>
                </a:solidFill>
                <a:cs typeface="+mn-ea"/>
                <a:sym typeface="+mn-lt"/>
              </a:rPr>
              <a:t>嚼着青草 </a:t>
            </a:r>
            <a:endParaRPr lang="zh-CN" altLang="en-US" sz="2500" dirty="0">
              <a:solidFill>
                <a:srgbClr val="607B74"/>
              </a:solidFill>
              <a:cs typeface="+mn-ea"/>
              <a:sym typeface="+mn-lt"/>
            </a:endParaRPr>
          </a:p>
        </p:txBody>
      </p:sp>
      <p:sp>
        <p:nvSpPr>
          <p:cNvPr id="16" name="矩形 15">
            <a:extLst>
              <a:ext uri="{FF2B5EF4-FFF2-40B4-BE49-F238E27FC236}">
                <a16:creationId xmlns="" xmlns:a16="http://schemas.microsoft.com/office/drawing/2014/main" id="{4CD27B4A-1718-4B54-8685-6DF0863F1DF3}"/>
              </a:ext>
            </a:extLst>
          </p:cNvPr>
          <p:cNvSpPr/>
          <p:nvPr/>
        </p:nvSpPr>
        <p:spPr>
          <a:xfrm>
            <a:off x="4628932" y="4055349"/>
            <a:ext cx="1467068" cy="477054"/>
          </a:xfrm>
          <a:prstGeom prst="rect">
            <a:avLst/>
          </a:prstGeom>
        </p:spPr>
        <p:txBody>
          <a:bodyPr wrap="none">
            <a:spAutoFit/>
          </a:bodyPr>
          <a:lstStyle/>
          <a:p>
            <a:pPr>
              <a:defRPr/>
            </a:pPr>
            <a:r>
              <a:rPr lang="zh-CN" altLang="en-US" sz="2500" kern="0" dirty="0">
                <a:solidFill>
                  <a:srgbClr val="607B74"/>
                </a:solidFill>
                <a:cs typeface="+mn-ea"/>
                <a:sym typeface="+mn-lt"/>
              </a:rPr>
              <a:t>蹦蹦跳跳</a:t>
            </a:r>
            <a:endParaRPr lang="zh-CN" altLang="en-US" sz="2500" dirty="0">
              <a:solidFill>
                <a:srgbClr val="607B74"/>
              </a:solidFill>
              <a:cs typeface="+mn-ea"/>
              <a:sym typeface="+mn-lt"/>
            </a:endParaRPr>
          </a:p>
        </p:txBody>
      </p:sp>
      <p:sp>
        <p:nvSpPr>
          <p:cNvPr id="17" name="矩形 16">
            <a:extLst>
              <a:ext uri="{FF2B5EF4-FFF2-40B4-BE49-F238E27FC236}">
                <a16:creationId xmlns="" xmlns:a16="http://schemas.microsoft.com/office/drawing/2014/main" id="{DE3B40F1-B06C-460E-A6C5-0D2A0ABF960C}"/>
              </a:ext>
            </a:extLst>
          </p:cNvPr>
          <p:cNvSpPr/>
          <p:nvPr/>
        </p:nvSpPr>
        <p:spPr>
          <a:xfrm>
            <a:off x="6456760" y="4055349"/>
            <a:ext cx="1146468" cy="477054"/>
          </a:xfrm>
          <a:prstGeom prst="rect">
            <a:avLst/>
          </a:prstGeom>
        </p:spPr>
        <p:txBody>
          <a:bodyPr wrap="none">
            <a:spAutoFit/>
          </a:bodyPr>
          <a:lstStyle/>
          <a:p>
            <a:pPr>
              <a:defRPr/>
            </a:pPr>
            <a:r>
              <a:rPr lang="zh-CN" altLang="en-US" sz="2500" kern="0" dirty="0">
                <a:solidFill>
                  <a:srgbClr val="607B74"/>
                </a:solidFill>
                <a:cs typeface="+mn-ea"/>
                <a:sym typeface="+mn-lt"/>
              </a:rPr>
              <a:t>撒欢儿</a:t>
            </a:r>
            <a:endParaRPr lang="zh-CN" altLang="en-US" sz="2500" dirty="0">
              <a:solidFill>
                <a:srgbClr val="607B74"/>
              </a:solidFill>
              <a:cs typeface="+mn-ea"/>
              <a:sym typeface="+mn-lt"/>
            </a:endParaRPr>
          </a:p>
        </p:txBody>
      </p:sp>
      <p:sp>
        <p:nvSpPr>
          <p:cNvPr id="18" name="矩形 17">
            <a:extLst>
              <a:ext uri="{FF2B5EF4-FFF2-40B4-BE49-F238E27FC236}">
                <a16:creationId xmlns="" xmlns:a16="http://schemas.microsoft.com/office/drawing/2014/main" id="{417DB172-F465-4A0D-8EF9-C2F1C25A7173}"/>
              </a:ext>
            </a:extLst>
          </p:cNvPr>
          <p:cNvSpPr/>
          <p:nvPr/>
        </p:nvSpPr>
        <p:spPr>
          <a:xfrm>
            <a:off x="3557411" y="4711700"/>
            <a:ext cx="825867" cy="477054"/>
          </a:xfrm>
          <a:prstGeom prst="rect">
            <a:avLst/>
          </a:prstGeom>
        </p:spPr>
        <p:txBody>
          <a:bodyPr wrap="none">
            <a:spAutoFit/>
          </a:bodyPr>
          <a:lstStyle/>
          <a:p>
            <a:pPr>
              <a:defRPr/>
            </a:pPr>
            <a:r>
              <a:rPr lang="zh-CN" altLang="en-US" sz="2500" kern="0" dirty="0">
                <a:solidFill>
                  <a:srgbClr val="607B74"/>
                </a:solidFill>
                <a:cs typeface="+mn-ea"/>
                <a:sym typeface="+mn-lt"/>
              </a:rPr>
              <a:t>飞快</a:t>
            </a:r>
            <a:endParaRPr lang="zh-CN" altLang="en-US" sz="2500" dirty="0">
              <a:solidFill>
                <a:srgbClr val="607B74"/>
              </a:solidFill>
              <a:cs typeface="+mn-ea"/>
              <a:sym typeface="+mn-lt"/>
            </a:endParaRPr>
          </a:p>
        </p:txBody>
      </p:sp>
      <p:sp>
        <p:nvSpPr>
          <p:cNvPr id="19" name="矩形 18">
            <a:extLst>
              <a:ext uri="{FF2B5EF4-FFF2-40B4-BE49-F238E27FC236}">
                <a16:creationId xmlns="" xmlns:a16="http://schemas.microsoft.com/office/drawing/2014/main" id="{DE5AC019-D4A4-4C65-A918-644E5A42564F}"/>
              </a:ext>
            </a:extLst>
          </p:cNvPr>
          <p:cNvSpPr/>
          <p:nvPr/>
        </p:nvSpPr>
        <p:spPr>
          <a:xfrm>
            <a:off x="4747339" y="4753118"/>
            <a:ext cx="825867" cy="477054"/>
          </a:xfrm>
          <a:prstGeom prst="rect">
            <a:avLst/>
          </a:prstGeom>
        </p:spPr>
        <p:txBody>
          <a:bodyPr wrap="none">
            <a:spAutoFit/>
          </a:bodyPr>
          <a:lstStyle/>
          <a:p>
            <a:pPr>
              <a:defRPr/>
            </a:pPr>
            <a:r>
              <a:rPr lang="zh-CN" altLang="en-US" sz="2500" kern="0" dirty="0">
                <a:solidFill>
                  <a:srgbClr val="607B74"/>
                </a:solidFill>
                <a:cs typeface="+mn-ea"/>
                <a:sym typeface="+mn-lt"/>
              </a:rPr>
              <a:t>奔跑</a:t>
            </a:r>
            <a:endParaRPr lang="zh-CN" altLang="en-US" sz="2500" dirty="0">
              <a:solidFill>
                <a:srgbClr val="607B74"/>
              </a:solidFill>
              <a:cs typeface="+mn-ea"/>
              <a:sym typeface="+mn-lt"/>
            </a:endParaRPr>
          </a:p>
        </p:txBody>
      </p:sp>
      <p:sp>
        <p:nvSpPr>
          <p:cNvPr id="20" name="矩形 19">
            <a:extLst>
              <a:ext uri="{FF2B5EF4-FFF2-40B4-BE49-F238E27FC236}">
                <a16:creationId xmlns="" xmlns:a16="http://schemas.microsoft.com/office/drawing/2014/main" id="{C6103360-4C99-4197-A6C8-AF6A3C60B0AE}"/>
              </a:ext>
            </a:extLst>
          </p:cNvPr>
          <p:cNvSpPr/>
          <p:nvPr/>
        </p:nvSpPr>
        <p:spPr>
          <a:xfrm>
            <a:off x="6456760" y="4787065"/>
            <a:ext cx="825867" cy="477054"/>
          </a:xfrm>
          <a:prstGeom prst="rect">
            <a:avLst/>
          </a:prstGeom>
        </p:spPr>
        <p:txBody>
          <a:bodyPr wrap="none">
            <a:spAutoFit/>
          </a:bodyPr>
          <a:lstStyle/>
          <a:p>
            <a:pPr>
              <a:defRPr/>
            </a:pPr>
            <a:r>
              <a:rPr lang="zh-CN" altLang="en-US" sz="2500" kern="0" dirty="0">
                <a:solidFill>
                  <a:srgbClr val="607B74"/>
                </a:solidFill>
                <a:cs typeface="+mn-ea"/>
                <a:sym typeface="+mn-lt"/>
              </a:rPr>
              <a:t>神气</a:t>
            </a:r>
            <a:endParaRPr lang="zh-CN" altLang="en-US" sz="2500" dirty="0">
              <a:solidFill>
                <a:srgbClr val="607B74"/>
              </a:solidFill>
              <a:cs typeface="+mn-ea"/>
              <a:sym typeface="+mn-lt"/>
            </a:endParaRPr>
          </a:p>
        </p:txBody>
      </p:sp>
      <p:sp>
        <p:nvSpPr>
          <p:cNvPr id="21" name="矩形 20">
            <a:extLst>
              <a:ext uri="{FF2B5EF4-FFF2-40B4-BE49-F238E27FC236}">
                <a16:creationId xmlns="" xmlns:a16="http://schemas.microsoft.com/office/drawing/2014/main" id="{CFF2358B-77C3-411C-80E8-7312A7EE8BAC}"/>
              </a:ext>
            </a:extLst>
          </p:cNvPr>
          <p:cNvSpPr/>
          <p:nvPr/>
        </p:nvSpPr>
        <p:spPr>
          <a:xfrm>
            <a:off x="7556048" y="4787065"/>
            <a:ext cx="825867" cy="477054"/>
          </a:xfrm>
          <a:prstGeom prst="rect">
            <a:avLst/>
          </a:prstGeom>
        </p:spPr>
        <p:txBody>
          <a:bodyPr wrap="none">
            <a:spAutoFit/>
          </a:bodyPr>
          <a:lstStyle/>
          <a:p>
            <a:pPr>
              <a:defRPr/>
            </a:pPr>
            <a:r>
              <a:rPr lang="zh-CN" altLang="en-US" sz="2500" kern="0" dirty="0">
                <a:solidFill>
                  <a:srgbClr val="607B74"/>
                </a:solidFill>
                <a:cs typeface="+mn-ea"/>
                <a:sym typeface="+mn-lt"/>
              </a:rPr>
              <a:t>挥鞭</a:t>
            </a:r>
            <a:endParaRPr lang="zh-CN" altLang="en-US" sz="2500" dirty="0">
              <a:solidFill>
                <a:srgbClr val="607B74"/>
              </a:solidFill>
              <a:cs typeface="+mn-ea"/>
              <a:sym typeface="+mn-lt"/>
            </a:endParaRPr>
          </a:p>
        </p:txBody>
      </p:sp>
    </p:spTree>
    <p:extLst>
      <p:ext uri="{BB962C8B-B14F-4D97-AF65-F5344CB8AC3E}">
        <p14:creationId xmlns:p14="http://schemas.microsoft.com/office/powerpoint/2010/main" val="535959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80">
                                          <p:stCondLst>
                                            <p:cond delay="0"/>
                                          </p:stCondLst>
                                        </p:cTn>
                                        <p:tgtEl>
                                          <p:spTgt spid="16"/>
                                        </p:tgtEl>
                                      </p:cBhvr>
                                    </p:animEffect>
                                    <p:anim calcmode="lin" valueType="num">
                                      <p:cBhvr>
                                        <p:cTn id="5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7" dur="26">
                                          <p:stCondLst>
                                            <p:cond delay="650"/>
                                          </p:stCondLst>
                                        </p:cTn>
                                        <p:tgtEl>
                                          <p:spTgt spid="16"/>
                                        </p:tgtEl>
                                      </p:cBhvr>
                                      <p:to x="100000" y="60000"/>
                                    </p:animScale>
                                    <p:animScale>
                                      <p:cBhvr>
                                        <p:cTn id="58" dur="166" decel="50000">
                                          <p:stCondLst>
                                            <p:cond delay="676"/>
                                          </p:stCondLst>
                                        </p:cTn>
                                        <p:tgtEl>
                                          <p:spTgt spid="16"/>
                                        </p:tgtEl>
                                      </p:cBhvr>
                                      <p:to x="100000" y="100000"/>
                                    </p:animScale>
                                    <p:animScale>
                                      <p:cBhvr>
                                        <p:cTn id="59" dur="26">
                                          <p:stCondLst>
                                            <p:cond delay="1312"/>
                                          </p:stCondLst>
                                        </p:cTn>
                                        <p:tgtEl>
                                          <p:spTgt spid="16"/>
                                        </p:tgtEl>
                                      </p:cBhvr>
                                      <p:to x="100000" y="80000"/>
                                    </p:animScale>
                                    <p:animScale>
                                      <p:cBhvr>
                                        <p:cTn id="60" dur="166" decel="50000">
                                          <p:stCondLst>
                                            <p:cond delay="1338"/>
                                          </p:stCondLst>
                                        </p:cTn>
                                        <p:tgtEl>
                                          <p:spTgt spid="16"/>
                                        </p:tgtEl>
                                      </p:cBhvr>
                                      <p:to x="100000" y="100000"/>
                                    </p:animScale>
                                    <p:animScale>
                                      <p:cBhvr>
                                        <p:cTn id="61" dur="26">
                                          <p:stCondLst>
                                            <p:cond delay="1642"/>
                                          </p:stCondLst>
                                        </p:cTn>
                                        <p:tgtEl>
                                          <p:spTgt spid="16"/>
                                        </p:tgtEl>
                                      </p:cBhvr>
                                      <p:to x="100000" y="90000"/>
                                    </p:animScale>
                                    <p:animScale>
                                      <p:cBhvr>
                                        <p:cTn id="62" dur="166" decel="50000">
                                          <p:stCondLst>
                                            <p:cond delay="1668"/>
                                          </p:stCondLst>
                                        </p:cTn>
                                        <p:tgtEl>
                                          <p:spTgt spid="16"/>
                                        </p:tgtEl>
                                      </p:cBhvr>
                                      <p:to x="100000" y="100000"/>
                                    </p:animScale>
                                    <p:animScale>
                                      <p:cBhvr>
                                        <p:cTn id="63" dur="26">
                                          <p:stCondLst>
                                            <p:cond delay="1808"/>
                                          </p:stCondLst>
                                        </p:cTn>
                                        <p:tgtEl>
                                          <p:spTgt spid="16"/>
                                        </p:tgtEl>
                                      </p:cBhvr>
                                      <p:to x="100000" y="95000"/>
                                    </p:animScale>
                                    <p:animScale>
                                      <p:cBhvr>
                                        <p:cTn id="64" dur="166" decel="50000">
                                          <p:stCondLst>
                                            <p:cond delay="1834"/>
                                          </p:stCondLst>
                                        </p:cTn>
                                        <p:tgtEl>
                                          <p:spTgt spid="16"/>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ppt_x"/>
                                          </p:val>
                                        </p:tav>
                                        <p:tav tm="100000">
                                          <p:val>
                                            <p:strVal val="#ppt_x"/>
                                          </p:val>
                                        </p:tav>
                                      </p:tavLst>
                                    </p:anim>
                                    <p:anim calcmode="lin" valueType="num">
                                      <p:cBhvr additive="base">
                                        <p:cTn id="7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randombar(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down)">
                                      <p:cBhvr>
                                        <p:cTn id="9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3" grpId="0"/>
      <p:bldP spid="14" grpId="0"/>
      <p:bldP spid="15" grpId="0"/>
      <p:bldP spid="16" grpId="0"/>
      <p:bldP spid="17" grpId="0"/>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课文总结</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Rectangle 4">
            <a:extLst>
              <a:ext uri="{FF2B5EF4-FFF2-40B4-BE49-F238E27FC236}">
                <a16:creationId xmlns="" xmlns:a16="http://schemas.microsoft.com/office/drawing/2014/main" id="{A43AD8A3-27C1-44F8-B29E-3B09C9FBD83D}"/>
              </a:ext>
            </a:extLst>
          </p:cNvPr>
          <p:cNvSpPr txBox="1">
            <a:spLocks noChangeArrowheads="1"/>
          </p:cNvSpPr>
          <p:nvPr/>
        </p:nvSpPr>
        <p:spPr>
          <a:xfrm>
            <a:off x="2172244" y="1408113"/>
            <a:ext cx="8686800" cy="10366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000" dirty="0">
                <a:solidFill>
                  <a:srgbClr val="607B74"/>
                </a:solidFill>
                <a:latin typeface="+mn-lt"/>
                <a:ea typeface="+mn-ea"/>
                <a:cs typeface="+mn-ea"/>
                <a:sym typeface="+mn-lt"/>
              </a:rPr>
              <a:t>草原不仅美丽，还是个欢腾的世界。</a:t>
            </a:r>
          </a:p>
        </p:txBody>
      </p:sp>
      <p:sp>
        <p:nvSpPr>
          <p:cNvPr id="6" name="Rectangle 5">
            <a:extLst>
              <a:ext uri="{FF2B5EF4-FFF2-40B4-BE49-F238E27FC236}">
                <a16:creationId xmlns="" xmlns:a16="http://schemas.microsoft.com/office/drawing/2014/main" id="{1CA1624D-37F7-416C-B06C-5B9DFBF6BAFB}"/>
              </a:ext>
            </a:extLst>
          </p:cNvPr>
          <p:cNvSpPr txBox="1">
            <a:spLocks noChangeArrowheads="1"/>
          </p:cNvSpPr>
          <p:nvPr/>
        </p:nvSpPr>
        <p:spPr>
          <a:xfrm>
            <a:off x="2248444" y="2398713"/>
            <a:ext cx="8077200" cy="3886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5000"/>
              </a:lnSpc>
              <a:buFontTx/>
              <a:buNone/>
            </a:pPr>
            <a:r>
              <a:rPr lang="en-US" altLang="zh-CN" sz="3000" dirty="0">
                <a:solidFill>
                  <a:srgbClr val="607B74"/>
                </a:solidFill>
                <a:cs typeface="+mn-ea"/>
                <a:sym typeface="+mn-lt"/>
              </a:rPr>
              <a:t>     </a:t>
            </a:r>
            <a:r>
              <a:rPr lang="zh-CN" altLang="en-US" sz="3000" dirty="0">
                <a:solidFill>
                  <a:srgbClr val="607B74"/>
                </a:solidFill>
                <a:cs typeface="+mn-ea"/>
                <a:sym typeface="+mn-lt"/>
              </a:rPr>
              <a:t>这一自然段只有一句话，前半句是用来承上，下半句用以启下，具有上下文间过度的作用，这样的段落叫做过渡段。</a:t>
            </a:r>
          </a:p>
        </p:txBody>
      </p:sp>
    </p:spTree>
    <p:extLst>
      <p:ext uri="{BB962C8B-B14F-4D97-AF65-F5344CB8AC3E}">
        <p14:creationId xmlns:p14="http://schemas.microsoft.com/office/powerpoint/2010/main" val="18959681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课文总结</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Rectangle 3">
            <a:extLst>
              <a:ext uri="{FF2B5EF4-FFF2-40B4-BE49-F238E27FC236}">
                <a16:creationId xmlns="" xmlns:a16="http://schemas.microsoft.com/office/drawing/2014/main" id="{6DA16542-56B4-473C-B7E7-D9DC3519ECDA}"/>
              </a:ext>
            </a:extLst>
          </p:cNvPr>
          <p:cNvSpPr txBox="1">
            <a:spLocks noChangeArrowheads="1"/>
          </p:cNvSpPr>
          <p:nvPr/>
        </p:nvSpPr>
        <p:spPr>
          <a:xfrm>
            <a:off x="2082800" y="2194718"/>
            <a:ext cx="8229600"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FontTx/>
              <a:buNone/>
            </a:pPr>
            <a:r>
              <a:rPr lang="en-US" altLang="zh-CN" sz="3000" dirty="0">
                <a:solidFill>
                  <a:srgbClr val="607B74"/>
                </a:solidFill>
                <a:cs typeface="+mn-ea"/>
                <a:sym typeface="+mn-lt"/>
              </a:rPr>
              <a:t>          </a:t>
            </a:r>
            <a:r>
              <a:rPr lang="zh-CN" altLang="en-US" sz="3000" dirty="0">
                <a:solidFill>
                  <a:srgbClr val="607B74"/>
                </a:solidFill>
                <a:cs typeface="+mn-ea"/>
                <a:sym typeface="+mn-lt"/>
              </a:rPr>
              <a:t>第四段生动的展现了大草原是个</a:t>
            </a:r>
            <a:r>
              <a:rPr lang="en-US" altLang="zh-CN" sz="3000" dirty="0">
                <a:solidFill>
                  <a:srgbClr val="607B74"/>
                </a:solidFill>
                <a:cs typeface="+mn-ea"/>
                <a:sym typeface="+mn-lt"/>
              </a:rPr>
              <a:t>(</a:t>
            </a:r>
            <a:r>
              <a:rPr lang="zh-CN" altLang="en-US" sz="3000" dirty="0">
                <a:solidFill>
                  <a:srgbClr val="607B74"/>
                </a:solidFill>
                <a:cs typeface="+mn-ea"/>
                <a:sym typeface="+mn-lt"/>
              </a:rPr>
              <a:t>欢腾</a:t>
            </a:r>
            <a:r>
              <a:rPr lang="en-US" altLang="zh-CN" sz="3000" dirty="0">
                <a:solidFill>
                  <a:srgbClr val="607B74"/>
                </a:solidFill>
                <a:cs typeface="+mn-ea"/>
                <a:sym typeface="+mn-lt"/>
              </a:rPr>
              <a:t>)</a:t>
            </a:r>
            <a:r>
              <a:rPr lang="zh-CN" altLang="en-US" sz="3000" dirty="0">
                <a:solidFill>
                  <a:srgbClr val="607B74"/>
                </a:solidFill>
                <a:cs typeface="+mn-ea"/>
                <a:sym typeface="+mn-lt"/>
              </a:rPr>
              <a:t>的世界，先写了多种</a:t>
            </a:r>
            <a:r>
              <a:rPr lang="en-US" altLang="zh-CN" sz="3000" dirty="0">
                <a:solidFill>
                  <a:srgbClr val="607B74"/>
                </a:solidFill>
                <a:cs typeface="+mn-ea"/>
                <a:sym typeface="+mn-lt"/>
              </a:rPr>
              <a:t>(</a:t>
            </a:r>
            <a:r>
              <a:rPr lang="zh-CN" altLang="en-US" sz="3000" dirty="0">
                <a:solidFill>
                  <a:srgbClr val="607B74"/>
                </a:solidFill>
                <a:cs typeface="+mn-ea"/>
                <a:sym typeface="+mn-lt"/>
              </a:rPr>
              <a:t>动物</a:t>
            </a:r>
            <a:r>
              <a:rPr lang="en-US" altLang="zh-CN" sz="3000" dirty="0">
                <a:solidFill>
                  <a:srgbClr val="607B74"/>
                </a:solidFill>
                <a:cs typeface="+mn-ea"/>
                <a:sym typeface="+mn-lt"/>
              </a:rPr>
              <a:t>)</a:t>
            </a:r>
            <a:r>
              <a:rPr lang="zh-CN" altLang="en-US" sz="3000" dirty="0">
                <a:solidFill>
                  <a:srgbClr val="607B74"/>
                </a:solidFill>
                <a:cs typeface="+mn-ea"/>
                <a:sym typeface="+mn-lt"/>
              </a:rPr>
              <a:t>的活动，有写了</a:t>
            </a:r>
            <a:r>
              <a:rPr lang="en-US" altLang="zh-CN" sz="3000" dirty="0">
                <a:solidFill>
                  <a:srgbClr val="607B74"/>
                </a:solidFill>
                <a:cs typeface="+mn-ea"/>
                <a:sym typeface="+mn-lt"/>
              </a:rPr>
              <a:t>(</a:t>
            </a:r>
            <a:r>
              <a:rPr lang="zh-CN" altLang="en-US" sz="3000" dirty="0">
                <a:solidFill>
                  <a:srgbClr val="607B74"/>
                </a:solidFill>
                <a:cs typeface="+mn-ea"/>
                <a:sym typeface="+mn-lt"/>
              </a:rPr>
              <a:t>牧民</a:t>
            </a:r>
            <a:r>
              <a:rPr lang="en-US" altLang="zh-CN" sz="3000" dirty="0">
                <a:solidFill>
                  <a:srgbClr val="607B74"/>
                </a:solidFill>
                <a:cs typeface="+mn-ea"/>
                <a:sym typeface="+mn-lt"/>
              </a:rPr>
              <a:t>)</a:t>
            </a:r>
            <a:r>
              <a:rPr lang="zh-CN" altLang="en-US" sz="3000" dirty="0">
                <a:solidFill>
                  <a:srgbClr val="607B74"/>
                </a:solidFill>
                <a:cs typeface="+mn-ea"/>
                <a:sym typeface="+mn-lt"/>
              </a:rPr>
              <a:t>骑马挥鞭高歌的情景。这一段同第二自然段相比，是</a:t>
            </a:r>
            <a:r>
              <a:rPr lang="en-US" altLang="zh-CN" sz="3000" dirty="0">
                <a:solidFill>
                  <a:srgbClr val="607B74"/>
                </a:solidFill>
                <a:cs typeface="+mn-ea"/>
                <a:sym typeface="+mn-lt"/>
              </a:rPr>
              <a:t>(</a:t>
            </a:r>
            <a:r>
              <a:rPr lang="zh-CN" altLang="en-US" sz="3000" dirty="0">
                <a:solidFill>
                  <a:srgbClr val="607B74"/>
                </a:solidFill>
                <a:cs typeface="+mn-ea"/>
                <a:sym typeface="+mn-lt"/>
              </a:rPr>
              <a:t>动态</a:t>
            </a:r>
            <a:r>
              <a:rPr lang="en-US" altLang="zh-CN" sz="3000" dirty="0">
                <a:solidFill>
                  <a:srgbClr val="607B74"/>
                </a:solidFill>
                <a:cs typeface="+mn-ea"/>
                <a:sym typeface="+mn-lt"/>
              </a:rPr>
              <a:t>)</a:t>
            </a:r>
            <a:r>
              <a:rPr lang="zh-CN" altLang="en-US" sz="3000" dirty="0">
                <a:solidFill>
                  <a:srgbClr val="607B74"/>
                </a:solidFill>
                <a:cs typeface="+mn-ea"/>
                <a:sym typeface="+mn-lt"/>
              </a:rPr>
              <a:t>的描写。</a:t>
            </a:r>
          </a:p>
          <a:p>
            <a:pPr>
              <a:buFontTx/>
              <a:buNone/>
            </a:pPr>
            <a:r>
              <a:rPr lang="zh-CN" altLang="en-US" sz="3000" dirty="0">
                <a:solidFill>
                  <a:srgbClr val="607B74"/>
                </a:solidFill>
                <a:cs typeface="+mn-ea"/>
                <a:sym typeface="+mn-lt"/>
              </a:rPr>
              <a:t>        朗读时候语速稍快，表情热情奔放。</a:t>
            </a:r>
          </a:p>
        </p:txBody>
      </p:sp>
    </p:spTree>
    <p:extLst>
      <p:ext uri="{BB962C8B-B14F-4D97-AF65-F5344CB8AC3E}">
        <p14:creationId xmlns:p14="http://schemas.microsoft.com/office/powerpoint/2010/main" val="32135181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B6757BCA-4D2A-4CAA-9895-4CB49A83D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WordArt 3">
            <a:extLst>
              <a:ext uri="{FF2B5EF4-FFF2-40B4-BE49-F238E27FC236}">
                <a16:creationId xmlns="" xmlns:a16="http://schemas.microsoft.com/office/drawing/2014/main" id="{E216F6C2-A3EB-4870-9860-477C9256C772}"/>
              </a:ext>
            </a:extLst>
          </p:cNvPr>
          <p:cNvSpPr>
            <a:spLocks noChangeArrowheads="1" noChangeShapeType="1" noTextEdit="1"/>
          </p:cNvSpPr>
          <p:nvPr/>
        </p:nvSpPr>
        <p:spPr bwMode="auto">
          <a:xfrm>
            <a:off x="3171370" y="1695993"/>
            <a:ext cx="6001660" cy="1330146"/>
          </a:xfrm>
          <a:prstGeom prst="rect">
            <a:avLst/>
          </a:prstGeom>
          <a:extLst>
            <a:ext uri="{91240B29-F687-4F45-9708-019B960494DF}">
              <a14:hiddenLine xmlns:a14="http://schemas.microsoft.com/office/drawing/2010/main" w="9525">
                <a:solidFill>
                  <a:srgbClr val="0000C8"/>
                </a:solidFill>
                <a:round/>
                <a:headEnd/>
                <a:tailEnd/>
              </a14:hiddenLine>
            </a:ext>
            <a:ext uri="{AF507438-7753-43E0-B8FC-AC1667EBCBE1}">
              <a14:hiddenEffects xmlns:a14="http://schemas.microsoft.com/office/drawing/2010/main">
                <a:effectLst/>
              </a14:hiddenEffects>
            </a:ext>
          </a:extLst>
        </p:spPr>
        <p:txBody>
          <a:bodyPr wrap="none" fromWordArt="1">
            <a:prstTxWarp prst="textDeflate">
              <a:avLst>
                <a:gd name="adj" fmla="val 15028"/>
              </a:avLst>
            </a:prstTxWarp>
          </a:bodyPr>
          <a:lstStyle/>
          <a:p>
            <a:pPr algn="ctr">
              <a:defRPr/>
            </a:pPr>
            <a:r>
              <a:rPr lang="zh-CN" altLang="en-US" sz="2800" b="1" kern="10" dirty="0">
                <a:solidFill>
                  <a:srgbClr val="607B74"/>
                </a:solidFill>
                <a:latin typeface="隶书" panose="02010509060101010101" pitchFamily="49" charset="-122"/>
                <a:ea typeface="隶书" panose="02010509060101010101" pitchFamily="49" charset="-122"/>
                <a:cs typeface="+mn-ea"/>
                <a:sym typeface="+mn-lt"/>
              </a:rPr>
              <a:t>同学们下课</a:t>
            </a:r>
          </a:p>
        </p:txBody>
      </p:sp>
      <p:sp>
        <p:nvSpPr>
          <p:cNvPr id="14" name="文本框 13">
            <a:extLst>
              <a:ext uri="{FF2B5EF4-FFF2-40B4-BE49-F238E27FC236}">
                <a16:creationId xmlns="" xmlns:a16="http://schemas.microsoft.com/office/drawing/2014/main" id="{E544114A-F98C-470B-A6C8-22577CF6A17F}"/>
              </a:ext>
            </a:extLst>
          </p:cNvPr>
          <p:cNvSpPr txBox="1"/>
          <p:nvPr/>
        </p:nvSpPr>
        <p:spPr>
          <a:xfrm>
            <a:off x="3801141" y="2998107"/>
            <a:ext cx="4519763" cy="523220"/>
          </a:xfrm>
          <a:prstGeom prst="rect">
            <a:avLst/>
          </a:prstGeom>
          <a:noFill/>
        </p:spPr>
        <p:txBody>
          <a:bodyPr wrap="none" rtlCol="0">
            <a:spAutoFit/>
          </a:bodyPr>
          <a:lstStyle/>
          <a:p>
            <a:r>
              <a:rPr lang="zh-CN" altLang="en-US" sz="2800" b="1" dirty="0">
                <a:solidFill>
                  <a:srgbClr val="607B74"/>
                </a:solidFill>
                <a:latin typeface="黑体" panose="02010609060101010101" pitchFamily="49" charset="-122"/>
                <a:ea typeface="黑体" panose="02010609060101010101" pitchFamily="49" charset="-122"/>
                <a:cs typeface="+mn-ea"/>
                <a:sym typeface="+mn-lt"/>
              </a:rPr>
              <a:t>语文</a:t>
            </a:r>
            <a:r>
              <a:rPr lang="en-US" altLang="zh-CN" sz="2800" b="1" dirty="0">
                <a:solidFill>
                  <a:srgbClr val="607B74"/>
                </a:solidFill>
                <a:latin typeface="黑体" panose="02010609060101010101" pitchFamily="49" charset="-122"/>
                <a:ea typeface="黑体" panose="02010609060101010101" pitchFamily="49" charset="-122"/>
                <a:cs typeface="+mn-ea"/>
                <a:sym typeface="+mn-lt"/>
              </a:rPr>
              <a:t>S</a:t>
            </a:r>
            <a:r>
              <a:rPr lang="zh-CN" altLang="en-US" sz="2800" b="1" dirty="0">
                <a:solidFill>
                  <a:srgbClr val="607B74"/>
                </a:solidFill>
                <a:latin typeface="黑体" panose="02010609060101010101" pitchFamily="49" charset="-122"/>
                <a:ea typeface="黑体" panose="02010609060101010101" pitchFamily="49" charset="-122"/>
                <a:cs typeface="+mn-ea"/>
                <a:sym typeface="+mn-lt"/>
              </a:rPr>
              <a:t>版三年级上册</a:t>
            </a:r>
            <a:r>
              <a:rPr lang="en-US" altLang="zh-CN" sz="2800" b="1" dirty="0">
                <a:solidFill>
                  <a:srgbClr val="607B74"/>
                </a:solidFill>
                <a:latin typeface="黑体" panose="02010609060101010101" pitchFamily="49" charset="-122"/>
                <a:ea typeface="黑体" panose="02010609060101010101" pitchFamily="49" charset="-122"/>
                <a:cs typeface="+mn-ea"/>
                <a:sym typeface="+mn-lt"/>
              </a:rPr>
              <a:t>PPT</a:t>
            </a:r>
            <a:r>
              <a:rPr lang="zh-CN" altLang="en-US" sz="2800" b="1" dirty="0">
                <a:solidFill>
                  <a:srgbClr val="607B74"/>
                </a:solidFill>
                <a:latin typeface="黑体" panose="02010609060101010101" pitchFamily="49" charset="-122"/>
                <a:ea typeface="黑体" panose="02010609060101010101" pitchFamily="49" charset="-122"/>
                <a:cs typeface="+mn-ea"/>
                <a:sym typeface="+mn-lt"/>
              </a:rPr>
              <a:t>课件</a:t>
            </a:r>
          </a:p>
        </p:txBody>
      </p:sp>
      <p:sp>
        <p:nvSpPr>
          <p:cNvPr id="15" name="文本框 14">
            <a:extLst>
              <a:ext uri="{FF2B5EF4-FFF2-40B4-BE49-F238E27FC236}">
                <a16:creationId xmlns="" xmlns:a16="http://schemas.microsoft.com/office/drawing/2014/main" id="{4CE8184C-D2B5-42DA-922F-88246875F070}"/>
              </a:ext>
            </a:extLst>
          </p:cNvPr>
          <p:cNvSpPr txBox="1"/>
          <p:nvPr/>
        </p:nvSpPr>
        <p:spPr>
          <a:xfrm>
            <a:off x="4772561" y="3537223"/>
            <a:ext cx="2646878" cy="461665"/>
          </a:xfrm>
          <a:prstGeom prst="rect">
            <a:avLst/>
          </a:prstGeom>
          <a:noFill/>
        </p:spPr>
        <p:txBody>
          <a:bodyPr wrap="none" rtlCol="0">
            <a:spAutoFit/>
          </a:bodyPr>
          <a:lstStyle/>
          <a:p>
            <a:r>
              <a:rPr lang="zh-CN" altLang="en-US" sz="2400" b="1" dirty="0">
                <a:solidFill>
                  <a:srgbClr val="607B74"/>
                </a:solidFill>
                <a:latin typeface="黑体" panose="02010609060101010101" pitchFamily="49" charset="-122"/>
                <a:ea typeface="黑体" panose="02010609060101010101" pitchFamily="49" charset="-122"/>
                <a:cs typeface="+mn-ea"/>
                <a:sym typeface="+mn-lt"/>
              </a:rPr>
              <a:t>授课老师：通用名</a:t>
            </a:r>
          </a:p>
        </p:txBody>
      </p:sp>
      <p:sp>
        <p:nvSpPr>
          <p:cNvPr id="16" name="矩形 15">
            <a:extLst>
              <a:ext uri="{FF2B5EF4-FFF2-40B4-BE49-F238E27FC236}">
                <a16:creationId xmlns="" xmlns:a16="http://schemas.microsoft.com/office/drawing/2014/main" id="{61ED044C-8592-4647-A492-941B932879D7}"/>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750" fill="hold"/>
                                        <p:tgtEl>
                                          <p:spTgt spid="16"/>
                                        </p:tgtEl>
                                        <p:attrNameLst>
                                          <p:attrName>ppt_w</p:attrName>
                                        </p:attrNameLst>
                                      </p:cBhvr>
                                      <p:tavLst>
                                        <p:tav tm="0">
                                          <p:val>
                                            <p:fltVal val="0"/>
                                          </p:val>
                                        </p:tav>
                                        <p:tav tm="100000">
                                          <p:val>
                                            <p:strVal val="#ppt_w"/>
                                          </p:val>
                                        </p:tav>
                                      </p:tavLst>
                                    </p:anim>
                                    <p:anim calcmode="lin" valueType="num">
                                      <p:cBhvr>
                                        <p:cTn id="12" dur="750" fill="hold"/>
                                        <p:tgtEl>
                                          <p:spTgt spid="16"/>
                                        </p:tgtEl>
                                        <p:attrNameLst>
                                          <p:attrName>ppt_h</p:attrName>
                                        </p:attrNameLst>
                                      </p:cBhvr>
                                      <p:tavLst>
                                        <p:tav tm="0">
                                          <p:val>
                                            <p:fltVal val="0"/>
                                          </p:val>
                                        </p:tav>
                                        <p:tav tm="100000">
                                          <p:val>
                                            <p:strVal val="#ppt_h"/>
                                          </p:val>
                                        </p:tav>
                                      </p:tavLst>
                                    </p:anim>
                                    <p:animEffect transition="in" filter="fade">
                                      <p:cBhvr>
                                        <p:cTn id="13" dur="750"/>
                                        <p:tgtEl>
                                          <p:spTgt spid="16"/>
                                        </p:tgtEl>
                                      </p:cBhvr>
                                    </p:animEffect>
                                  </p:childTnLst>
                                </p:cTn>
                              </p:par>
                            </p:childTnLst>
                          </p:cTn>
                        </p:par>
                        <p:par>
                          <p:cTn id="14" fill="hold">
                            <p:stCondLst>
                              <p:cond delay="1500"/>
                            </p:stCondLst>
                            <p:childTnLst>
                              <p:par>
                                <p:cTn id="15" presetID="2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edge">
                                      <p:cBhvr>
                                        <p:cTn id="17" dur="1500"/>
                                        <p:tgtEl>
                                          <p:spTgt spid="13"/>
                                        </p:tgtEl>
                                      </p:cBhvr>
                                    </p:animEffect>
                                  </p:childTnLst>
                                </p:cTn>
                              </p:par>
                            </p:childTnLst>
                          </p:cTn>
                        </p:par>
                        <p:par>
                          <p:cTn id="18" fill="hold">
                            <p:stCondLst>
                              <p:cond delay="3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4"/>
                                        </p:tgtEl>
                                        <p:attrNameLst>
                                          <p:attrName>ppt_y</p:attrName>
                                        </p:attrNameLst>
                                      </p:cBhvr>
                                      <p:tavLst>
                                        <p:tav tm="0">
                                          <p:val>
                                            <p:strVal val="#ppt_y"/>
                                          </p:val>
                                        </p:tav>
                                        <p:tav tm="100000">
                                          <p:val>
                                            <p:strVal val="#ppt_y"/>
                                          </p:val>
                                        </p:tav>
                                      </p:tavLst>
                                    </p:anim>
                                    <p:anim calcmode="lin" valueType="num">
                                      <p:cBhvr>
                                        <p:cTn id="2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4"/>
                                        </p:tgtEl>
                                      </p:cBhvr>
                                    </p:animEffect>
                                  </p:childTnLst>
                                </p:cTn>
                              </p:par>
                            </p:childTnLst>
                          </p:cTn>
                        </p:par>
                        <p:par>
                          <p:cTn id="26" fill="hold">
                            <p:stCondLst>
                              <p:cond delay="4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5"/>
                                        </p:tgtEl>
                                        <p:attrNameLst>
                                          <p:attrName>ppt_y</p:attrName>
                                        </p:attrNameLst>
                                      </p:cBhvr>
                                      <p:tavLst>
                                        <p:tav tm="0">
                                          <p:val>
                                            <p:strVal val="#ppt_y"/>
                                          </p:val>
                                        </p:tav>
                                        <p:tav tm="100000">
                                          <p:val>
                                            <p:strVal val="#ppt_y"/>
                                          </p:val>
                                        </p:tav>
                                      </p:tavLst>
                                    </p:anim>
                                    <p:anim calcmode="lin" valueType="num">
                                      <p:cBhvr>
                                        <p:cTn id="3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2031105"/>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1502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3FEFB69B-8DBC-4ACF-9D9A-E0383F094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 xmlns:a16="http://schemas.microsoft.com/office/drawing/2014/main" id="{58E5E287-D776-4DBF-AAAB-763D83FA884E}"/>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îṥḻîḋè">
            <a:extLst>
              <a:ext uri="{FF2B5EF4-FFF2-40B4-BE49-F238E27FC236}">
                <a16:creationId xmlns="" xmlns:a16="http://schemas.microsoft.com/office/drawing/2014/main" id="{24A4A004-26A4-46A1-9543-29066BA52079}"/>
              </a:ext>
            </a:extLst>
          </p:cNvPr>
          <p:cNvSpPr txBox="1"/>
          <p:nvPr/>
        </p:nvSpPr>
        <p:spPr bwMode="auto">
          <a:xfrm>
            <a:off x="4676774" y="1729956"/>
            <a:ext cx="2990852"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3200" spc="300" dirty="0">
                <a:latin typeface="黑体" panose="02010609060101010101" pitchFamily="49" charset="-122"/>
                <a:ea typeface="黑体" panose="02010609060101010101" pitchFamily="49" charset="-122"/>
                <a:sym typeface="+mn-lt"/>
              </a:rPr>
              <a:t>第一部分</a:t>
            </a:r>
            <a:endParaRPr lang="en-US" altLang="zh-CN" sz="3200" spc="300" dirty="0">
              <a:latin typeface="黑体" panose="02010609060101010101" pitchFamily="49" charset="-122"/>
              <a:ea typeface="黑体" panose="02010609060101010101" pitchFamily="49" charset="-122"/>
              <a:sym typeface="+mn-lt"/>
            </a:endParaRPr>
          </a:p>
        </p:txBody>
      </p:sp>
      <p:sp>
        <p:nvSpPr>
          <p:cNvPr id="14" name="矩形 13">
            <a:extLst>
              <a:ext uri="{FF2B5EF4-FFF2-40B4-BE49-F238E27FC236}">
                <a16:creationId xmlns="" xmlns:a16="http://schemas.microsoft.com/office/drawing/2014/main" id="{55B9FA03-B775-4CF6-923E-DD1D73D2A2F5}"/>
              </a:ext>
            </a:extLst>
          </p:cNvPr>
          <p:cNvSpPr/>
          <p:nvPr/>
        </p:nvSpPr>
        <p:spPr>
          <a:xfrm>
            <a:off x="4540984" y="2330450"/>
            <a:ext cx="3275256" cy="1015663"/>
          </a:xfrm>
          <a:prstGeom prst="rect">
            <a:avLst/>
          </a:prstGeom>
        </p:spPr>
        <p:txBody>
          <a:bodyPr wrap="none">
            <a:spAutoFit/>
          </a:bodyPr>
          <a:lstStyle/>
          <a:p>
            <a:r>
              <a:rPr lang="zh-CN" altLang="en-US" sz="6000" b="1" dirty="0">
                <a:solidFill>
                  <a:srgbClr val="607B74"/>
                </a:solidFill>
                <a:latin typeface="黑体" panose="02010609060101010101" pitchFamily="49" charset="-122"/>
                <a:ea typeface="黑体" panose="02010609060101010101" pitchFamily="49" charset="-122"/>
                <a:cs typeface="+mn-ea"/>
                <a:sym typeface="+mn-lt"/>
              </a:rPr>
              <a:t>课前导读</a:t>
            </a:r>
          </a:p>
        </p:txBody>
      </p:sp>
      <p:sp>
        <p:nvSpPr>
          <p:cNvPr id="15" name="文本框 14">
            <a:extLst>
              <a:ext uri="{FF2B5EF4-FFF2-40B4-BE49-F238E27FC236}">
                <a16:creationId xmlns="" xmlns:a16="http://schemas.microsoft.com/office/drawing/2014/main" id="{8EA47098-E117-41FB-B0EB-2BA93549DB35}"/>
              </a:ext>
            </a:extLst>
          </p:cNvPr>
          <p:cNvSpPr txBox="1"/>
          <p:nvPr/>
        </p:nvSpPr>
        <p:spPr>
          <a:xfrm>
            <a:off x="4653601" y="3320376"/>
            <a:ext cx="3102131" cy="415498"/>
          </a:xfrm>
          <a:prstGeom prst="rect">
            <a:avLst/>
          </a:prstGeom>
          <a:noFill/>
        </p:spPr>
        <p:txBody>
          <a:bodyPr wrap="none" rtlCol="0">
            <a:spAutoFit/>
          </a:bodyPr>
          <a:lstStyle/>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p:cTn id="25"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xEl>
                                              <p:pRg st="0" end="0"/>
                                            </p:txEl>
                                          </p:spTgt>
                                        </p:tgtEl>
                                      </p:cBhvr>
                                    </p:animEffect>
                                  </p:childTnLst>
                                </p:cTn>
                              </p:par>
                            </p:childTnLst>
                          </p:cTn>
                        </p:par>
                        <p:par>
                          <p:cTn id="30" fill="hold">
                            <p:stCondLst>
                              <p:cond delay="57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5">
                                            <p:txEl>
                                              <p:pRg st="1" end="1"/>
                                            </p:txEl>
                                          </p:spTgt>
                                        </p:tgtEl>
                                        <p:attrNameLst>
                                          <p:attrName>style.visibility</p:attrName>
                                        </p:attrNameLst>
                                      </p:cBhvr>
                                      <p:to>
                                        <p:strVal val="visible"/>
                                      </p:to>
                                    </p:set>
                                    <p:anim calcmode="lin" valueType="num">
                                      <p:cBhvr>
                                        <p:cTn id="33" dur="500" fill="hold"/>
                                        <p:tgtEl>
                                          <p:spTgt spid="1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5">
                                            <p:txEl>
                                              <p:pRg st="1" end="1"/>
                                            </p:txEl>
                                          </p:spTgt>
                                        </p:tgtEl>
                                        <p:attrNameLst>
                                          <p:attrName>ppt_y</p:attrName>
                                        </p:attrNameLst>
                                      </p:cBhvr>
                                      <p:tavLst>
                                        <p:tav tm="0">
                                          <p:val>
                                            <p:strVal val="#ppt_y"/>
                                          </p:val>
                                        </p:tav>
                                        <p:tav tm="100000">
                                          <p:val>
                                            <p:strVal val="#ppt_y"/>
                                          </p:val>
                                        </p:tav>
                                      </p:tavLst>
                                    </p:anim>
                                    <p:anim calcmode="lin" valueType="num">
                                      <p:cBhvr>
                                        <p:cTn id="35" dur="500" fill="hold"/>
                                        <p:tgtEl>
                                          <p:spTgt spid="1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5">
                                            <p:txEl>
                                              <p:pRg st="1" end="1"/>
                                            </p:txEl>
                                          </p:spTgt>
                                        </p:tgtEl>
                                      </p:cBhvr>
                                    </p:animEffect>
                                  </p:childTnLst>
                                </p:cTn>
                              </p:par>
                            </p:childTnLst>
                          </p:cTn>
                        </p:par>
                        <p:par>
                          <p:cTn id="38" fill="hold">
                            <p:stCondLst>
                              <p:cond delay="9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5">
                                            <p:txEl>
                                              <p:pRg st="2" end="2"/>
                                            </p:txEl>
                                          </p:spTgt>
                                        </p:tgtEl>
                                        <p:attrNameLst>
                                          <p:attrName>style.visibility</p:attrName>
                                        </p:attrNameLst>
                                      </p:cBhvr>
                                      <p:to>
                                        <p:strVal val="visible"/>
                                      </p:to>
                                    </p:set>
                                    <p:anim calcmode="lin" valueType="num">
                                      <p:cBhvr>
                                        <p:cTn id="41" dur="500" fill="hold"/>
                                        <p:tgtEl>
                                          <p:spTgt spid="1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5">
                                            <p:txEl>
                                              <p:pRg st="2" end="2"/>
                                            </p:txEl>
                                          </p:spTgt>
                                        </p:tgtEl>
                                        <p:attrNameLst>
                                          <p:attrName>ppt_y</p:attrName>
                                        </p:attrNameLst>
                                      </p:cBhvr>
                                      <p:tavLst>
                                        <p:tav tm="0">
                                          <p:val>
                                            <p:strVal val="#ppt_y"/>
                                          </p:val>
                                        </p:tav>
                                        <p:tav tm="100000">
                                          <p:val>
                                            <p:strVal val="#ppt_y"/>
                                          </p:val>
                                        </p:tav>
                                      </p:tavLst>
                                    </p:anim>
                                    <p:anim calcmode="lin" valueType="num">
                                      <p:cBhvr>
                                        <p:cTn id="43" dur="500" fill="hold"/>
                                        <p:tgtEl>
                                          <p:spTgt spid="1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课前导读</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6" name="矩形 1">
            <a:extLst>
              <a:ext uri="{FF2B5EF4-FFF2-40B4-BE49-F238E27FC236}">
                <a16:creationId xmlns="" xmlns:a16="http://schemas.microsoft.com/office/drawing/2014/main" id="{B5266D03-8896-4438-AB99-0DB3DE1A273D}"/>
              </a:ext>
            </a:extLst>
          </p:cNvPr>
          <p:cNvSpPr>
            <a:spLocks noChangeArrowheads="1"/>
          </p:cNvSpPr>
          <p:nvPr/>
        </p:nvSpPr>
        <p:spPr bwMode="auto">
          <a:xfrm>
            <a:off x="1866105" y="2389684"/>
            <a:ext cx="845820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500" dirty="0">
                <a:solidFill>
                  <a:srgbClr val="607B74"/>
                </a:solidFill>
                <a:latin typeface="+mn-lt"/>
                <a:ea typeface="+mn-ea"/>
                <a:cs typeface="+mn-ea"/>
                <a:sym typeface="+mn-lt"/>
              </a:rPr>
              <a:t>锡林郭勒位于内蒙古自治区中部，北与蒙古国接壤，国境线长</a:t>
            </a:r>
            <a:r>
              <a:rPr lang="en-US" altLang="zh-CN" sz="2500" dirty="0">
                <a:solidFill>
                  <a:srgbClr val="607B74"/>
                </a:solidFill>
                <a:latin typeface="+mn-lt"/>
                <a:ea typeface="+mn-ea"/>
                <a:cs typeface="+mn-ea"/>
                <a:sym typeface="+mn-lt"/>
              </a:rPr>
              <a:t>1098㎞</a:t>
            </a:r>
            <a:r>
              <a:rPr lang="zh-CN" altLang="en-US" sz="2500" dirty="0">
                <a:solidFill>
                  <a:srgbClr val="607B74"/>
                </a:solidFill>
                <a:latin typeface="+mn-lt"/>
                <a:ea typeface="+mn-ea"/>
                <a:cs typeface="+mn-ea"/>
                <a:sym typeface="+mn-lt"/>
              </a:rPr>
              <a:t>；东邻内蒙古自治区赤峰市、通辽市、兴安盟，西接乌兰察布市，南与河北省承德、张家口毗邻。总面积</a:t>
            </a:r>
            <a:r>
              <a:rPr lang="en-US" altLang="zh-CN" sz="2500" dirty="0">
                <a:solidFill>
                  <a:srgbClr val="607B74"/>
                </a:solidFill>
                <a:latin typeface="+mn-lt"/>
                <a:ea typeface="+mn-ea"/>
                <a:cs typeface="+mn-ea"/>
                <a:sym typeface="+mn-lt"/>
              </a:rPr>
              <a:t>202,580</a:t>
            </a:r>
            <a:r>
              <a:rPr lang="zh-CN" altLang="en-US" sz="2500" dirty="0">
                <a:solidFill>
                  <a:srgbClr val="607B74"/>
                </a:solidFill>
                <a:latin typeface="+mn-lt"/>
                <a:ea typeface="+mn-ea"/>
                <a:cs typeface="+mn-ea"/>
                <a:sym typeface="+mn-lt"/>
              </a:rPr>
              <a:t>平方千米。总人口</a:t>
            </a:r>
            <a:r>
              <a:rPr lang="en-US" altLang="zh-CN" sz="2500" dirty="0">
                <a:solidFill>
                  <a:srgbClr val="607B74"/>
                </a:solidFill>
                <a:latin typeface="+mn-lt"/>
                <a:ea typeface="+mn-ea"/>
                <a:cs typeface="+mn-ea"/>
                <a:sym typeface="+mn-lt"/>
              </a:rPr>
              <a:t>94</a:t>
            </a:r>
            <a:r>
              <a:rPr lang="zh-CN" altLang="en-US" sz="2500" dirty="0">
                <a:solidFill>
                  <a:srgbClr val="607B74"/>
                </a:solidFill>
                <a:latin typeface="+mn-lt"/>
                <a:ea typeface="+mn-ea"/>
                <a:cs typeface="+mn-ea"/>
                <a:sym typeface="+mn-lt"/>
              </a:rPr>
              <a:t>万人（</a:t>
            </a:r>
            <a:r>
              <a:rPr lang="en-US" altLang="zh-CN" sz="2500" dirty="0">
                <a:solidFill>
                  <a:srgbClr val="607B74"/>
                </a:solidFill>
                <a:latin typeface="+mn-lt"/>
                <a:ea typeface="+mn-ea"/>
                <a:cs typeface="+mn-ea"/>
                <a:sym typeface="+mn-lt"/>
              </a:rPr>
              <a:t>2006</a:t>
            </a:r>
            <a:r>
              <a:rPr lang="zh-CN" altLang="en-US" sz="2500" dirty="0">
                <a:solidFill>
                  <a:srgbClr val="607B74"/>
                </a:solidFill>
                <a:latin typeface="+mn-lt"/>
                <a:ea typeface="+mn-ea"/>
                <a:cs typeface="+mn-ea"/>
                <a:sym typeface="+mn-lt"/>
              </a:rPr>
              <a:t>年），其中蒙古族约占</a:t>
            </a:r>
            <a:r>
              <a:rPr lang="en-US" altLang="zh-CN" sz="2500" dirty="0">
                <a:solidFill>
                  <a:srgbClr val="607B74"/>
                </a:solidFill>
                <a:latin typeface="+mn-lt"/>
                <a:ea typeface="+mn-ea"/>
                <a:cs typeface="+mn-ea"/>
                <a:sym typeface="+mn-lt"/>
              </a:rPr>
              <a:t>30%</a:t>
            </a:r>
            <a:r>
              <a:rPr lang="zh-CN" altLang="en-US" sz="2500" dirty="0">
                <a:solidFill>
                  <a:srgbClr val="607B74"/>
                </a:solidFill>
                <a:latin typeface="+mn-lt"/>
                <a:ea typeface="+mn-ea"/>
                <a:cs typeface="+mn-ea"/>
                <a:sym typeface="+mn-lt"/>
              </a:rPr>
              <a:t>。全盟辖</a:t>
            </a:r>
            <a:r>
              <a:rPr lang="en-US" altLang="zh-CN" sz="2500" dirty="0">
                <a:solidFill>
                  <a:srgbClr val="607B74"/>
                </a:solidFill>
                <a:latin typeface="+mn-lt"/>
                <a:ea typeface="+mn-ea"/>
                <a:cs typeface="+mn-ea"/>
                <a:sym typeface="+mn-lt"/>
              </a:rPr>
              <a:t>2</a:t>
            </a:r>
            <a:r>
              <a:rPr lang="zh-CN" altLang="en-US" sz="2500" dirty="0">
                <a:solidFill>
                  <a:srgbClr val="607B74"/>
                </a:solidFill>
                <a:latin typeface="+mn-lt"/>
                <a:ea typeface="+mn-ea"/>
                <a:cs typeface="+mn-ea"/>
                <a:sym typeface="+mn-lt"/>
              </a:rPr>
              <a:t>个县级市、</a:t>
            </a:r>
            <a:r>
              <a:rPr lang="en-US" altLang="zh-CN" sz="2500" dirty="0">
                <a:solidFill>
                  <a:srgbClr val="607B74"/>
                </a:solidFill>
                <a:latin typeface="+mn-lt"/>
                <a:ea typeface="+mn-ea"/>
                <a:cs typeface="+mn-ea"/>
                <a:sym typeface="+mn-lt"/>
              </a:rPr>
              <a:t>1</a:t>
            </a:r>
            <a:r>
              <a:rPr lang="zh-CN" altLang="en-US" sz="2500" dirty="0">
                <a:solidFill>
                  <a:srgbClr val="607B74"/>
                </a:solidFill>
                <a:latin typeface="+mn-lt"/>
                <a:ea typeface="+mn-ea"/>
                <a:cs typeface="+mn-ea"/>
                <a:sym typeface="+mn-lt"/>
              </a:rPr>
              <a:t>个县、</a:t>
            </a:r>
            <a:r>
              <a:rPr lang="en-US" altLang="zh-CN" sz="2500" dirty="0">
                <a:solidFill>
                  <a:srgbClr val="607B74"/>
                </a:solidFill>
                <a:latin typeface="+mn-lt"/>
                <a:ea typeface="+mn-ea"/>
                <a:cs typeface="+mn-ea"/>
                <a:sym typeface="+mn-lt"/>
              </a:rPr>
              <a:t>9</a:t>
            </a:r>
            <a:r>
              <a:rPr lang="zh-CN" altLang="en-US" sz="2500" dirty="0">
                <a:solidFill>
                  <a:srgbClr val="607B74"/>
                </a:solidFill>
                <a:latin typeface="+mn-lt"/>
                <a:ea typeface="+mn-ea"/>
                <a:cs typeface="+mn-ea"/>
                <a:sym typeface="+mn-lt"/>
              </a:rPr>
              <a:t>个旗，行政公署驻锡林浩特市。</a:t>
            </a:r>
          </a:p>
        </p:txBody>
      </p:sp>
      <p:sp>
        <p:nvSpPr>
          <p:cNvPr id="7" name="矩形 2">
            <a:extLst>
              <a:ext uri="{FF2B5EF4-FFF2-40B4-BE49-F238E27FC236}">
                <a16:creationId xmlns="" xmlns:a16="http://schemas.microsoft.com/office/drawing/2014/main" id="{DC69A6B5-D155-4CA7-9C34-7B8CAEA913CB}"/>
              </a:ext>
            </a:extLst>
          </p:cNvPr>
          <p:cNvSpPr>
            <a:spLocks noChangeArrowheads="1"/>
          </p:cNvSpPr>
          <p:nvPr/>
        </p:nvSpPr>
        <p:spPr bwMode="auto">
          <a:xfrm>
            <a:off x="1727744" y="1481675"/>
            <a:ext cx="332655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dirty="0">
                <a:solidFill>
                  <a:srgbClr val="607B74"/>
                </a:solidFill>
                <a:latin typeface="+mn-lt"/>
                <a:ea typeface="+mn-ea"/>
                <a:cs typeface="+mn-ea"/>
                <a:sym typeface="+mn-lt"/>
              </a:rPr>
              <a:t>锡林郭勒地理：</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课前导读</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矩形 3">
            <a:extLst>
              <a:ext uri="{FF2B5EF4-FFF2-40B4-BE49-F238E27FC236}">
                <a16:creationId xmlns="" xmlns:a16="http://schemas.microsoft.com/office/drawing/2014/main" id="{8107F1CC-B04F-49BB-9D6C-29759F8FB1A4}"/>
              </a:ext>
            </a:extLst>
          </p:cNvPr>
          <p:cNvSpPr>
            <a:spLocks noChangeArrowheads="1"/>
          </p:cNvSpPr>
          <p:nvPr/>
        </p:nvSpPr>
        <p:spPr bwMode="auto">
          <a:xfrm>
            <a:off x="1527968" y="1431470"/>
            <a:ext cx="3337773"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b="1" dirty="0">
                <a:solidFill>
                  <a:srgbClr val="607B74"/>
                </a:solidFill>
                <a:latin typeface="+mn-lt"/>
                <a:ea typeface="+mn-ea"/>
                <a:cs typeface="+mn-ea"/>
                <a:sym typeface="+mn-lt"/>
              </a:rPr>
              <a:t>锡林郭勒历史：</a:t>
            </a:r>
          </a:p>
        </p:txBody>
      </p:sp>
      <p:sp>
        <p:nvSpPr>
          <p:cNvPr id="6" name="矩形 5">
            <a:extLst>
              <a:ext uri="{FF2B5EF4-FFF2-40B4-BE49-F238E27FC236}">
                <a16:creationId xmlns="" xmlns:a16="http://schemas.microsoft.com/office/drawing/2014/main" id="{6A3C5F05-F7A4-47A8-939A-56D1ED6F4899}"/>
              </a:ext>
            </a:extLst>
          </p:cNvPr>
          <p:cNvSpPr>
            <a:spLocks noChangeArrowheads="1"/>
          </p:cNvSpPr>
          <p:nvPr/>
        </p:nvSpPr>
        <p:spPr bwMode="auto">
          <a:xfrm>
            <a:off x="1527968" y="2268313"/>
            <a:ext cx="9622631"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dirty="0">
                <a:solidFill>
                  <a:srgbClr val="607B74"/>
                </a:solidFill>
                <a:latin typeface="+mn-lt"/>
                <a:ea typeface="+mn-ea"/>
                <a:cs typeface="+mn-ea"/>
                <a:sym typeface="+mn-lt"/>
              </a:rPr>
              <a:t>锡林郭勒草原既是蒙古族发祥地之一，又是成吉思汗及其子孙走向中原、走向世界的地方。统一蒙古各部落过程中，成吉思汗在东乌旗乌拉盖河流域打过有名的乌鲁辉之战、在西苏旗境内的乌沙堡第一次突破金朝防线，开始了灭金之旅、在太旗及其以南地区打了著名的野狐岭之战，一举歼灭了金朝</a:t>
            </a:r>
            <a:r>
              <a:rPr lang="en-US" altLang="zh-CN" sz="2200" dirty="0">
                <a:solidFill>
                  <a:srgbClr val="607B74"/>
                </a:solidFill>
                <a:latin typeface="+mn-lt"/>
                <a:ea typeface="+mn-ea"/>
                <a:cs typeface="+mn-ea"/>
                <a:sym typeface="+mn-lt"/>
              </a:rPr>
              <a:t>30</a:t>
            </a:r>
            <a:r>
              <a:rPr lang="zh-CN" altLang="en-US" sz="2200" dirty="0">
                <a:solidFill>
                  <a:srgbClr val="607B74"/>
                </a:solidFill>
                <a:latin typeface="+mn-lt"/>
                <a:ea typeface="+mn-ea"/>
                <a:cs typeface="+mn-ea"/>
                <a:sym typeface="+mn-lt"/>
              </a:rPr>
              <a:t>万精锐</a:t>
            </a:r>
            <a:r>
              <a:rPr lang="en-US" altLang="zh-CN" sz="2200" dirty="0">
                <a:solidFill>
                  <a:srgbClr val="607B74"/>
                </a:solidFill>
                <a:latin typeface="+mn-lt"/>
                <a:ea typeface="+mn-ea"/>
                <a:cs typeface="+mn-ea"/>
                <a:sym typeface="+mn-lt"/>
              </a:rPr>
              <a:t>……</a:t>
            </a:r>
            <a:r>
              <a:rPr lang="zh-CN" altLang="en-US" sz="2200" dirty="0">
                <a:solidFill>
                  <a:srgbClr val="607B74"/>
                </a:solidFill>
                <a:latin typeface="+mn-lt"/>
                <a:ea typeface="+mn-ea"/>
                <a:cs typeface="+mn-ea"/>
                <a:sym typeface="+mn-lt"/>
              </a:rPr>
              <a:t>因此锡林郭勒大草原上，至今留传着许多有关成吉思汗的传说。</a:t>
            </a:r>
          </a:p>
          <a:p>
            <a:pPr eaLnBrk="1" hangingPunct="1"/>
            <a:r>
              <a:rPr lang="zh-CN" altLang="en-US" sz="2200" dirty="0">
                <a:solidFill>
                  <a:srgbClr val="607B74"/>
                </a:solidFill>
                <a:latin typeface="+mn-lt"/>
                <a:ea typeface="+mn-ea"/>
                <a:cs typeface="+mn-ea"/>
                <a:sym typeface="+mn-lt"/>
              </a:rPr>
              <a:t>成吉思汗之孙忽必烈，在锡林郭勒草原上继承帝位，建立大元帝国，并在锡林郭勒草原上建筑了著名的元上都；之后的元朝八位皇帝也都在元上都继位。因此，自世祖忽必烈始元朝历朝历代皇帝已经真正成为锡林郭勒草原的家乡人。</a:t>
            </a:r>
          </a:p>
        </p:txBody>
      </p:sp>
    </p:spTree>
    <p:extLst>
      <p:ext uri="{BB962C8B-B14F-4D97-AF65-F5344CB8AC3E}">
        <p14:creationId xmlns:p14="http://schemas.microsoft.com/office/powerpoint/2010/main" val="27423425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课前导读</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矩形 2">
            <a:extLst>
              <a:ext uri="{FF2B5EF4-FFF2-40B4-BE49-F238E27FC236}">
                <a16:creationId xmlns="" xmlns:a16="http://schemas.microsoft.com/office/drawing/2014/main" id="{D001AF1E-6681-4F51-9C42-0D3BD3188F19}"/>
              </a:ext>
            </a:extLst>
          </p:cNvPr>
          <p:cNvSpPr>
            <a:spLocks noChangeArrowheads="1"/>
          </p:cNvSpPr>
          <p:nvPr/>
        </p:nvSpPr>
        <p:spPr bwMode="auto">
          <a:xfrm>
            <a:off x="1365522" y="1239856"/>
            <a:ext cx="4238661"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b="1" dirty="0">
                <a:solidFill>
                  <a:srgbClr val="607B74"/>
                </a:solidFill>
                <a:latin typeface="+mn-lt"/>
                <a:ea typeface="+mn-ea"/>
                <a:cs typeface="+mn-ea"/>
                <a:sym typeface="+mn-lt"/>
              </a:rPr>
              <a:t>蒙古族的生活习惯：</a:t>
            </a:r>
          </a:p>
        </p:txBody>
      </p:sp>
      <p:sp>
        <p:nvSpPr>
          <p:cNvPr id="6" name="矩形 1">
            <a:extLst>
              <a:ext uri="{FF2B5EF4-FFF2-40B4-BE49-F238E27FC236}">
                <a16:creationId xmlns="" xmlns:a16="http://schemas.microsoft.com/office/drawing/2014/main" id="{BBCC879F-D2B3-4670-A79A-A4AD469B51B7}"/>
              </a:ext>
            </a:extLst>
          </p:cNvPr>
          <p:cNvSpPr>
            <a:spLocks noChangeArrowheads="1"/>
          </p:cNvSpPr>
          <p:nvPr/>
        </p:nvSpPr>
        <p:spPr bwMode="auto">
          <a:xfrm>
            <a:off x="1365522" y="2208783"/>
            <a:ext cx="9460956"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dirty="0">
                <a:solidFill>
                  <a:srgbClr val="607B74"/>
                </a:solidFill>
                <a:latin typeface="+mn-lt"/>
                <a:ea typeface="+mn-ea"/>
                <a:cs typeface="+mn-ea"/>
                <a:sym typeface="+mn-lt"/>
              </a:rPr>
              <a:t>每餐都离不开奶与肉。以奶为原料制成的食品，蒙古语称“查干伊得”，意为圣洁、纯净的食品，即“白食”；以肉类为原料制成的食品，蒙古语称“乌兰伊得”，意为“红食”。蒙古族除食用最常见的牛奶外，还食用羊奶、马奶、鹿奶和骆驼奶，其中少部分做为鲜奶饮料，大部分加工成奶制品。</a:t>
            </a:r>
            <a:br>
              <a:rPr lang="zh-CN" altLang="en-US" sz="2200" dirty="0">
                <a:solidFill>
                  <a:srgbClr val="607B74"/>
                </a:solidFill>
                <a:latin typeface="+mn-lt"/>
                <a:ea typeface="+mn-ea"/>
                <a:cs typeface="+mn-ea"/>
                <a:sym typeface="+mn-lt"/>
              </a:rPr>
            </a:br>
            <a:r>
              <a:rPr lang="zh-CN" altLang="en-US" sz="2200" dirty="0">
                <a:solidFill>
                  <a:srgbClr val="607B74"/>
                </a:solidFill>
                <a:latin typeface="+mn-lt"/>
                <a:ea typeface="+mn-ea"/>
                <a:cs typeface="+mn-ea"/>
                <a:sym typeface="+mn-lt"/>
              </a:rPr>
              <a:t/>
            </a:r>
            <a:br>
              <a:rPr lang="zh-CN" altLang="en-US" sz="2200" dirty="0">
                <a:solidFill>
                  <a:srgbClr val="607B74"/>
                </a:solidFill>
                <a:latin typeface="+mn-lt"/>
                <a:ea typeface="+mn-ea"/>
                <a:cs typeface="+mn-ea"/>
                <a:sym typeface="+mn-lt"/>
              </a:rPr>
            </a:br>
            <a:r>
              <a:rPr lang="zh-CN" altLang="en-US" sz="2200" dirty="0">
                <a:solidFill>
                  <a:srgbClr val="607B74"/>
                </a:solidFill>
                <a:latin typeface="+mn-lt"/>
                <a:ea typeface="+mn-ea"/>
                <a:cs typeface="+mn-ea"/>
                <a:sym typeface="+mn-lt"/>
              </a:rPr>
              <a:t>蒙古族的肉类主要是牛、绵羊肉，其次为山羊肉、少量的马肉，在狩猎季节也捕猎黄羊肉。羊肉常见的传统食用方法就有全羊宴、嫩皮整羊宴、煺毛整羊宴、烤羊、烤羊心、炒羊肚、羊脑烩菜等</a:t>
            </a:r>
            <a:r>
              <a:rPr lang="en-US" altLang="zh-CN" sz="2200" dirty="0">
                <a:solidFill>
                  <a:srgbClr val="607B74"/>
                </a:solidFill>
                <a:latin typeface="+mn-lt"/>
                <a:ea typeface="+mn-ea"/>
                <a:cs typeface="+mn-ea"/>
                <a:sym typeface="+mn-lt"/>
              </a:rPr>
              <a:t>70</a:t>
            </a:r>
            <a:r>
              <a:rPr lang="zh-CN" altLang="en-US" sz="2200" dirty="0">
                <a:solidFill>
                  <a:srgbClr val="607B74"/>
                </a:solidFill>
                <a:latin typeface="+mn-lt"/>
                <a:ea typeface="+mn-ea"/>
                <a:cs typeface="+mn-ea"/>
                <a:sym typeface="+mn-lt"/>
              </a:rPr>
              <a:t>多种，最具特色的是蒙古族烤全羊（剥皮烤），最常见的是手把羊肉。</a:t>
            </a:r>
            <a:br>
              <a:rPr lang="zh-CN" altLang="en-US" sz="2200" dirty="0">
                <a:solidFill>
                  <a:srgbClr val="607B74"/>
                </a:solidFill>
                <a:latin typeface="+mn-lt"/>
                <a:ea typeface="+mn-ea"/>
                <a:cs typeface="+mn-ea"/>
                <a:sym typeface="+mn-lt"/>
              </a:rPr>
            </a:br>
            <a:r>
              <a:rPr lang="zh-CN" altLang="en-US" sz="2200" dirty="0">
                <a:solidFill>
                  <a:srgbClr val="607B74"/>
                </a:solidFill>
                <a:latin typeface="+mn-lt"/>
                <a:ea typeface="+mn-ea"/>
                <a:cs typeface="+mn-ea"/>
                <a:sym typeface="+mn-lt"/>
              </a:rPr>
              <a:t/>
            </a:r>
            <a:br>
              <a:rPr lang="zh-CN" altLang="en-US" sz="2200" dirty="0">
                <a:solidFill>
                  <a:srgbClr val="607B74"/>
                </a:solidFill>
                <a:latin typeface="+mn-lt"/>
                <a:ea typeface="+mn-ea"/>
                <a:cs typeface="+mn-ea"/>
                <a:sym typeface="+mn-lt"/>
              </a:rPr>
            </a:br>
            <a:endParaRPr lang="zh-CN" altLang="en-US" sz="2200" dirty="0">
              <a:solidFill>
                <a:srgbClr val="607B74"/>
              </a:solidFill>
              <a:latin typeface="+mn-lt"/>
              <a:ea typeface="+mn-ea"/>
              <a:cs typeface="+mn-ea"/>
              <a:sym typeface="+mn-lt"/>
            </a:endParaRPr>
          </a:p>
        </p:txBody>
      </p:sp>
    </p:spTree>
    <p:extLst>
      <p:ext uri="{BB962C8B-B14F-4D97-AF65-F5344CB8AC3E}">
        <p14:creationId xmlns:p14="http://schemas.microsoft.com/office/powerpoint/2010/main" val="36011033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课前导读</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5" name="矩形 4">
            <a:extLst>
              <a:ext uri="{FF2B5EF4-FFF2-40B4-BE49-F238E27FC236}">
                <a16:creationId xmlns="" xmlns:a16="http://schemas.microsoft.com/office/drawing/2014/main" id="{198A5169-4AEA-4F97-8CBC-EC140368DCA3}"/>
              </a:ext>
            </a:extLst>
          </p:cNvPr>
          <p:cNvSpPr/>
          <p:nvPr/>
        </p:nvSpPr>
        <p:spPr>
          <a:xfrm>
            <a:off x="1308100" y="1532523"/>
            <a:ext cx="10096500" cy="4154984"/>
          </a:xfrm>
          <a:prstGeom prst="rect">
            <a:avLst/>
          </a:prstGeom>
        </p:spPr>
        <p:txBody>
          <a:bodyPr wrap="square">
            <a:spAutoFit/>
          </a:bodyPr>
          <a:lstStyle/>
          <a:p>
            <a:r>
              <a:rPr lang="zh-CN" altLang="en-US" sz="2200" dirty="0">
                <a:solidFill>
                  <a:srgbClr val="607B74"/>
                </a:solidFill>
                <a:cs typeface="+mn-ea"/>
                <a:sym typeface="+mn-lt"/>
              </a:rPr>
              <a:t>在日常饮食中与红食、白食占有同样重要位置的是蒙古族特有食品</a:t>
            </a:r>
            <a:r>
              <a:rPr lang="en-US" altLang="zh-CN" sz="2200" dirty="0">
                <a:solidFill>
                  <a:srgbClr val="607B74"/>
                </a:solidFill>
                <a:cs typeface="+mn-ea"/>
                <a:sym typeface="+mn-lt"/>
              </a:rPr>
              <a:t>——</a:t>
            </a:r>
            <a:r>
              <a:rPr lang="zh-CN" altLang="en-US" sz="2200" dirty="0">
                <a:solidFill>
                  <a:srgbClr val="607B74"/>
                </a:solidFill>
                <a:cs typeface="+mn-ea"/>
                <a:sym typeface="+mn-lt"/>
              </a:rPr>
              <a:t>炒米。面条和烙饼，蒙古包子、蒙古馅饼及蒙古糕点新苏饼等。</a:t>
            </a:r>
            <a:br>
              <a:rPr lang="zh-CN" altLang="en-US" sz="2200" dirty="0">
                <a:solidFill>
                  <a:srgbClr val="607B74"/>
                </a:solidFill>
                <a:cs typeface="+mn-ea"/>
                <a:sym typeface="+mn-lt"/>
              </a:rPr>
            </a:br>
            <a:r>
              <a:rPr lang="zh-CN" altLang="en-US" sz="2200" dirty="0">
                <a:solidFill>
                  <a:srgbClr val="607B74"/>
                </a:solidFill>
                <a:cs typeface="+mn-ea"/>
                <a:sym typeface="+mn-lt"/>
              </a:rPr>
              <a:t/>
            </a:r>
            <a:br>
              <a:rPr lang="zh-CN" altLang="en-US" sz="2200" dirty="0">
                <a:solidFill>
                  <a:srgbClr val="607B74"/>
                </a:solidFill>
                <a:cs typeface="+mn-ea"/>
                <a:sym typeface="+mn-lt"/>
              </a:rPr>
            </a:br>
            <a:r>
              <a:rPr lang="zh-CN" altLang="en-US" sz="2200" dirty="0">
                <a:solidFill>
                  <a:srgbClr val="607B74"/>
                </a:solidFill>
                <a:cs typeface="+mn-ea"/>
                <a:sym typeface="+mn-lt"/>
              </a:rPr>
              <a:t>蒙古族每天离不开茶，红茶、奶茶，每天早上第一件事就煮奶茶，煮奶茶最好用新打的净水，烧开后，冲入放有茶末的净壶或锅，慢火煮</a:t>
            </a:r>
            <a:r>
              <a:rPr lang="en-US" altLang="zh-CN" sz="2200" dirty="0">
                <a:solidFill>
                  <a:srgbClr val="607B74"/>
                </a:solidFill>
                <a:cs typeface="+mn-ea"/>
                <a:sym typeface="+mn-lt"/>
              </a:rPr>
              <a:t>2-3</a:t>
            </a:r>
            <a:r>
              <a:rPr lang="zh-CN" altLang="en-US" sz="2200" dirty="0">
                <a:solidFill>
                  <a:srgbClr val="607B74"/>
                </a:solidFill>
                <a:cs typeface="+mn-ea"/>
                <a:sym typeface="+mn-lt"/>
              </a:rPr>
              <a:t>分钟，再加鲜奶和盐，烧开即可。蒙古族的奶茶有时还要加黄油，或奶皮子，或炒米等，其味芳香、咸爽可口，是含有多种营养成分的滋补饮料。蒙古族还喜欢将很多野生植物的果实、叶子、花都用于煮奶茶，煮好的奶茶风味各异，有的还能防病治病。</a:t>
            </a:r>
            <a:br>
              <a:rPr lang="zh-CN" altLang="en-US" sz="2200" dirty="0">
                <a:solidFill>
                  <a:srgbClr val="607B74"/>
                </a:solidFill>
                <a:cs typeface="+mn-ea"/>
                <a:sym typeface="+mn-lt"/>
              </a:rPr>
            </a:br>
            <a:r>
              <a:rPr lang="zh-CN" altLang="en-US" sz="2200" dirty="0">
                <a:solidFill>
                  <a:srgbClr val="607B74"/>
                </a:solidFill>
                <a:cs typeface="+mn-ea"/>
                <a:sym typeface="+mn-lt"/>
              </a:rPr>
              <a:t/>
            </a:r>
            <a:br>
              <a:rPr lang="zh-CN" altLang="en-US" sz="2200" dirty="0">
                <a:solidFill>
                  <a:srgbClr val="607B74"/>
                </a:solidFill>
                <a:cs typeface="+mn-ea"/>
                <a:sym typeface="+mn-lt"/>
              </a:rPr>
            </a:br>
            <a:r>
              <a:rPr lang="zh-CN" altLang="en-US" sz="2200" dirty="0">
                <a:solidFill>
                  <a:srgbClr val="607B74"/>
                </a:solidFill>
                <a:cs typeface="+mn-ea"/>
                <a:sym typeface="+mn-lt"/>
              </a:rPr>
              <a:t>大部分蒙古族都能饮酒，所饮用的酒多是白酒和啤酒，有的地区也饮用奶酒和马奶酒。马奶酒是鲜马奶经发酵制成，不需蒸馏。</a:t>
            </a:r>
            <a:br>
              <a:rPr lang="zh-CN" altLang="en-US" sz="2200" dirty="0">
                <a:solidFill>
                  <a:srgbClr val="607B74"/>
                </a:solidFill>
                <a:cs typeface="+mn-ea"/>
                <a:sym typeface="+mn-lt"/>
              </a:rPr>
            </a:br>
            <a:endParaRPr lang="zh-CN" altLang="en-US" sz="2200" dirty="0">
              <a:solidFill>
                <a:srgbClr val="607B74"/>
              </a:solidFill>
              <a:cs typeface="+mn-ea"/>
              <a:sym typeface="+mn-lt"/>
            </a:endParaRPr>
          </a:p>
        </p:txBody>
      </p:sp>
    </p:spTree>
    <p:extLst>
      <p:ext uri="{BB962C8B-B14F-4D97-AF65-F5344CB8AC3E}">
        <p14:creationId xmlns:p14="http://schemas.microsoft.com/office/powerpoint/2010/main" val="29965042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3FEFB69B-8DBC-4ACF-9D9A-E0383F094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 xmlns:a16="http://schemas.microsoft.com/office/drawing/2014/main" id="{58E5E287-D776-4DBF-AAAB-763D83FA884E}"/>
              </a:ext>
            </a:extLst>
          </p:cNvPr>
          <p:cNvSpPr/>
          <p:nvPr/>
        </p:nvSpPr>
        <p:spPr>
          <a:xfrm>
            <a:off x="354012" y="342900"/>
            <a:ext cx="11482388" cy="6173786"/>
          </a:xfrm>
          <a:prstGeom prst="rect">
            <a:avLst/>
          </a:prstGeom>
          <a:noFill/>
          <a:ln>
            <a:solidFill>
              <a:srgbClr val="607B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îṥḻîḋè">
            <a:extLst>
              <a:ext uri="{FF2B5EF4-FFF2-40B4-BE49-F238E27FC236}">
                <a16:creationId xmlns="" xmlns:a16="http://schemas.microsoft.com/office/drawing/2014/main" id="{24A4A004-26A4-46A1-9543-29066BA52079}"/>
              </a:ext>
            </a:extLst>
          </p:cNvPr>
          <p:cNvSpPr txBox="1"/>
          <p:nvPr/>
        </p:nvSpPr>
        <p:spPr bwMode="auto">
          <a:xfrm>
            <a:off x="4676774" y="1729956"/>
            <a:ext cx="2990852" cy="600494"/>
          </a:xfrm>
          <a:prstGeom prst="roundRect">
            <a:avLst>
              <a:gd name="adj" fmla="val 50000"/>
            </a:avLst>
          </a:prstGeom>
          <a:solidFill>
            <a:srgbClr val="607B74"/>
          </a:solidFill>
        </p:spPr>
        <p:txBody>
          <a:bodyPr wrap="square" anchor="ctr">
            <a:noAutofit/>
          </a:bodyPr>
          <a:lstStyle>
            <a:defPPr>
              <a:defRPr lang="zh-CN"/>
            </a:defPPr>
            <a:lvl1pPr>
              <a:defRPr sz="1600" b="1">
                <a:solidFill>
                  <a:schemeClr val="bg1"/>
                </a:solidFill>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algn="ctr"/>
            <a:r>
              <a:rPr lang="zh-CN" altLang="en-US" sz="3200" spc="300" smtClean="0">
                <a:latin typeface="黑体" panose="02010609060101010101" pitchFamily="49" charset="-122"/>
                <a:ea typeface="黑体" panose="02010609060101010101" pitchFamily="49" charset="-122"/>
                <a:sym typeface="+mn-lt"/>
              </a:rPr>
              <a:t>第二部</a:t>
            </a:r>
            <a:r>
              <a:rPr lang="zh-CN" altLang="en-US" sz="3200" spc="300" dirty="0">
                <a:latin typeface="黑体" panose="02010609060101010101" pitchFamily="49" charset="-122"/>
                <a:ea typeface="黑体" panose="02010609060101010101" pitchFamily="49" charset="-122"/>
                <a:sym typeface="+mn-lt"/>
              </a:rPr>
              <a:t>分</a:t>
            </a:r>
            <a:endParaRPr lang="en-US" altLang="zh-CN" sz="3200" spc="300" dirty="0">
              <a:latin typeface="黑体" panose="02010609060101010101" pitchFamily="49" charset="-122"/>
              <a:ea typeface="黑体" panose="02010609060101010101" pitchFamily="49" charset="-122"/>
              <a:sym typeface="+mn-lt"/>
            </a:endParaRPr>
          </a:p>
        </p:txBody>
      </p:sp>
      <p:sp>
        <p:nvSpPr>
          <p:cNvPr id="14" name="矩形 13">
            <a:extLst>
              <a:ext uri="{FF2B5EF4-FFF2-40B4-BE49-F238E27FC236}">
                <a16:creationId xmlns="" xmlns:a16="http://schemas.microsoft.com/office/drawing/2014/main" id="{55B9FA03-B775-4CF6-923E-DD1D73D2A2F5}"/>
              </a:ext>
            </a:extLst>
          </p:cNvPr>
          <p:cNvSpPr/>
          <p:nvPr/>
        </p:nvSpPr>
        <p:spPr>
          <a:xfrm>
            <a:off x="4540984" y="2330450"/>
            <a:ext cx="3275256" cy="1015663"/>
          </a:xfrm>
          <a:prstGeom prst="rect">
            <a:avLst/>
          </a:prstGeom>
        </p:spPr>
        <p:txBody>
          <a:bodyPr wrap="none">
            <a:spAutoFit/>
          </a:bodyPr>
          <a:lstStyle/>
          <a:p>
            <a:r>
              <a:rPr lang="zh-CN" altLang="en-US" sz="6000" b="1" smtClean="0">
                <a:solidFill>
                  <a:srgbClr val="607B74"/>
                </a:solidFill>
                <a:latin typeface="黑体" panose="02010609060101010101" pitchFamily="49" charset="-122"/>
                <a:ea typeface="黑体" panose="02010609060101010101" pitchFamily="49" charset="-122"/>
                <a:cs typeface="+mn-ea"/>
                <a:sym typeface="+mn-lt"/>
              </a:rPr>
              <a:t>字词积累</a:t>
            </a:r>
            <a:endParaRPr lang="zh-CN" altLang="en-US" sz="6000" b="1" dirty="0">
              <a:solidFill>
                <a:srgbClr val="607B74"/>
              </a:solidFill>
              <a:latin typeface="黑体" panose="02010609060101010101" pitchFamily="49" charset="-122"/>
              <a:ea typeface="黑体" panose="02010609060101010101" pitchFamily="49" charset="-122"/>
              <a:cs typeface="+mn-ea"/>
              <a:sym typeface="+mn-lt"/>
            </a:endParaRPr>
          </a:p>
        </p:txBody>
      </p:sp>
      <p:sp>
        <p:nvSpPr>
          <p:cNvPr id="15" name="文本框 14">
            <a:extLst>
              <a:ext uri="{FF2B5EF4-FFF2-40B4-BE49-F238E27FC236}">
                <a16:creationId xmlns="" xmlns:a16="http://schemas.microsoft.com/office/drawing/2014/main" id="{8EA47098-E117-41FB-B0EB-2BA93549DB35}"/>
              </a:ext>
            </a:extLst>
          </p:cNvPr>
          <p:cNvSpPr txBox="1"/>
          <p:nvPr/>
        </p:nvSpPr>
        <p:spPr>
          <a:xfrm>
            <a:off x="4653601" y="3320376"/>
            <a:ext cx="3102131" cy="415498"/>
          </a:xfrm>
          <a:prstGeom prst="rect">
            <a:avLst/>
          </a:prstGeom>
          <a:noFill/>
        </p:spPr>
        <p:txBody>
          <a:bodyPr wrap="none" rtlCol="0">
            <a:spAutoFit/>
          </a:bodyPr>
          <a:lstStyle/>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a:p>
            <a:r>
              <a:rPr lang="en-US" altLang="zh-CN" sz="700" dirty="0">
                <a:solidFill>
                  <a:schemeClr val="bg1">
                    <a:lumMod val="50000"/>
                  </a:schemeClr>
                </a:solidFill>
                <a:latin typeface="黑体" panose="02010609060101010101" pitchFamily="49" charset="-122"/>
                <a:ea typeface="黑体" panose="02010609060101010101" pitchFamily="49" charset="-122"/>
                <a:cs typeface="+mn-ea"/>
                <a:sym typeface="+mn-lt"/>
              </a:rPr>
              <a:t>The third grade primary school language courseware on Gol prairie</a:t>
            </a:r>
            <a:endParaRPr lang="zh-CN" altLang="en-US" sz="700" dirty="0">
              <a:solidFill>
                <a:schemeClr val="bg1">
                  <a:lumMod val="50000"/>
                </a:schemeClr>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24391994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p:cTn id="25"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xEl>
                                              <p:pRg st="0" end="0"/>
                                            </p:txEl>
                                          </p:spTgt>
                                        </p:tgtEl>
                                      </p:cBhvr>
                                    </p:animEffect>
                                  </p:childTnLst>
                                </p:cTn>
                              </p:par>
                            </p:childTnLst>
                          </p:cTn>
                        </p:par>
                        <p:par>
                          <p:cTn id="30" fill="hold">
                            <p:stCondLst>
                              <p:cond delay="57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5">
                                            <p:txEl>
                                              <p:pRg st="1" end="1"/>
                                            </p:txEl>
                                          </p:spTgt>
                                        </p:tgtEl>
                                        <p:attrNameLst>
                                          <p:attrName>style.visibility</p:attrName>
                                        </p:attrNameLst>
                                      </p:cBhvr>
                                      <p:to>
                                        <p:strVal val="visible"/>
                                      </p:to>
                                    </p:set>
                                    <p:anim calcmode="lin" valueType="num">
                                      <p:cBhvr>
                                        <p:cTn id="33" dur="500" fill="hold"/>
                                        <p:tgtEl>
                                          <p:spTgt spid="1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5">
                                            <p:txEl>
                                              <p:pRg st="1" end="1"/>
                                            </p:txEl>
                                          </p:spTgt>
                                        </p:tgtEl>
                                        <p:attrNameLst>
                                          <p:attrName>ppt_y</p:attrName>
                                        </p:attrNameLst>
                                      </p:cBhvr>
                                      <p:tavLst>
                                        <p:tav tm="0">
                                          <p:val>
                                            <p:strVal val="#ppt_y"/>
                                          </p:val>
                                        </p:tav>
                                        <p:tav tm="100000">
                                          <p:val>
                                            <p:strVal val="#ppt_y"/>
                                          </p:val>
                                        </p:tav>
                                      </p:tavLst>
                                    </p:anim>
                                    <p:anim calcmode="lin" valueType="num">
                                      <p:cBhvr>
                                        <p:cTn id="35" dur="500" fill="hold"/>
                                        <p:tgtEl>
                                          <p:spTgt spid="1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5">
                                            <p:txEl>
                                              <p:pRg st="1" end="1"/>
                                            </p:txEl>
                                          </p:spTgt>
                                        </p:tgtEl>
                                      </p:cBhvr>
                                    </p:animEffect>
                                  </p:childTnLst>
                                </p:cTn>
                              </p:par>
                            </p:childTnLst>
                          </p:cTn>
                        </p:par>
                        <p:par>
                          <p:cTn id="38" fill="hold">
                            <p:stCondLst>
                              <p:cond delay="9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5">
                                            <p:txEl>
                                              <p:pRg st="2" end="2"/>
                                            </p:txEl>
                                          </p:spTgt>
                                        </p:tgtEl>
                                        <p:attrNameLst>
                                          <p:attrName>style.visibility</p:attrName>
                                        </p:attrNameLst>
                                      </p:cBhvr>
                                      <p:to>
                                        <p:strVal val="visible"/>
                                      </p:to>
                                    </p:set>
                                    <p:anim calcmode="lin" valueType="num">
                                      <p:cBhvr>
                                        <p:cTn id="41" dur="500" fill="hold"/>
                                        <p:tgtEl>
                                          <p:spTgt spid="1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5">
                                            <p:txEl>
                                              <p:pRg st="2" end="2"/>
                                            </p:txEl>
                                          </p:spTgt>
                                        </p:tgtEl>
                                        <p:attrNameLst>
                                          <p:attrName>ppt_y</p:attrName>
                                        </p:attrNameLst>
                                      </p:cBhvr>
                                      <p:tavLst>
                                        <p:tav tm="0">
                                          <p:val>
                                            <p:strVal val="#ppt_y"/>
                                          </p:val>
                                        </p:tav>
                                        <p:tav tm="100000">
                                          <p:val>
                                            <p:strVal val="#ppt_y"/>
                                          </p:val>
                                        </p:tav>
                                      </p:tavLst>
                                    </p:anim>
                                    <p:anim calcmode="lin" valueType="num">
                                      <p:cBhvr>
                                        <p:cTn id="43" dur="500" fill="hold"/>
                                        <p:tgtEl>
                                          <p:spTgt spid="1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15486"/>
            <a:ext cx="12190413" cy="723617"/>
            <a:chOff x="0" y="652696"/>
            <a:chExt cx="12190413" cy="723617"/>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607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b="1" spc="600" smtClean="0">
                  <a:solidFill>
                    <a:srgbClr val="607B74"/>
                  </a:solidFill>
                  <a:latin typeface="黑体" panose="02010609060101010101" pitchFamily="49" charset="-122"/>
                  <a:ea typeface="黑体" panose="02010609060101010101" pitchFamily="49" charset="-122"/>
                  <a:sym typeface="Arial" panose="020B0604020202020204" pitchFamily="34" charset="0"/>
                </a:rPr>
                <a:t>字词积累</a:t>
              </a:r>
              <a:endParaRPr lang="zh-CN" altLang="en-US" sz="3600" b="1" spc="600" dirty="0">
                <a:solidFill>
                  <a:srgbClr val="607B74"/>
                </a:solidFill>
                <a:latin typeface="黑体" panose="02010609060101010101" pitchFamily="49" charset="-122"/>
                <a:ea typeface="黑体" panose="02010609060101010101" pitchFamily="49" charset="-122"/>
                <a:sym typeface="Arial" panose="020B0604020202020204" pitchFamily="34" charset="0"/>
              </a:endParaRPr>
            </a:p>
          </p:txBody>
        </p:sp>
      </p:grpSp>
      <p:sp>
        <p:nvSpPr>
          <p:cNvPr id="6" name="Rectangle 3">
            <a:extLst>
              <a:ext uri="{FF2B5EF4-FFF2-40B4-BE49-F238E27FC236}">
                <a16:creationId xmlns="" xmlns:a16="http://schemas.microsoft.com/office/drawing/2014/main" id="{3800153D-C41E-4F7D-828A-E2AA219292F2}"/>
              </a:ext>
            </a:extLst>
          </p:cNvPr>
          <p:cNvSpPr txBox="1">
            <a:spLocks noChangeArrowheads="1"/>
          </p:cNvSpPr>
          <p:nvPr/>
        </p:nvSpPr>
        <p:spPr>
          <a:xfrm>
            <a:off x="936625" y="1930489"/>
            <a:ext cx="10572750" cy="42728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5000"/>
              </a:lnSpc>
              <a:buFontTx/>
              <a:buNone/>
            </a:pPr>
            <a:r>
              <a:rPr lang="zh-CN" altLang="en-US" sz="3200" b="1" dirty="0">
                <a:solidFill>
                  <a:srgbClr val="607B74"/>
                </a:solidFill>
                <a:cs typeface="+mn-ea"/>
                <a:sym typeface="+mn-lt"/>
              </a:rPr>
              <a:t>广 阔    铺    嵌 着      覆 盖    散 发     矫 健</a:t>
            </a:r>
            <a:endParaRPr lang="en-US" altLang="zh-CN" sz="3200" b="1" dirty="0">
              <a:solidFill>
                <a:srgbClr val="607B74"/>
              </a:solidFill>
              <a:cs typeface="+mn-ea"/>
              <a:sym typeface="+mn-lt"/>
            </a:endParaRPr>
          </a:p>
          <a:p>
            <a:pPr>
              <a:lnSpc>
                <a:spcPct val="135000"/>
              </a:lnSpc>
              <a:buFontTx/>
              <a:buNone/>
            </a:pPr>
            <a:endParaRPr lang="en-US" altLang="zh-CN" sz="3200" b="1" dirty="0">
              <a:solidFill>
                <a:srgbClr val="607B74"/>
              </a:solidFill>
              <a:cs typeface="+mn-ea"/>
              <a:sym typeface="+mn-lt"/>
            </a:endParaRPr>
          </a:p>
          <a:p>
            <a:pPr>
              <a:lnSpc>
                <a:spcPct val="135000"/>
              </a:lnSpc>
              <a:buFontTx/>
              <a:buNone/>
            </a:pPr>
            <a:r>
              <a:rPr lang="zh-CN" altLang="en-US" sz="3200" b="1" dirty="0">
                <a:solidFill>
                  <a:srgbClr val="607B74"/>
                </a:solidFill>
                <a:cs typeface="+mn-ea"/>
                <a:sym typeface="+mn-lt"/>
              </a:rPr>
              <a:t>雄鹰          安闲         嚼着       牧民        散落</a:t>
            </a:r>
            <a:endParaRPr lang="en-US" altLang="zh-CN" sz="3200" b="1" dirty="0">
              <a:solidFill>
                <a:srgbClr val="607B74"/>
              </a:solidFill>
              <a:cs typeface="+mn-ea"/>
              <a:sym typeface="+mn-lt"/>
            </a:endParaRPr>
          </a:p>
          <a:p>
            <a:pPr>
              <a:lnSpc>
                <a:spcPct val="135000"/>
              </a:lnSpc>
              <a:buFontTx/>
              <a:buNone/>
            </a:pPr>
            <a:r>
              <a:rPr lang="zh-CN" altLang="en-US" sz="3200" b="1" dirty="0">
                <a:solidFill>
                  <a:srgbClr val="607B74"/>
                </a:solidFill>
                <a:cs typeface="+mn-ea"/>
                <a:sym typeface="+mn-lt"/>
              </a:rPr>
              <a:t>偶尔    挥舞     鞭子    映出   小马</a:t>
            </a:r>
            <a:endParaRPr lang="en-US" altLang="zh-CN" sz="3200" b="1" dirty="0">
              <a:solidFill>
                <a:srgbClr val="607B74"/>
              </a:solidFill>
              <a:cs typeface="+mn-ea"/>
              <a:sym typeface="+mn-lt"/>
            </a:endParaRPr>
          </a:p>
          <a:p>
            <a:pPr>
              <a:lnSpc>
                <a:spcPct val="135000"/>
              </a:lnSpc>
              <a:buFontTx/>
              <a:buNone/>
            </a:pPr>
            <a:r>
              <a:rPr lang="zh-CN" altLang="en-US" sz="3200" b="1" dirty="0">
                <a:solidFill>
                  <a:srgbClr val="607B74"/>
                </a:solidFill>
                <a:cs typeface="+mn-ea"/>
                <a:sym typeface="+mn-lt"/>
              </a:rPr>
              <a:t>撒欢儿    铃铛花    蒙古包   捉迷藏</a:t>
            </a:r>
          </a:p>
          <a:p>
            <a:endParaRPr lang="en-US" altLang="zh-CN" sz="2800" dirty="0">
              <a:solidFill>
                <a:srgbClr val="607B74"/>
              </a:solidFill>
              <a:cs typeface="+mn-ea"/>
              <a:sym typeface="+mn-lt"/>
            </a:endParaRPr>
          </a:p>
        </p:txBody>
      </p:sp>
      <p:sp>
        <p:nvSpPr>
          <p:cNvPr id="7" name="文本框 6">
            <a:extLst>
              <a:ext uri="{FF2B5EF4-FFF2-40B4-BE49-F238E27FC236}">
                <a16:creationId xmlns="" xmlns:a16="http://schemas.microsoft.com/office/drawing/2014/main" id="{31DBF36F-2533-46E8-B510-3D47E57C51BF}"/>
              </a:ext>
            </a:extLst>
          </p:cNvPr>
          <p:cNvSpPr txBox="1"/>
          <p:nvPr/>
        </p:nvSpPr>
        <p:spPr>
          <a:xfrm>
            <a:off x="1899426" y="1496740"/>
            <a:ext cx="7268785" cy="461665"/>
          </a:xfrm>
          <a:prstGeom prst="rect">
            <a:avLst/>
          </a:prstGeom>
          <a:noFill/>
        </p:spPr>
        <p:txBody>
          <a:bodyPr wrap="none" rtlCol="0">
            <a:spAutoFit/>
          </a:bodyPr>
          <a:lstStyle/>
          <a:p>
            <a:r>
              <a:rPr lang="en-US" altLang="zh-CN" sz="2400" b="1" dirty="0" err="1">
                <a:solidFill>
                  <a:srgbClr val="607B74"/>
                </a:solidFill>
                <a:cs typeface="+mn-ea"/>
                <a:sym typeface="+mn-lt"/>
              </a:rPr>
              <a:t>guǎng</a:t>
            </a:r>
            <a:r>
              <a:rPr lang="en-US" altLang="zh-CN" sz="2400" b="1" dirty="0">
                <a:solidFill>
                  <a:srgbClr val="607B74"/>
                </a:solidFill>
                <a:cs typeface="+mn-ea"/>
                <a:sym typeface="+mn-lt"/>
              </a:rPr>
              <a:t> </a:t>
            </a:r>
            <a:r>
              <a:rPr lang="en-US" altLang="zh-CN" sz="2400" b="1" dirty="0" err="1">
                <a:solidFill>
                  <a:srgbClr val="607B74"/>
                </a:solidFill>
                <a:cs typeface="+mn-ea"/>
                <a:sym typeface="+mn-lt"/>
              </a:rPr>
              <a:t>kuò</a:t>
            </a:r>
            <a:r>
              <a:rPr lang="en-US" altLang="zh-CN" sz="2400" b="1" dirty="0">
                <a:solidFill>
                  <a:srgbClr val="607B74"/>
                </a:solidFill>
                <a:cs typeface="+mn-ea"/>
                <a:sym typeface="+mn-lt"/>
              </a:rPr>
              <a:t>    </a:t>
            </a:r>
            <a:r>
              <a:rPr lang="en-US" altLang="zh-CN" sz="2400" b="1" dirty="0" err="1">
                <a:solidFill>
                  <a:srgbClr val="607B74"/>
                </a:solidFill>
                <a:cs typeface="+mn-ea"/>
                <a:sym typeface="+mn-lt"/>
              </a:rPr>
              <a:t>pū</a:t>
            </a:r>
            <a:r>
              <a:rPr lang="en-US" altLang="zh-CN" sz="2400" b="1" dirty="0">
                <a:solidFill>
                  <a:srgbClr val="607B74"/>
                </a:solidFill>
                <a:cs typeface="+mn-ea"/>
                <a:sym typeface="+mn-lt"/>
              </a:rPr>
              <a:t>     </a:t>
            </a:r>
            <a:r>
              <a:rPr lang="en-US" altLang="zh-CN" sz="2400" b="1" dirty="0" err="1">
                <a:solidFill>
                  <a:srgbClr val="607B74"/>
                </a:solidFill>
                <a:cs typeface="+mn-ea"/>
                <a:sym typeface="+mn-lt"/>
              </a:rPr>
              <a:t>qiàn</a:t>
            </a:r>
            <a:r>
              <a:rPr lang="en-US" altLang="zh-CN" sz="2400" b="1" dirty="0">
                <a:solidFill>
                  <a:srgbClr val="607B74"/>
                </a:solidFill>
                <a:cs typeface="+mn-ea"/>
                <a:sym typeface="+mn-lt"/>
              </a:rPr>
              <a:t>            </a:t>
            </a:r>
            <a:r>
              <a:rPr lang="en-US" altLang="zh-CN" sz="2400" b="1" dirty="0" err="1">
                <a:solidFill>
                  <a:srgbClr val="607B74"/>
                </a:solidFill>
                <a:cs typeface="+mn-ea"/>
                <a:sym typeface="+mn-lt"/>
              </a:rPr>
              <a:t>fù</a:t>
            </a:r>
            <a:r>
              <a:rPr lang="en-US" altLang="zh-CN" sz="2400" b="1" dirty="0">
                <a:solidFill>
                  <a:srgbClr val="607B74"/>
                </a:solidFill>
                <a:cs typeface="+mn-ea"/>
                <a:sym typeface="+mn-lt"/>
              </a:rPr>
              <a:t>  </a:t>
            </a:r>
            <a:r>
              <a:rPr lang="en-US" altLang="zh-CN" sz="2400" b="1" dirty="0" err="1">
                <a:solidFill>
                  <a:srgbClr val="607B74"/>
                </a:solidFill>
                <a:cs typeface="+mn-ea"/>
                <a:sym typeface="+mn-lt"/>
              </a:rPr>
              <a:t>gài</a:t>
            </a:r>
            <a:r>
              <a:rPr lang="en-US" altLang="zh-CN" sz="2400" b="1" dirty="0">
                <a:solidFill>
                  <a:srgbClr val="607B74"/>
                </a:solidFill>
                <a:cs typeface="+mn-ea"/>
                <a:sym typeface="+mn-lt"/>
              </a:rPr>
              <a:t>      </a:t>
            </a:r>
            <a:r>
              <a:rPr lang="en-US" altLang="zh-CN" sz="2400" b="1" dirty="0" err="1">
                <a:solidFill>
                  <a:srgbClr val="607B74"/>
                </a:solidFill>
                <a:cs typeface="+mn-ea"/>
                <a:sym typeface="+mn-lt"/>
              </a:rPr>
              <a:t>sàn</a:t>
            </a:r>
            <a:r>
              <a:rPr lang="en-US" altLang="zh-CN" sz="2400" b="1" dirty="0">
                <a:solidFill>
                  <a:srgbClr val="607B74"/>
                </a:solidFill>
                <a:cs typeface="+mn-ea"/>
                <a:sym typeface="+mn-lt"/>
              </a:rPr>
              <a:t> </a:t>
            </a:r>
            <a:r>
              <a:rPr lang="en-US" altLang="zh-CN" sz="2400" b="1" dirty="0" err="1">
                <a:solidFill>
                  <a:srgbClr val="607B74"/>
                </a:solidFill>
                <a:cs typeface="+mn-ea"/>
                <a:sym typeface="+mn-lt"/>
              </a:rPr>
              <a:t>fà</a:t>
            </a:r>
            <a:r>
              <a:rPr lang="en-US" altLang="zh-CN" sz="2400" b="1" dirty="0">
                <a:solidFill>
                  <a:srgbClr val="607B74"/>
                </a:solidFill>
                <a:cs typeface="+mn-ea"/>
                <a:sym typeface="+mn-lt"/>
              </a:rPr>
              <a:t>       </a:t>
            </a:r>
            <a:r>
              <a:rPr lang="en-US" altLang="zh-CN" sz="2400" b="1" dirty="0" err="1">
                <a:solidFill>
                  <a:srgbClr val="607B74"/>
                </a:solidFill>
                <a:cs typeface="+mn-ea"/>
                <a:sym typeface="+mn-lt"/>
              </a:rPr>
              <a:t>jiǎo</a:t>
            </a:r>
            <a:r>
              <a:rPr lang="en-US" altLang="zh-CN" sz="2400" b="1" dirty="0">
                <a:solidFill>
                  <a:srgbClr val="607B74"/>
                </a:solidFill>
                <a:cs typeface="+mn-ea"/>
                <a:sym typeface="+mn-lt"/>
              </a:rPr>
              <a:t> </a:t>
            </a:r>
            <a:r>
              <a:rPr lang="en-US" altLang="zh-CN" sz="2400" b="1" dirty="0" err="1">
                <a:solidFill>
                  <a:srgbClr val="607B74"/>
                </a:solidFill>
                <a:cs typeface="+mn-ea"/>
                <a:sym typeface="+mn-lt"/>
              </a:rPr>
              <a:t>jiàn</a:t>
            </a:r>
            <a:endParaRPr lang="en-US" altLang="zh-CN" sz="2400" b="1" dirty="0">
              <a:solidFill>
                <a:srgbClr val="607B74"/>
              </a:solidFill>
              <a:cs typeface="+mn-ea"/>
              <a:sym typeface="+mn-lt"/>
            </a:endParaRPr>
          </a:p>
        </p:txBody>
      </p:sp>
      <p:sp>
        <p:nvSpPr>
          <p:cNvPr id="9" name="文本框 8">
            <a:extLst>
              <a:ext uri="{FF2B5EF4-FFF2-40B4-BE49-F238E27FC236}">
                <a16:creationId xmlns="" xmlns:a16="http://schemas.microsoft.com/office/drawing/2014/main" id="{698800BC-CB82-4AFD-A9F8-F3CDEBF9F299}"/>
              </a:ext>
            </a:extLst>
          </p:cNvPr>
          <p:cNvSpPr txBox="1"/>
          <p:nvPr/>
        </p:nvSpPr>
        <p:spPr>
          <a:xfrm>
            <a:off x="1955903" y="3082694"/>
            <a:ext cx="6896440" cy="461665"/>
          </a:xfrm>
          <a:prstGeom prst="rect">
            <a:avLst/>
          </a:prstGeom>
          <a:noFill/>
        </p:spPr>
        <p:txBody>
          <a:bodyPr wrap="none" rtlCol="0">
            <a:spAutoFit/>
          </a:bodyPr>
          <a:lstStyle/>
          <a:p>
            <a:r>
              <a:rPr lang="en-US" altLang="zh-CN" sz="2400" b="1" dirty="0" err="1">
                <a:solidFill>
                  <a:srgbClr val="607B74"/>
                </a:solidFill>
                <a:cs typeface="+mn-ea"/>
                <a:sym typeface="+mn-lt"/>
              </a:rPr>
              <a:t>xióng</a:t>
            </a:r>
            <a:r>
              <a:rPr lang="en-US" altLang="zh-CN" sz="2400" b="1" dirty="0">
                <a:solidFill>
                  <a:srgbClr val="607B74"/>
                </a:solidFill>
                <a:cs typeface="+mn-ea"/>
                <a:sym typeface="+mn-lt"/>
              </a:rPr>
              <a:t> </a:t>
            </a:r>
            <a:r>
              <a:rPr lang="en-US" altLang="zh-CN" sz="2400" b="1" dirty="0" err="1">
                <a:solidFill>
                  <a:srgbClr val="607B74"/>
                </a:solidFill>
                <a:cs typeface="+mn-ea"/>
                <a:sym typeface="+mn-lt"/>
              </a:rPr>
              <a:t>yīng</a:t>
            </a:r>
            <a:r>
              <a:rPr lang="en-US" altLang="zh-CN" sz="2400" b="1" dirty="0">
                <a:solidFill>
                  <a:srgbClr val="607B74"/>
                </a:solidFill>
                <a:cs typeface="+mn-ea"/>
                <a:sym typeface="+mn-lt"/>
              </a:rPr>
              <a:t>        </a:t>
            </a:r>
            <a:r>
              <a:rPr lang="en-US" altLang="zh-CN" sz="2400" b="1" dirty="0" err="1">
                <a:solidFill>
                  <a:srgbClr val="607B74"/>
                </a:solidFill>
                <a:cs typeface="+mn-ea"/>
                <a:sym typeface="+mn-lt"/>
              </a:rPr>
              <a:t>ān</a:t>
            </a:r>
            <a:r>
              <a:rPr lang="en-US" altLang="zh-CN" sz="2400" b="1" dirty="0">
                <a:solidFill>
                  <a:srgbClr val="607B74"/>
                </a:solidFill>
                <a:cs typeface="+mn-ea"/>
                <a:sym typeface="+mn-lt"/>
              </a:rPr>
              <a:t> </a:t>
            </a:r>
            <a:r>
              <a:rPr lang="en-US" altLang="zh-CN" sz="2400" b="1" dirty="0" err="1">
                <a:solidFill>
                  <a:srgbClr val="607B74"/>
                </a:solidFill>
                <a:cs typeface="+mn-ea"/>
                <a:sym typeface="+mn-lt"/>
              </a:rPr>
              <a:t>xián</a:t>
            </a:r>
            <a:r>
              <a:rPr lang="en-US" altLang="zh-CN" sz="2400" b="1" dirty="0">
                <a:solidFill>
                  <a:srgbClr val="607B74"/>
                </a:solidFill>
                <a:cs typeface="+mn-ea"/>
                <a:sym typeface="+mn-lt"/>
              </a:rPr>
              <a:t>          </a:t>
            </a:r>
            <a:r>
              <a:rPr lang="en-US" altLang="zh-CN" sz="2400" b="1" dirty="0" err="1">
                <a:solidFill>
                  <a:srgbClr val="607B74"/>
                </a:solidFill>
                <a:cs typeface="+mn-ea"/>
                <a:sym typeface="+mn-lt"/>
              </a:rPr>
              <a:t>jiáo</a:t>
            </a:r>
            <a:r>
              <a:rPr lang="en-US" altLang="zh-CN" sz="2400" b="1" dirty="0">
                <a:solidFill>
                  <a:srgbClr val="607B74"/>
                </a:solidFill>
                <a:cs typeface="+mn-ea"/>
                <a:sym typeface="+mn-lt"/>
              </a:rPr>
              <a:t>             </a:t>
            </a:r>
            <a:r>
              <a:rPr lang="en-US" altLang="zh-CN" sz="2400" b="1" dirty="0" err="1">
                <a:solidFill>
                  <a:srgbClr val="607B74"/>
                </a:solidFill>
                <a:cs typeface="+mn-ea"/>
                <a:sym typeface="+mn-lt"/>
              </a:rPr>
              <a:t>mù</a:t>
            </a:r>
            <a:r>
              <a:rPr lang="en-US" altLang="zh-CN" sz="2400" b="1" dirty="0">
                <a:solidFill>
                  <a:srgbClr val="607B74"/>
                </a:solidFill>
                <a:cs typeface="+mn-ea"/>
                <a:sym typeface="+mn-lt"/>
              </a:rPr>
              <a:t>               </a:t>
            </a:r>
            <a:r>
              <a:rPr lang="en-US" altLang="zh-CN" sz="2400" b="1" dirty="0" err="1">
                <a:solidFill>
                  <a:srgbClr val="607B74"/>
                </a:solidFill>
                <a:cs typeface="+mn-ea"/>
                <a:sym typeface="+mn-lt"/>
              </a:rPr>
              <a:t>sǎn</a:t>
            </a:r>
            <a:endParaRPr lang="en-US" altLang="zh-CN" sz="2400" b="1" dirty="0">
              <a:solidFill>
                <a:srgbClr val="607B74"/>
              </a:solidFill>
              <a:cs typeface="+mn-ea"/>
              <a:sym typeface="+mn-lt"/>
            </a:endParaRPr>
          </a:p>
        </p:txBody>
      </p:sp>
    </p:spTree>
    <p:extLst>
      <p:ext uri="{BB962C8B-B14F-4D97-AF65-F5344CB8AC3E}">
        <p14:creationId xmlns:p14="http://schemas.microsoft.com/office/powerpoint/2010/main" val="2146337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语文S版三年级课件范本PPT-锡林郭勒大草原"/>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5119</TotalTime>
  <Words>1454</Words>
  <Application>Microsoft Office PowerPoint</Application>
  <PresentationFormat>自定义</PresentationFormat>
  <Paragraphs>185</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Meiryo</vt:lpstr>
      <vt:lpstr>等线</vt:lpstr>
      <vt:lpstr>黑体</vt:lpstr>
      <vt:lpstr>隶书</vt:lpstr>
      <vt:lpstr>宋体</vt:lpstr>
      <vt:lpstr>微软雅黑</vt:lpstr>
      <vt:lpstr>Arial</vt:lpstr>
      <vt:lpstr>Calibri</vt:lpstr>
      <vt:lpstr>Calibri Light</vt:lpstr>
      <vt:lpstr>ITC Avant Garde Std Bk</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3178</cp:revision>
  <dcterms:created xsi:type="dcterms:W3CDTF">2015-12-01T09:06:39Z</dcterms:created>
  <dcterms:modified xsi:type="dcterms:W3CDTF">2019-01-21T07:21:26Z</dcterms:modified>
</cp:coreProperties>
</file>