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notesMasterIdLst>
    <p:notesMasterId r:id="rId27"/>
  </p:notesMasterIdLst>
  <p:sldIdLst>
    <p:sldId id="256" r:id="rId3"/>
    <p:sldId id="259" r:id="rId4"/>
    <p:sldId id="257" r:id="rId5"/>
    <p:sldId id="260" r:id="rId6"/>
    <p:sldId id="258" r:id="rId7"/>
    <p:sldId id="264" r:id="rId8"/>
    <p:sldId id="261" r:id="rId9"/>
    <p:sldId id="263" r:id="rId10"/>
    <p:sldId id="265" r:id="rId11"/>
    <p:sldId id="267" r:id="rId12"/>
    <p:sldId id="266" r:id="rId13"/>
    <p:sldId id="268" r:id="rId14"/>
    <p:sldId id="270" r:id="rId15"/>
    <p:sldId id="269" r:id="rId16"/>
    <p:sldId id="272" r:id="rId17"/>
    <p:sldId id="271" r:id="rId18"/>
    <p:sldId id="273" r:id="rId19"/>
    <p:sldId id="276" r:id="rId20"/>
    <p:sldId id="274" r:id="rId21"/>
    <p:sldId id="280" r:id="rId22"/>
    <p:sldId id="275" r:id="rId23"/>
    <p:sldId id="277" r:id="rId24"/>
    <p:sldId id="278" r:id="rId25"/>
    <p:sldId id="281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6200" autoAdjust="0"/>
  </p:normalViewPr>
  <p:slideViewPr>
    <p:cSldViewPr snapToGrid="0">
      <p:cViewPr varScale="1">
        <p:scale>
          <a:sx n="143" d="100"/>
          <a:sy n="143" d="100"/>
        </p:scale>
        <p:origin x="64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2C14D-805C-4325-BFCF-5C057CF2E225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D1042-20FC-4C8B-AD63-4189025A4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26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38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246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409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851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055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85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435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19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47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2841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291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3883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4665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7763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00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0399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226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73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53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29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59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87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379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1042-20FC-4C8B-AD63-4189025A4D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533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999240"/>
      </p:ext>
    </p:extLst>
  </p:cSld>
  <p:clrMapOvr>
    <a:masterClrMapping/>
  </p:clrMapOvr>
  <p:transition spd="med" advClick="0" advTm="1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56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889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798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49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867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195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37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788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711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52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5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675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med" advClick="0" advTm="100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2019/1/13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7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EF95C80-20FA-4C96-8E3A-56CFFB4C0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BA17624-E199-4D87-A419-13B6841DE6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t="5555" r="9730" b="13704"/>
          <a:stretch/>
        </p:blipFill>
        <p:spPr>
          <a:xfrm>
            <a:off x="3743679" y="522563"/>
            <a:ext cx="1558688" cy="39742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8EC3EAF-3AA5-4F4D-8215-1D26AF865B56}"/>
              </a:ext>
            </a:extLst>
          </p:cNvPr>
          <p:cNvSpPr txBox="1"/>
          <p:nvPr/>
        </p:nvSpPr>
        <p:spPr>
          <a:xfrm>
            <a:off x="4024717" y="946418"/>
            <a:ext cx="1015663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山中访友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2FAC86D-B4B7-4866-A385-8119010AB121}"/>
              </a:ext>
            </a:extLst>
          </p:cNvPr>
          <p:cNvSpPr txBox="1"/>
          <p:nvPr/>
        </p:nvSpPr>
        <p:spPr>
          <a:xfrm>
            <a:off x="3279238" y="1985706"/>
            <a:ext cx="492443" cy="26539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人教版六年级语文</a:t>
            </a: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8186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02CB60-4867-4C0F-929D-E92686DBE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36B7829-3118-4435-B319-3EE2D116CE3E}"/>
              </a:ext>
            </a:extLst>
          </p:cNvPr>
          <p:cNvGrpSpPr/>
          <p:nvPr/>
        </p:nvGrpSpPr>
        <p:grpSpPr>
          <a:xfrm>
            <a:off x="514713" y="315558"/>
            <a:ext cx="4209687" cy="1108322"/>
            <a:chOff x="514713" y="315558"/>
            <a:chExt cx="4209687" cy="1108322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C0B0B4AD-5216-4E02-A967-9F460818A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713" y="315558"/>
              <a:ext cx="4209687" cy="1108322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CBEF59A0-4E28-4BC5-ACAE-E133AA51440A}"/>
                </a:ext>
              </a:extLst>
            </p:cNvPr>
            <p:cNvSpPr txBox="1"/>
            <p:nvPr/>
          </p:nvSpPr>
          <p:spPr>
            <a:xfrm>
              <a:off x="802949" y="629722"/>
              <a:ext cx="1706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词语解释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7E4B948-C4C2-45B4-B092-0650ED4A584E}"/>
              </a:ext>
            </a:extLst>
          </p:cNvPr>
          <p:cNvGrpSpPr/>
          <p:nvPr/>
        </p:nvGrpSpPr>
        <p:grpSpPr>
          <a:xfrm>
            <a:off x="1524367" y="1459259"/>
            <a:ext cx="1229622" cy="821214"/>
            <a:chOff x="1524367" y="1459259"/>
            <a:chExt cx="1229622" cy="821214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FAF1B76E-1B93-4901-86E3-05278E953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1556201" y="1427425"/>
              <a:ext cx="821214" cy="884882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E80B8E21-093E-4B32-9ED7-343B835AC4CD}"/>
                </a:ext>
              </a:extLst>
            </p:cNvPr>
            <p:cNvSpPr txBox="1"/>
            <p:nvPr/>
          </p:nvSpPr>
          <p:spPr>
            <a:xfrm>
              <a:off x="1909658" y="1632313"/>
              <a:ext cx="844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侠客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CC5DFA42-BB1C-4E56-A78B-A738CB3CC350}"/>
              </a:ext>
            </a:extLst>
          </p:cNvPr>
          <p:cNvGrpSpPr/>
          <p:nvPr/>
        </p:nvGrpSpPr>
        <p:grpSpPr>
          <a:xfrm>
            <a:off x="5001552" y="1459259"/>
            <a:ext cx="1196751" cy="821214"/>
            <a:chOff x="5001552" y="1459259"/>
            <a:chExt cx="1196751" cy="821214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081E515-7A97-43F6-8C43-F98692688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5033386" y="1427425"/>
              <a:ext cx="821214" cy="884882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E0EEA428-186D-414D-95F6-0D36E9496356}"/>
                </a:ext>
              </a:extLst>
            </p:cNvPr>
            <p:cNvSpPr txBox="1"/>
            <p:nvPr/>
          </p:nvSpPr>
          <p:spPr>
            <a:xfrm>
              <a:off x="5353972" y="1562325"/>
              <a:ext cx="844331" cy="62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岁月悠悠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2C9036D4-DB53-4BA8-976D-0AD1C2267DBD}"/>
              </a:ext>
            </a:extLst>
          </p:cNvPr>
          <p:cNvGrpSpPr/>
          <p:nvPr/>
        </p:nvGrpSpPr>
        <p:grpSpPr>
          <a:xfrm>
            <a:off x="5001552" y="2545109"/>
            <a:ext cx="1229622" cy="821214"/>
            <a:chOff x="5001552" y="2545109"/>
            <a:chExt cx="1229622" cy="821214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7EDDCD5B-D9CF-465A-9E69-5A97947BA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5033386" y="2513275"/>
              <a:ext cx="821214" cy="884882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6E4F7C96-C72B-4ADD-8445-CBD6E0E083F0}"/>
                </a:ext>
              </a:extLst>
            </p:cNvPr>
            <p:cNvSpPr txBox="1"/>
            <p:nvPr/>
          </p:nvSpPr>
          <p:spPr>
            <a:xfrm>
              <a:off x="5386843" y="2718163"/>
              <a:ext cx="844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蕴含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0E38275-1CE1-4E5E-98FF-DE786BF1461D}"/>
              </a:ext>
            </a:extLst>
          </p:cNvPr>
          <p:cNvGrpSpPr/>
          <p:nvPr/>
        </p:nvGrpSpPr>
        <p:grpSpPr>
          <a:xfrm>
            <a:off x="1524367" y="2545109"/>
            <a:ext cx="1229622" cy="821214"/>
            <a:chOff x="1524367" y="2545109"/>
            <a:chExt cx="1229622" cy="821214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33E169A0-C80A-4ED4-A8D0-081B684DC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1556201" y="2513275"/>
              <a:ext cx="821214" cy="884882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97A4FB-C9CA-4E5C-95DE-01B77D149218}"/>
                </a:ext>
              </a:extLst>
            </p:cNvPr>
            <p:cNvSpPr txBox="1"/>
            <p:nvPr/>
          </p:nvSpPr>
          <p:spPr>
            <a:xfrm>
              <a:off x="1909658" y="2638650"/>
              <a:ext cx="844331" cy="62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别有深意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D468F1B-86CA-4B89-81D3-4390661C33D6}"/>
              </a:ext>
            </a:extLst>
          </p:cNvPr>
          <p:cNvGrpSpPr/>
          <p:nvPr/>
        </p:nvGrpSpPr>
        <p:grpSpPr>
          <a:xfrm>
            <a:off x="5001552" y="3592858"/>
            <a:ext cx="1229622" cy="821214"/>
            <a:chOff x="5001552" y="3592858"/>
            <a:chExt cx="1229622" cy="821214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6CCA06B-3D94-4A46-BE10-84CE6F734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5033386" y="3561024"/>
              <a:ext cx="821214" cy="884882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8193DC5A-1C88-4BB2-8EE9-6F45E55D4D0C}"/>
                </a:ext>
              </a:extLst>
            </p:cNvPr>
            <p:cNvSpPr txBox="1"/>
            <p:nvPr/>
          </p:nvSpPr>
          <p:spPr>
            <a:xfrm>
              <a:off x="5386843" y="3765912"/>
              <a:ext cx="844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清爽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F0DF739-96B2-4C9A-9F25-B2CC03B6FD47}"/>
              </a:ext>
            </a:extLst>
          </p:cNvPr>
          <p:cNvGrpSpPr/>
          <p:nvPr/>
        </p:nvGrpSpPr>
        <p:grpSpPr>
          <a:xfrm>
            <a:off x="1524367" y="3592858"/>
            <a:ext cx="1229622" cy="821214"/>
            <a:chOff x="1524367" y="3592858"/>
            <a:chExt cx="1229622" cy="821214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5F900C89-2161-4A86-A007-EDF8290B1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1556201" y="3561024"/>
              <a:ext cx="821214" cy="884882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81DC8154-94BF-45CD-9F06-C0E647A2A711}"/>
                </a:ext>
              </a:extLst>
            </p:cNvPr>
            <p:cNvSpPr txBox="1"/>
            <p:nvPr/>
          </p:nvSpPr>
          <p:spPr>
            <a:xfrm>
              <a:off x="1909658" y="3803875"/>
              <a:ext cx="844331" cy="370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憔悴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7D272B5-4705-4793-B4A8-8FB1685CA67F}"/>
              </a:ext>
            </a:extLst>
          </p:cNvPr>
          <p:cNvSpPr txBox="1"/>
          <p:nvPr/>
        </p:nvSpPr>
        <p:spPr>
          <a:xfrm>
            <a:off x="2668741" y="1666143"/>
            <a:ext cx="173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旧时指有武艺、讲义气、肯舍已助人的人。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9AAC5AF-AE97-4C67-B888-B9D569D999CC}"/>
              </a:ext>
            </a:extLst>
          </p:cNvPr>
          <p:cNvSpPr txBox="1"/>
          <p:nvPr/>
        </p:nvSpPr>
        <p:spPr>
          <a:xfrm>
            <a:off x="2668740" y="2736118"/>
            <a:ext cx="18739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另有一种深刻的念义。别：另外。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BA0C57F-412A-4015-8E4F-EF4727942724}"/>
              </a:ext>
            </a:extLst>
          </p:cNvPr>
          <p:cNvSpPr txBox="1"/>
          <p:nvPr/>
        </p:nvSpPr>
        <p:spPr>
          <a:xfrm>
            <a:off x="2668740" y="3828318"/>
            <a:ext cx="18739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形容人瘦弱，面色不好看。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16C810F-FD9E-4016-BE8E-71D62087AFBF}"/>
              </a:ext>
            </a:extLst>
          </p:cNvPr>
          <p:cNvSpPr txBox="1"/>
          <p:nvPr/>
        </p:nvSpPr>
        <p:spPr>
          <a:xfrm>
            <a:off x="6231091" y="1640743"/>
            <a:ext cx="1731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年月久远，也可说成“悠悠岁月”。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FD92FF0-E303-4C5F-9866-65F653FA1110}"/>
              </a:ext>
            </a:extLst>
          </p:cNvPr>
          <p:cNvSpPr txBox="1"/>
          <p:nvPr/>
        </p:nvSpPr>
        <p:spPr>
          <a:xfrm>
            <a:off x="6231090" y="2780568"/>
            <a:ext cx="187391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话语中有很深的奥秘。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BB99353-6996-4C20-81D0-E2531AEE1111}"/>
              </a:ext>
            </a:extLst>
          </p:cNvPr>
          <p:cNvSpPr txBox="1"/>
          <p:nvPr/>
        </p:nvSpPr>
        <p:spPr>
          <a:xfrm>
            <a:off x="6198303" y="3655643"/>
            <a:ext cx="187391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清洁凉爽；轻松爽快；整洁。干净；清楚，明白；清淡爽口。</a:t>
            </a:r>
          </a:p>
        </p:txBody>
      </p:sp>
    </p:spTree>
    <p:extLst>
      <p:ext uri="{BB962C8B-B14F-4D97-AF65-F5344CB8AC3E}">
        <p14:creationId xmlns:p14="http://schemas.microsoft.com/office/powerpoint/2010/main" val="34074220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0E32A3-858B-4E41-A566-AB258899A2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51" y="2724150"/>
            <a:ext cx="3342750" cy="26384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A70F20B-FF1E-4111-9146-EDD96142C3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849" y="433179"/>
            <a:ext cx="1688655" cy="18195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5849EE-43AF-4C13-9AA6-C12D76F091EF}"/>
              </a:ext>
            </a:extLst>
          </p:cNvPr>
          <p:cNvSpPr txBox="1"/>
          <p:nvPr/>
        </p:nvSpPr>
        <p:spPr>
          <a:xfrm>
            <a:off x="3931563" y="1342967"/>
            <a:ext cx="861774" cy="3067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内容解析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D1B1B28-EAC8-4F45-9A24-B5854AC1EA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74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425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4DE3CC8-5288-41AD-BF5B-4A106766E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14FFA57-30BC-4DC0-A585-3FDA489DC9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1" y="0"/>
            <a:ext cx="3124200" cy="51435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2B5CE9F-DD08-4FEE-9C73-C6740535B74B}"/>
              </a:ext>
            </a:extLst>
          </p:cNvPr>
          <p:cNvSpPr txBox="1"/>
          <p:nvPr/>
        </p:nvSpPr>
        <p:spPr>
          <a:xfrm>
            <a:off x="571500" y="600075"/>
            <a:ext cx="597791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00" b="1" dirty="0"/>
              <a:t>1.</a:t>
            </a:r>
            <a:r>
              <a:rPr lang="zh-CN" altLang="en-US" sz="1900" b="1" dirty="0"/>
              <a:t>作者在山中访了哪些“朋友”？他们各有什么特点？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B3EDE91-596A-4E8A-BC51-6954E737CC90}"/>
              </a:ext>
            </a:extLst>
          </p:cNvPr>
          <p:cNvSpPr txBox="1"/>
          <p:nvPr/>
        </p:nvSpPr>
        <p:spPr>
          <a:xfrm>
            <a:off x="838200" y="1069975"/>
            <a:ext cx="4011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古桥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树林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山泉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小溪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白云 </a:t>
            </a:r>
            <a:r>
              <a:rPr lang="en-US" altLang="zh-CN" dirty="0">
                <a:solidFill>
                  <a:srgbClr val="FF0000"/>
                </a:solidFill>
              </a:rPr>
              <a:t>—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瀑布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悬崖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云雀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石头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落叶 </a:t>
            </a:r>
            <a:r>
              <a:rPr lang="en-US" altLang="zh-CN" dirty="0">
                <a:solidFill>
                  <a:srgbClr val="FF0000"/>
                </a:solidFill>
              </a:rPr>
              <a:t>—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小花</a:t>
            </a:r>
            <a:r>
              <a:rPr lang="en-US" altLang="zh-CN" dirty="0">
                <a:solidFill>
                  <a:srgbClr val="FF0000"/>
                </a:solidFill>
              </a:rPr>
              <a:t> — </a:t>
            </a:r>
            <a:r>
              <a:rPr lang="zh-CN" altLang="en-US" dirty="0">
                <a:solidFill>
                  <a:srgbClr val="FF0000"/>
                </a:solidFill>
              </a:rPr>
              <a:t>阵雨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老柏树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蚂蚁 </a:t>
            </a:r>
            <a:r>
              <a:rPr lang="en-US" altLang="zh-CN" dirty="0">
                <a:solidFill>
                  <a:srgbClr val="FF0000"/>
                </a:solidFill>
              </a:rPr>
              <a:t>— </a:t>
            </a:r>
            <a:r>
              <a:rPr lang="zh-CN" altLang="en-US" dirty="0">
                <a:solidFill>
                  <a:srgbClr val="FF0000"/>
                </a:solidFill>
              </a:rPr>
              <a:t>归鸟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3F85E48-0180-4802-BBC4-7C4238A9D5DA}"/>
              </a:ext>
            </a:extLst>
          </p:cNvPr>
          <p:cNvSpPr txBox="1"/>
          <p:nvPr/>
        </p:nvSpPr>
        <p:spPr>
          <a:xfrm>
            <a:off x="571500" y="2212975"/>
            <a:ext cx="3541354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00" b="1" dirty="0"/>
              <a:t>2.</a:t>
            </a:r>
            <a:r>
              <a:rPr lang="zh-CN" altLang="en-US" sz="1900" b="1" dirty="0"/>
              <a:t>表达了作者怎样的思想感情？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52C1AD5-7D18-4C19-BBC9-8ED4BDDE5F2C}"/>
              </a:ext>
            </a:extLst>
          </p:cNvPr>
          <p:cNvSpPr txBox="1"/>
          <p:nvPr/>
        </p:nvSpPr>
        <p:spPr>
          <a:xfrm>
            <a:off x="838200" y="2682875"/>
            <a:ext cx="5493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字里行间透露出作者与山中朋友之间的亲切，表达了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作者对大自然的热爱之情。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731CF39-59DD-404C-97AF-B2BBD592B7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076" y="3221484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34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02CB60-4867-4C0F-929D-E92686DBE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D2ED8C29-AA46-4526-8952-51A4A4CA74B1}"/>
              </a:ext>
            </a:extLst>
          </p:cNvPr>
          <p:cNvSpPr txBox="1">
            <a:spLocks noChangeArrowheads="1"/>
          </p:cNvSpPr>
          <p:nvPr/>
        </p:nvSpPr>
        <p:spPr>
          <a:xfrm>
            <a:off x="200024" y="520700"/>
            <a:ext cx="8515351" cy="3365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① 走出门，就与微风撞了个满怀，风中含着露水和栀子花的气息。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9A10722-9586-4A52-BC02-C3F8CCC5553A}"/>
              </a:ext>
            </a:extLst>
          </p:cNvPr>
          <p:cNvSpPr txBox="1">
            <a:spLocks noChangeArrowheads="1"/>
          </p:cNvSpPr>
          <p:nvPr/>
        </p:nvSpPr>
        <p:spPr>
          <a:xfrm>
            <a:off x="342900" y="1095720"/>
            <a:ext cx="8229600" cy="233328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Tx/>
              <a:buNone/>
            </a:pP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“</a:t>
            </a:r>
            <a:r>
              <a:rPr lang="zh-CN" altLang="en-US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撞了个满怀”，形象的写出了淋浴在令人心旷神怡的和风中的那种感觉。因为风中含着“露水”，所以特别滋润心脾；也因为含着栀子花的气息，所以在滋润中还带着一丝甜蜜。这“走出门”的第一感受就与众不同，说明“山中访友”之行充满了好心情。同时，也间接地点明山中访友是在初夏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4EFA327-77CD-4F5B-826D-EB7143CFF7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74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40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0E32A3-858B-4E41-A566-AB258899A2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51" y="2724150"/>
            <a:ext cx="3342750" cy="2638425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0777DCFD-BC10-4369-9CE1-0BEAC7C0506B}"/>
              </a:ext>
            </a:extLst>
          </p:cNvPr>
          <p:cNvSpPr txBox="1">
            <a:spLocks noChangeArrowheads="1"/>
          </p:cNvSpPr>
          <p:nvPr/>
        </p:nvSpPr>
        <p:spPr>
          <a:xfrm>
            <a:off x="514349" y="520700"/>
            <a:ext cx="5534026" cy="3365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② 啊，老桥，你如一位德高望重的老人。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D6F5DDD7-54FA-42FB-A7A4-0AC5F3C90922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95720"/>
            <a:ext cx="8229600" cy="162843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Tx/>
              <a:buNone/>
            </a:pPr>
            <a:r>
              <a:rPr lang="zh-CN" altLang="en-US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 把“老桥”比喻成“一位德高望重的老人”，不但写了桥的</a:t>
            </a:r>
            <a:endParaRPr lang="en-US" altLang="zh-CN" sz="23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老，而且也突出了它默默无闻的为大众服务的品质，充分表</a:t>
            </a:r>
            <a:endParaRPr lang="en-US" altLang="zh-CN" sz="23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了作者对老桥的赞美和敬佩。</a:t>
            </a:r>
          </a:p>
        </p:txBody>
      </p:sp>
    </p:spTree>
    <p:extLst>
      <p:ext uri="{BB962C8B-B14F-4D97-AF65-F5344CB8AC3E}">
        <p14:creationId xmlns:p14="http://schemas.microsoft.com/office/powerpoint/2010/main" val="29463955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02CB60-4867-4C0F-929D-E92686DBE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01A49F7-5B82-486C-B20E-5B9AD9077E82}"/>
              </a:ext>
            </a:extLst>
          </p:cNvPr>
          <p:cNvSpPr txBox="1">
            <a:spLocks noChangeArrowheads="1"/>
          </p:cNvSpPr>
          <p:nvPr/>
        </p:nvSpPr>
        <p:spPr>
          <a:xfrm>
            <a:off x="514349" y="639209"/>
            <a:ext cx="7724776" cy="3365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③ 走进这片树林，鸟儿呼唤我的名字，露珠与我交换眼神。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26C84-32E4-497A-84C0-9C9D1A817064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231002"/>
            <a:ext cx="8229600" cy="201895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Tx/>
              <a:buNone/>
            </a:pPr>
            <a:r>
              <a:rPr lang="zh-CN" altLang="en-US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 鸟儿不是在啼叫，而是在“呼唤我的名字”；露珠也不是在晨光中闪亮，而是在与我“交换眼神”。一声“呼唤”，一个“眼神”，这种拟人化的手法，形容自己和鸟儿、露珠这两位朋友间的默契和情谊。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1EA26FA-517D-48E2-A6A9-53166FF549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74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881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0E32A3-858B-4E41-A566-AB258899A2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51" y="2911114"/>
            <a:ext cx="3105876" cy="2451461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EB2788BB-EF56-49F0-B858-621A0FE7DC04}"/>
              </a:ext>
            </a:extLst>
          </p:cNvPr>
          <p:cNvSpPr txBox="1">
            <a:spLocks noChangeArrowheads="1"/>
          </p:cNvSpPr>
          <p:nvPr/>
        </p:nvSpPr>
        <p:spPr>
          <a:xfrm>
            <a:off x="619124" y="591583"/>
            <a:ext cx="8172451" cy="71334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④ 我脚下长出的根须，深深扎进泥土和岩层；头发长成树冠，胳膊变成树枝，血液变成树的枝叶，在年轮里旋转、流淌。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613101DD-961E-4B99-959D-1425DB001049}"/>
              </a:ext>
            </a:extLst>
          </p:cNvPr>
          <p:cNvSpPr txBox="1">
            <a:spLocks noChangeArrowheads="1"/>
          </p:cNvSpPr>
          <p:nvPr/>
        </p:nvSpPr>
        <p:spPr>
          <a:xfrm>
            <a:off x="561975" y="1469127"/>
            <a:ext cx="8229600" cy="201895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Tx/>
              <a:buNone/>
            </a:pPr>
            <a:r>
              <a:rPr lang="zh-CN" altLang="en-US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 这是作者走进树林，靠在一棵树上产生的联想。人为树友，人和树已融为一体。这是多么奇妙的境界！从这些联想中，我们真切的感受到作者和树之间那种“知己”的情谊，那种走进大自然物我相容的境界。</a:t>
            </a:r>
          </a:p>
        </p:txBody>
      </p:sp>
    </p:spTree>
    <p:extLst>
      <p:ext uri="{BB962C8B-B14F-4D97-AF65-F5344CB8AC3E}">
        <p14:creationId xmlns:p14="http://schemas.microsoft.com/office/powerpoint/2010/main" val="18918414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4DE3CC8-5288-41AD-BF5B-4A106766E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AE857A0-630E-46AB-854A-A7AB2ABB2D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50" y="2675158"/>
            <a:ext cx="3943350" cy="2723585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="" xmlns:a16="http://schemas.microsoft.com/office/drawing/2014/main" id="{1030AF74-ECCC-4E53-95D7-C154D0ABE978}"/>
              </a:ext>
            </a:extLst>
          </p:cNvPr>
          <p:cNvSpPr txBox="1">
            <a:spLocks noChangeArrowheads="1"/>
          </p:cNvSpPr>
          <p:nvPr/>
        </p:nvSpPr>
        <p:spPr>
          <a:xfrm>
            <a:off x="566737" y="591583"/>
            <a:ext cx="7953376" cy="71334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⑤ 你好，清凉的山泉，你捧出一面明镜，是要我重新梳妆吗？  </a:t>
            </a:r>
            <a:endParaRPr lang="en-US" altLang="zh-CN" sz="2300" dirty="0">
              <a:effectLst>
                <a:outerShdw blurRad="38100" dist="38100" dir="2700000" algn="tl">
                  <a:srgbClr val="C0C0C0"/>
                </a:outerShdw>
              </a:effectLst>
              <a:ea typeface="楷体_GB2312" panose="02010609030101010101" pitchFamily="49" charset="-122"/>
            </a:endParaRPr>
          </a:p>
          <a:p>
            <a:r>
              <a:rPr lang="en-US" altLang="zh-CN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     </a:t>
            </a:r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你好</a:t>
            </a:r>
            <a:r>
              <a:rPr lang="en-US" altLang="zh-CN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······</a:t>
            </a:r>
            <a:endParaRPr lang="zh-CN" altLang="en-US" sz="2300" dirty="0">
              <a:effectLst>
                <a:outerShdw blurRad="38100" dist="38100" dir="2700000" algn="tl">
                  <a:srgbClr val="C0C0C0"/>
                </a:outerShdw>
              </a:effectLst>
              <a:ea typeface="楷体_GB2312" panose="02010609030101010101" pitchFamily="49" charset="-122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="" xmlns:a16="http://schemas.microsoft.com/office/drawing/2014/main" id="{F44998DF-05E6-4CE7-A30E-F47FEA447A1D}"/>
              </a:ext>
            </a:extLst>
          </p:cNvPr>
          <p:cNvSpPr txBox="1">
            <a:spLocks noChangeArrowheads="1"/>
          </p:cNvSpPr>
          <p:nvPr/>
        </p:nvSpPr>
        <p:spPr>
          <a:xfrm>
            <a:off x="428625" y="1497703"/>
            <a:ext cx="8229600" cy="196939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Tx/>
              <a:buNone/>
            </a:pPr>
            <a:r>
              <a:rPr lang="zh-CN" altLang="en-US" sz="23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这一组句子是些“我”和山中的“朋友”在打招呼，内容一致，结构相似，是一组排比句，同时应用拟人的方法，把“我”和山里的“朋友”那种深厚情谊淋漓尽致的表达了出来。采用第二人称，读来倍受亲切、热情。</a:t>
            </a:r>
          </a:p>
        </p:txBody>
      </p:sp>
    </p:spTree>
    <p:extLst>
      <p:ext uri="{BB962C8B-B14F-4D97-AF65-F5344CB8AC3E}">
        <p14:creationId xmlns:p14="http://schemas.microsoft.com/office/powerpoint/2010/main" val="19078205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02CB60-4867-4C0F-929D-E92686DBE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CC2C03D-F4DC-4FF1-AD8F-6F5BFE9D6660}"/>
              </a:ext>
            </a:extLst>
          </p:cNvPr>
          <p:cNvSpPr txBox="1">
            <a:spLocks noChangeArrowheads="1"/>
          </p:cNvSpPr>
          <p:nvPr/>
        </p:nvSpPr>
        <p:spPr>
          <a:xfrm>
            <a:off x="428625" y="591583"/>
            <a:ext cx="8291513" cy="103719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⑥ 在它们走向泥土的途中，我加入了这短暂而别有深意的仪式；捧起一块石头，轻轻敲击，我听见远古火山爆发的声浪，听见时间隆隆的回声。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384B868-5669-4A81-885A-F8E65B15B7D0}"/>
              </a:ext>
            </a:extLst>
          </p:cNvPr>
          <p:cNvSpPr txBox="1">
            <a:spLocks noChangeArrowheads="1"/>
          </p:cNvSpPr>
          <p:nvPr/>
        </p:nvSpPr>
        <p:spPr>
          <a:xfrm>
            <a:off x="438150" y="1812028"/>
            <a:ext cx="8229600" cy="283617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这句中，“它们”指的是落花和落叶，“仪式”指的是落花、落叶从枝上掉下并落入泥土的过程。时间虽然短暂，却有深意。应为“落红不是无情物，化作春泥更护花”。</a:t>
            </a:r>
            <a:endParaRPr lang="en-US" altLang="zh-CN" sz="1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buFontTx/>
              <a:buNone/>
            </a:pPr>
            <a:r>
              <a:rPr lang="en-US" altLang="zh-CN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大自然就这样在循环中生生不息，于是便引出了“捧起      一块石头</a:t>
            </a:r>
            <a:r>
              <a:rPr lang="en-US" altLang="zh-CN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······”</a:t>
            </a:r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这一层，应为石头就是有火山爆发的岩      浆凝结而成，在普通的石头身上也有着大自然轮回变化、生生不息的足印，所以从石头的轻轻敲击中可以听见“远古火山爆发的声浪，听见时间隆隆的回声”。从“一朵落花”“一片落叶”“一块石头”中作者感受到了时间的变迁，生命的轮回。可见，作者是用心在感受。</a:t>
            </a:r>
          </a:p>
        </p:txBody>
      </p:sp>
    </p:spTree>
    <p:extLst>
      <p:ext uri="{BB962C8B-B14F-4D97-AF65-F5344CB8AC3E}">
        <p14:creationId xmlns:p14="http://schemas.microsoft.com/office/powerpoint/2010/main" val="41895902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0E32A3-858B-4E41-A566-AB258899A2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51" y="2724150"/>
            <a:ext cx="3342750" cy="26384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C298A7F-7F7F-4C8E-8528-2B73E9E80F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849" y="433179"/>
            <a:ext cx="1688655" cy="18195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14BFFF5-341B-4C8D-AFA1-BF22DB9518B6}"/>
              </a:ext>
            </a:extLst>
          </p:cNvPr>
          <p:cNvSpPr txBox="1"/>
          <p:nvPr/>
        </p:nvSpPr>
        <p:spPr>
          <a:xfrm>
            <a:off x="3931563" y="1342967"/>
            <a:ext cx="861774" cy="3067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拓展学习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A857F3E-7B94-44FD-859F-2DB8E176F5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74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335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E614AE2-C029-433B-B9C4-64F310E7AFA1}"/>
              </a:ext>
            </a:extLst>
          </p:cNvPr>
          <p:cNvGrpSpPr/>
          <p:nvPr/>
        </p:nvGrpSpPr>
        <p:grpSpPr>
          <a:xfrm>
            <a:off x="-152400" y="390525"/>
            <a:ext cx="8753475" cy="4469750"/>
            <a:chOff x="-152400" y="390525"/>
            <a:chExt cx="8753475" cy="446975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24809507-6202-4EA5-AC27-F6C0E8D85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390525"/>
              <a:ext cx="8753475" cy="446975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561F1328-A7DA-4464-BE3B-4DFE47992ABD}"/>
                </a:ext>
              </a:extLst>
            </p:cNvPr>
            <p:cNvSpPr txBox="1"/>
            <p:nvPr/>
          </p:nvSpPr>
          <p:spPr>
            <a:xfrm>
              <a:off x="2853202" y="2057286"/>
              <a:ext cx="615553" cy="1809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课文朗读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9AB91B81-FBB1-416C-B2A5-3922AA0D58BA}"/>
                </a:ext>
              </a:extLst>
            </p:cNvPr>
            <p:cNvSpPr txBox="1"/>
            <p:nvPr/>
          </p:nvSpPr>
          <p:spPr>
            <a:xfrm>
              <a:off x="4272427" y="2057286"/>
              <a:ext cx="615553" cy="1809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字词学习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4639180F-8601-409E-AC7D-E8169604DAA9}"/>
                </a:ext>
              </a:extLst>
            </p:cNvPr>
            <p:cNvSpPr txBox="1"/>
            <p:nvPr/>
          </p:nvSpPr>
          <p:spPr>
            <a:xfrm>
              <a:off x="5663077" y="2057286"/>
              <a:ext cx="615553" cy="1809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内容解析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EDFEE917-BB64-4499-910E-329A0995631B}"/>
                </a:ext>
              </a:extLst>
            </p:cNvPr>
            <p:cNvSpPr txBox="1"/>
            <p:nvPr/>
          </p:nvSpPr>
          <p:spPr>
            <a:xfrm>
              <a:off x="7044202" y="2057286"/>
              <a:ext cx="615553" cy="1809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拓展练习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06524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02CB60-4867-4C0F-929D-E92686DBE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40B94E6-7903-46D2-BD33-4A8A0FF26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776" y="2200276"/>
            <a:ext cx="4630911" cy="319846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5C271BB-A798-4B79-A1A1-920AE17CEB25}"/>
              </a:ext>
            </a:extLst>
          </p:cNvPr>
          <p:cNvSpPr txBox="1"/>
          <p:nvPr/>
        </p:nvSpPr>
        <p:spPr>
          <a:xfrm>
            <a:off x="407310" y="453093"/>
            <a:ext cx="366938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再读课文 品位语言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55EAEF8F-98BA-4C8D-98F2-5AC300E32C22}"/>
              </a:ext>
            </a:extLst>
          </p:cNvPr>
          <p:cNvSpPr txBox="1">
            <a:spLocks noChangeArrowheads="1"/>
          </p:cNvSpPr>
          <p:nvPr/>
        </p:nvSpPr>
        <p:spPr>
          <a:xfrm>
            <a:off x="551829" y="1534558"/>
            <a:ext cx="8291513" cy="103719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本文想像丰富、新奇，充满童心童趣，构思新奇。用饱含感情的语言来朗读本文，你就能走进画面中，走进作者的心境中。</a:t>
            </a:r>
            <a:endParaRPr lang="en-US" altLang="zh-CN" sz="2300" dirty="0">
              <a:effectLst>
                <a:outerShdw blurRad="38100" dist="38100" dir="2700000" algn="tl">
                  <a:srgbClr val="C0C0C0"/>
                </a:outerShdw>
              </a:effectLst>
              <a:ea typeface="楷体_GB2312" panose="02010609030101010101" pitchFamily="49" charset="-122"/>
            </a:endParaRPr>
          </a:p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选择你自己最喜欢的一个段落，饱含感情地朗读一遍吧！</a:t>
            </a:r>
          </a:p>
        </p:txBody>
      </p:sp>
    </p:spTree>
    <p:extLst>
      <p:ext uri="{BB962C8B-B14F-4D97-AF65-F5344CB8AC3E}">
        <p14:creationId xmlns:p14="http://schemas.microsoft.com/office/powerpoint/2010/main" val="19707850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0E32A3-858B-4E41-A566-AB258899A2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51" y="2724150"/>
            <a:ext cx="3342750" cy="263842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EAA5A11-C685-454F-9F24-5C8DB22592F9}"/>
              </a:ext>
            </a:extLst>
          </p:cNvPr>
          <p:cNvSpPr txBox="1"/>
          <p:nvPr/>
        </p:nvSpPr>
        <p:spPr>
          <a:xfrm>
            <a:off x="521610" y="605493"/>
            <a:ext cx="402499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揣摩语言，体味意境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560D8D17-D7DA-43D6-9FB7-9E79274B520F}"/>
              </a:ext>
            </a:extLst>
          </p:cNvPr>
          <p:cNvSpPr txBox="1">
            <a:spLocks noChangeArrowheads="1"/>
          </p:cNvSpPr>
          <p:nvPr/>
        </p:nvSpPr>
        <p:spPr>
          <a:xfrm>
            <a:off x="666129" y="1753633"/>
            <a:ext cx="8291513" cy="818117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本文构思新奇，语言优美，请再读课文，品味本文语言之美。说一说，如果你自己进入深山里，你会对什么最感兴趣呢？</a:t>
            </a:r>
          </a:p>
        </p:txBody>
      </p:sp>
    </p:spTree>
    <p:extLst>
      <p:ext uri="{BB962C8B-B14F-4D97-AF65-F5344CB8AC3E}">
        <p14:creationId xmlns:p14="http://schemas.microsoft.com/office/powerpoint/2010/main" val="40135837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4DE3CC8-5288-41AD-BF5B-4A106766E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14FFA57-30BC-4DC0-A585-3FDA489DC9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278" y="0"/>
            <a:ext cx="3644343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7F430C3-E924-409A-B5E1-9BA4052F41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88" y="306033"/>
            <a:ext cx="4209687" cy="110832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40D5769-B820-428D-818A-953747E6A608}"/>
              </a:ext>
            </a:extLst>
          </p:cNvPr>
          <p:cNvSpPr txBox="1"/>
          <p:nvPr/>
        </p:nvSpPr>
        <p:spPr>
          <a:xfrm>
            <a:off x="564824" y="620197"/>
            <a:ext cx="170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课后作业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56D1AB2A-FE53-4EA2-BA8B-367E3759A6BB}"/>
              </a:ext>
            </a:extLst>
          </p:cNvPr>
          <p:cNvSpPr txBox="1">
            <a:spLocks noChangeArrowheads="1"/>
          </p:cNvSpPr>
          <p:nvPr/>
        </p:nvSpPr>
        <p:spPr>
          <a:xfrm>
            <a:off x="1552171" y="1835900"/>
            <a:ext cx="1584729" cy="389187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熟读本文。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6E0A8A5-E506-4BE4-81CB-D58C671409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79" y="1748963"/>
            <a:ext cx="769637" cy="514224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="" xmlns:a16="http://schemas.microsoft.com/office/drawing/2014/main" id="{56A0F5D0-B56D-4497-9693-D9DC28314BF8}"/>
              </a:ext>
            </a:extLst>
          </p:cNvPr>
          <p:cNvSpPr txBox="1">
            <a:spLocks noChangeArrowheads="1"/>
          </p:cNvSpPr>
          <p:nvPr/>
        </p:nvSpPr>
        <p:spPr>
          <a:xfrm>
            <a:off x="1552171" y="2515538"/>
            <a:ext cx="4150129" cy="142146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看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P75《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感受自然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，利用周末到附近的风景名胜，至少也应到田野里去观赏秋景，作好记录，为综合学习搜集素材。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FC15100-4682-4781-9D54-550D3B89D4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79" y="2428601"/>
            <a:ext cx="769637" cy="51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062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0E32A3-858B-4E41-A566-AB258899A2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51" y="2724150"/>
            <a:ext cx="3342750" cy="26384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D728162-6F87-496D-995D-357645ADE0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609" y="433179"/>
            <a:ext cx="1688655" cy="18195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E7CCBEF-EF2F-4AF8-A112-9476F16B575A}"/>
              </a:ext>
            </a:extLst>
          </p:cNvPr>
          <p:cNvSpPr txBox="1"/>
          <p:nvPr/>
        </p:nvSpPr>
        <p:spPr>
          <a:xfrm>
            <a:off x="4283323" y="1342967"/>
            <a:ext cx="861774" cy="3067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感谢聆听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88E80CD-80C3-42CE-95B4-EB485D071F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74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260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04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10E32A3-858B-4E41-A566-AB258899A2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51" y="2724150"/>
            <a:ext cx="3342750" cy="26384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75F9B5A-EB8D-4B6F-8F52-AD1E2E4C55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124" y="433179"/>
            <a:ext cx="1688655" cy="18195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6B89744-CCCE-447F-B2FE-F5112AA34831}"/>
              </a:ext>
            </a:extLst>
          </p:cNvPr>
          <p:cNvSpPr txBox="1"/>
          <p:nvPr/>
        </p:nvSpPr>
        <p:spPr>
          <a:xfrm>
            <a:off x="4226838" y="1342967"/>
            <a:ext cx="861774" cy="3067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课文朗读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0E468C5-56D5-4211-B002-84BCB933F5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74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178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87474ED-93E5-481D-9C0F-59F82AB70A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8350"/>
            <a:ext cx="9144000" cy="310515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92AB36D-9B76-46FE-9AF6-A962B92F4445}"/>
              </a:ext>
            </a:extLst>
          </p:cNvPr>
          <p:cNvSpPr txBox="1"/>
          <p:nvPr/>
        </p:nvSpPr>
        <p:spPr>
          <a:xfrm>
            <a:off x="323850" y="330417"/>
            <a:ext cx="8448675" cy="3646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/>
              <a:t>         走出门，就与微风撞了个满怀，风中含着露水和栀</a:t>
            </a:r>
            <a:r>
              <a:rPr lang="en-US" altLang="zh-CN" sz="1050" dirty="0"/>
              <a:t>(</a:t>
            </a:r>
            <a:r>
              <a:rPr lang="en-US" altLang="zh-CN" sz="1050" dirty="0" err="1">
                <a:solidFill>
                  <a:srgbClr val="FF0000"/>
                </a:solidFill>
              </a:rPr>
              <a:t>zhī</a:t>
            </a:r>
            <a:r>
              <a:rPr lang="en-US" altLang="zh-CN" sz="1050" dirty="0"/>
              <a:t>)</a:t>
            </a:r>
            <a:r>
              <a:rPr lang="zh-CN" altLang="en-US" sz="1050" dirty="0"/>
              <a:t>子花的气息。早晨，好清爽</a:t>
            </a:r>
            <a:r>
              <a:rPr lang="en-US" altLang="zh-CN" sz="1050" dirty="0"/>
              <a:t>!</a:t>
            </a:r>
          </a:p>
          <a:p>
            <a:pPr>
              <a:lnSpc>
                <a:spcPct val="130000"/>
              </a:lnSpc>
            </a:pPr>
            <a:r>
              <a:rPr lang="zh-CN" altLang="en-US" sz="1050" dirty="0"/>
              <a:t>　　不坐车，不邀游伴，也不带什么礼物，就带着满怀的好心情，踏一条幽径，独自去访问我的朋友。</a:t>
            </a:r>
          </a:p>
          <a:p>
            <a:pPr>
              <a:lnSpc>
                <a:spcPct val="130000"/>
              </a:lnSpc>
            </a:pPr>
            <a:r>
              <a:rPr lang="zh-CN" altLang="en-US" sz="1050" dirty="0"/>
              <a:t>　　那座古桥，是我要拜访的第一个老朋友。啊，老桥，你如一位德高望重的老人，在这涧水上站了几百年了吧</a:t>
            </a:r>
            <a:r>
              <a:rPr lang="en-US" altLang="zh-CN" sz="1050" dirty="0"/>
              <a:t>?</a:t>
            </a:r>
            <a:r>
              <a:rPr lang="zh-CN" altLang="en-US" sz="1050" dirty="0"/>
              <a:t>你把多少人马渡过对岸，滚滚河水流向远方，你弓着腰，俯身凝望着那水中的人影、鱼影、月影。岁月悠悠，波光明灭，泡沫聚散，唯有你依然如旧。</a:t>
            </a:r>
          </a:p>
          <a:p>
            <a:pPr>
              <a:lnSpc>
                <a:spcPct val="130000"/>
              </a:lnSpc>
            </a:pPr>
            <a:r>
              <a:rPr lang="zh-CN" altLang="en-US" sz="1050" dirty="0"/>
              <a:t>　　走进这片树林，鸟儿呼唤我的名字，露珠与我交换眼神。每一棵树都是我的知己，它们迎面送来无边的青翠，每一棵树都在望着我。我靠在一棵树上，静静地，仿佛自己也是一棵树。我脚下长出的根须，深深扎进泥土和岩层</a:t>
            </a:r>
            <a:r>
              <a:rPr lang="en-US" altLang="zh-CN" sz="1050" dirty="0"/>
              <a:t>;</a:t>
            </a:r>
            <a:r>
              <a:rPr lang="zh-CN" altLang="en-US" sz="1050" dirty="0"/>
              <a:t>头发长成树冠，胳膊变成树枝，血液变成树的汁液，在年轮里旋转、流淌。</a:t>
            </a:r>
          </a:p>
          <a:p>
            <a:pPr>
              <a:lnSpc>
                <a:spcPct val="130000"/>
              </a:lnSpc>
            </a:pPr>
            <a:r>
              <a:rPr lang="zh-CN" altLang="en-US" sz="1050" dirty="0"/>
              <a:t>　　这山中的一切，哪个不是我的朋友</a:t>
            </a:r>
            <a:r>
              <a:rPr lang="en-US" altLang="zh-CN" sz="1050" dirty="0"/>
              <a:t>?</a:t>
            </a:r>
            <a:r>
              <a:rPr lang="zh-CN" altLang="en-US" sz="1050" dirty="0"/>
              <a:t>我热切地跟他们打招呼：你好，清凉的山泉</a:t>
            </a:r>
            <a:r>
              <a:rPr lang="en-US" altLang="zh-CN" sz="1050" dirty="0"/>
              <a:t>!</a:t>
            </a:r>
            <a:r>
              <a:rPr lang="zh-CN" altLang="en-US" sz="1050" dirty="0"/>
              <a:t>你捧出一面明镜，是要我重新梳妆吗</a:t>
            </a:r>
            <a:r>
              <a:rPr lang="en-US" altLang="zh-CN" sz="1050" dirty="0"/>
              <a:t>?</a:t>
            </a:r>
            <a:r>
              <a:rPr lang="zh-CN" altLang="en-US" sz="1050" dirty="0"/>
              <a:t>你好，汩</a:t>
            </a:r>
            <a:r>
              <a:rPr lang="en-US" altLang="zh-CN" sz="1050" dirty="0"/>
              <a:t>(</a:t>
            </a:r>
            <a:r>
              <a:rPr lang="en-US" altLang="zh-CN" sz="1050" dirty="0" err="1">
                <a:solidFill>
                  <a:srgbClr val="FF0000"/>
                </a:solidFill>
              </a:rPr>
              <a:t>gǔ</a:t>
            </a:r>
            <a:r>
              <a:rPr lang="en-US" altLang="zh-CN" sz="1050" dirty="0"/>
              <a:t>)</a:t>
            </a:r>
            <a:r>
              <a:rPr lang="zh-CN" altLang="en-US" sz="1050" dirty="0"/>
              <a:t>汩的溪流</a:t>
            </a:r>
            <a:r>
              <a:rPr lang="en-US" altLang="zh-CN" sz="1050" dirty="0"/>
              <a:t>!</a:t>
            </a:r>
            <a:r>
              <a:rPr lang="zh-CN" altLang="en-US" sz="1050" dirty="0"/>
              <a:t>你吟诵着一首首小诗，是邀我与你唱和吗</a:t>
            </a:r>
            <a:r>
              <a:rPr lang="en-US" altLang="zh-CN" sz="1050" dirty="0"/>
              <a:t>?</a:t>
            </a:r>
            <a:r>
              <a:rPr lang="zh-CN" altLang="en-US" sz="1050" dirty="0"/>
              <a:t>你好，飞流的瀑布</a:t>
            </a:r>
            <a:r>
              <a:rPr lang="en-US" altLang="zh-CN" sz="1050" dirty="0"/>
              <a:t>!</a:t>
            </a:r>
            <a:r>
              <a:rPr lang="zh-CN" altLang="en-US" sz="1050" dirty="0"/>
              <a:t>你天生的金嗓子，雄浑的男高音多么有气势。你好，陡峭的悬崖</a:t>
            </a:r>
            <a:r>
              <a:rPr lang="en-US" altLang="zh-CN" sz="1050" dirty="0"/>
              <a:t>!</a:t>
            </a:r>
            <a:r>
              <a:rPr lang="zh-CN" altLang="en-US" sz="1050" dirty="0"/>
              <a:t>深深的峡谷衬托着你挺拔的身躯，你高高的额头上仿佛刻满了智慧。你好，悠悠的白云</a:t>
            </a:r>
            <a:r>
              <a:rPr lang="en-US" altLang="zh-CN" sz="1050" dirty="0"/>
              <a:t>!</a:t>
            </a:r>
            <a:r>
              <a:rPr lang="zh-CN" altLang="en-US" sz="1050" dirty="0"/>
              <a:t>你洁白的身影，让天空充满宁静，变得更加湛蓝。喂，淘气的云雀，叽叽喳喳地在谈些什么呢</a:t>
            </a:r>
            <a:r>
              <a:rPr lang="en-US" altLang="zh-CN" sz="1050" dirty="0"/>
              <a:t>?</a:t>
            </a:r>
            <a:r>
              <a:rPr lang="zh-CN" altLang="en-US" sz="1050" dirty="0"/>
              <a:t>我猜你们津津乐道的，是飞行中看到的好风景。</a:t>
            </a:r>
          </a:p>
          <a:p>
            <a:pPr>
              <a:lnSpc>
                <a:spcPct val="130000"/>
              </a:lnSpc>
            </a:pPr>
            <a:r>
              <a:rPr lang="zh-CN" altLang="en-US" sz="1050" dirty="0"/>
              <a:t>　　捡起一朵落花，捧在手中，我嗅</a:t>
            </a:r>
            <a:r>
              <a:rPr lang="en-US" altLang="zh-CN" sz="1050" dirty="0"/>
              <a:t>(</a:t>
            </a:r>
            <a:r>
              <a:rPr lang="en-US" altLang="zh-CN" sz="1050" dirty="0" err="1">
                <a:solidFill>
                  <a:srgbClr val="FF0000"/>
                </a:solidFill>
              </a:rPr>
              <a:t>xiù</a:t>
            </a:r>
            <a:r>
              <a:rPr lang="en-US" altLang="zh-CN" sz="1050" dirty="0"/>
              <a:t>)</a:t>
            </a:r>
            <a:r>
              <a:rPr lang="zh-CN" altLang="en-US" sz="1050" dirty="0"/>
              <a:t>到了大自然的芬芳清香</a:t>
            </a:r>
            <a:r>
              <a:rPr lang="en-US" altLang="zh-CN" sz="1050" dirty="0"/>
              <a:t>;</a:t>
            </a:r>
            <a:r>
              <a:rPr lang="zh-CN" altLang="en-US" sz="1050" dirty="0"/>
              <a:t>拾一片落叶，细数精致的纹理，我看到了它蕴含的生命的奥秘，在它们走向泥土的途中，我加入了这短暂而别有深意的仪式</a:t>
            </a:r>
            <a:r>
              <a:rPr lang="en-US" altLang="zh-CN" sz="1050" dirty="0"/>
              <a:t>;</a:t>
            </a:r>
            <a:r>
              <a:rPr lang="zh-CN" altLang="en-US" sz="1050" dirty="0"/>
              <a:t>捧起一块石头，轻轻敲击，我听见远古火山爆发的声浪，听见时间隆隆的回声。</a:t>
            </a:r>
          </a:p>
          <a:p>
            <a:pPr>
              <a:lnSpc>
                <a:spcPct val="130000"/>
              </a:lnSpc>
            </a:pPr>
            <a:r>
              <a:rPr lang="zh-CN" altLang="en-US" sz="1050" dirty="0"/>
              <a:t>　　忽然，雷阵雨来了，像有一千个侠客在天上吼叫，又像有一千个醉酒的诗人在云头吟咏。满世界都是雨，头顶的岩石像为我撑起的巨伞。我站立之处成了看雨的好地方，谁能说这不是天地给我的恩泽</a:t>
            </a:r>
            <a:r>
              <a:rPr lang="en-US" altLang="zh-CN" sz="1050" dirty="0"/>
              <a:t>?</a:t>
            </a:r>
          </a:p>
          <a:p>
            <a:pPr>
              <a:lnSpc>
                <a:spcPct val="130000"/>
              </a:lnSpc>
            </a:pPr>
            <a:r>
              <a:rPr lang="zh-CN" altLang="en-US" sz="1050" dirty="0"/>
              <a:t>　　雨停了。幽谷里传出几声犬</a:t>
            </a:r>
            <a:r>
              <a:rPr lang="en-US" altLang="zh-CN" sz="1050" dirty="0"/>
              <a:t>(</a:t>
            </a:r>
            <a:r>
              <a:rPr lang="en-US" altLang="zh-CN" sz="1050" dirty="0" err="1">
                <a:solidFill>
                  <a:srgbClr val="FF0000"/>
                </a:solidFill>
              </a:rPr>
              <a:t>quǎn</a:t>
            </a:r>
            <a:r>
              <a:rPr lang="en-US" altLang="zh-CN" sz="1050" dirty="0"/>
              <a:t>)</a:t>
            </a:r>
            <a:r>
              <a:rPr lang="zh-CN" altLang="en-US" sz="1050" dirty="0"/>
              <a:t>吠，云岭上掠过一群归鸟。我该回家了。我轻轻地挥手，告别山里的朋友，带回了满怀的好心情、好记忆，还带回一路月色。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4DBDF89-E7DE-4829-B0D1-7A4BAEF6E7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74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233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4DE3CC8-5288-41AD-BF5B-4A106766E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14FFA57-30BC-4DC0-A585-3FDA489DC9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278" y="0"/>
            <a:ext cx="3644343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DEA490D-A3A1-4FAE-A4DD-DD0DAA6019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849" y="433179"/>
            <a:ext cx="1688655" cy="18195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7083134-79FF-4D76-BD45-F8ACE7158D20}"/>
              </a:ext>
            </a:extLst>
          </p:cNvPr>
          <p:cNvSpPr txBox="1"/>
          <p:nvPr/>
        </p:nvSpPr>
        <p:spPr>
          <a:xfrm>
            <a:off x="3931563" y="1342967"/>
            <a:ext cx="861774" cy="3067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字词学习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1396C92-EBED-45F9-8642-2CB6908DF7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987" y="3249957"/>
            <a:ext cx="3111126" cy="21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221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02CB60-4867-4C0F-929D-E92686DBE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9EB79E2-8DA0-45A3-AFD0-DC1002EAB5BB}"/>
              </a:ext>
            </a:extLst>
          </p:cNvPr>
          <p:cNvGrpSpPr/>
          <p:nvPr/>
        </p:nvGrpSpPr>
        <p:grpSpPr>
          <a:xfrm>
            <a:off x="1057639" y="1420464"/>
            <a:ext cx="1304561" cy="1046511"/>
            <a:chOff x="1057639" y="1420464"/>
            <a:chExt cx="1304561" cy="1046511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6B10B728-EE73-4A0C-801E-642F6211E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639" y="1420464"/>
              <a:ext cx="1304561" cy="104651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A0C2F829-2130-409B-B0B3-058FA9750A9A}"/>
                </a:ext>
              </a:extLst>
            </p:cNvPr>
            <p:cNvSpPr txBox="1"/>
            <p:nvPr/>
          </p:nvSpPr>
          <p:spPr>
            <a:xfrm>
              <a:off x="1057639" y="162051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俯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9A116F4-29D3-46A3-9600-E5BEB058D866}"/>
              </a:ext>
            </a:extLst>
          </p:cNvPr>
          <p:cNvSpPr txBox="1"/>
          <p:nvPr/>
        </p:nvSpPr>
        <p:spPr>
          <a:xfrm>
            <a:off x="1206811" y="944898"/>
            <a:ext cx="487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fu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022C70E-E31B-4CD0-9B78-AD89DF5016E1}"/>
              </a:ext>
            </a:extLst>
          </p:cNvPr>
          <p:cNvGrpSpPr/>
          <p:nvPr/>
        </p:nvGrpSpPr>
        <p:grpSpPr>
          <a:xfrm>
            <a:off x="2791189" y="1420464"/>
            <a:ext cx="1304561" cy="1046511"/>
            <a:chOff x="2791189" y="1420464"/>
            <a:chExt cx="1304561" cy="1046511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722CB227-71A3-45B1-A13C-70518CB47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1189" y="1420464"/>
              <a:ext cx="1304561" cy="1046511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53A301D-0F0D-4586-8702-C5D6A3D6D55E}"/>
                </a:ext>
              </a:extLst>
            </p:cNvPr>
            <p:cNvSpPr txBox="1"/>
            <p:nvPr/>
          </p:nvSpPr>
          <p:spPr>
            <a:xfrm>
              <a:off x="2791189" y="162051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邀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83EBBEA-6F83-4E47-895A-F127097428BF}"/>
              </a:ext>
            </a:extLst>
          </p:cNvPr>
          <p:cNvSpPr txBox="1"/>
          <p:nvPr/>
        </p:nvSpPr>
        <p:spPr>
          <a:xfrm>
            <a:off x="2816536" y="944898"/>
            <a:ext cx="737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yao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F1AB01D9-5F3B-4CDD-BD11-50A66ABD7CC6}"/>
              </a:ext>
            </a:extLst>
          </p:cNvPr>
          <p:cNvGrpSpPr/>
          <p:nvPr/>
        </p:nvGrpSpPr>
        <p:grpSpPr>
          <a:xfrm>
            <a:off x="4744134" y="1420464"/>
            <a:ext cx="1304561" cy="1046511"/>
            <a:chOff x="4744134" y="1420464"/>
            <a:chExt cx="1304561" cy="1046511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FD05E2E-D4B7-4B27-AE2E-53CA2C076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134" y="1420464"/>
              <a:ext cx="1304561" cy="1046511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62514E33-420D-4802-BDC5-A7B2910E9ADA}"/>
                </a:ext>
              </a:extLst>
            </p:cNvPr>
            <p:cNvSpPr txBox="1"/>
            <p:nvPr/>
          </p:nvSpPr>
          <p:spPr>
            <a:xfrm>
              <a:off x="4744134" y="162051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瀑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2193B36-71B5-4719-8CDA-431802688C5A}"/>
              </a:ext>
            </a:extLst>
          </p:cNvPr>
          <p:cNvSpPr txBox="1"/>
          <p:nvPr/>
        </p:nvSpPr>
        <p:spPr>
          <a:xfrm>
            <a:off x="4874256" y="944898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pu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4CAC1033-DA72-404E-A7CE-43D236551508}"/>
              </a:ext>
            </a:extLst>
          </p:cNvPr>
          <p:cNvGrpSpPr/>
          <p:nvPr/>
        </p:nvGrpSpPr>
        <p:grpSpPr>
          <a:xfrm>
            <a:off x="6792009" y="1420464"/>
            <a:ext cx="1304561" cy="1046511"/>
            <a:chOff x="6792009" y="1420464"/>
            <a:chExt cx="1304561" cy="1046511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BDCD47F4-5CBC-48E9-B089-878F8128A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009" y="1420464"/>
              <a:ext cx="1304561" cy="1046511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684D628B-C0AA-4BDD-973A-7131AC5879BD}"/>
                </a:ext>
              </a:extLst>
            </p:cNvPr>
            <p:cNvSpPr txBox="1"/>
            <p:nvPr/>
          </p:nvSpPr>
          <p:spPr>
            <a:xfrm>
              <a:off x="6792009" y="162051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峤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D4AF267-2FE0-4E85-8538-F4A62803E984}"/>
              </a:ext>
            </a:extLst>
          </p:cNvPr>
          <p:cNvSpPr txBox="1"/>
          <p:nvPr/>
        </p:nvSpPr>
        <p:spPr>
          <a:xfrm>
            <a:off x="6734636" y="935373"/>
            <a:ext cx="856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qiao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ABD9BFB1-1DDA-4FAF-99EA-543032FD0BFF}"/>
              </a:ext>
            </a:extLst>
          </p:cNvPr>
          <p:cNvGrpSpPr/>
          <p:nvPr/>
        </p:nvGrpSpPr>
        <p:grpSpPr>
          <a:xfrm>
            <a:off x="1057639" y="3030189"/>
            <a:ext cx="1304561" cy="1046511"/>
            <a:chOff x="1057639" y="3030189"/>
            <a:chExt cx="1304561" cy="1046511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99599237-62F9-49DE-A5D3-88C89790B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639" y="3030189"/>
              <a:ext cx="1304561" cy="1046511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CF1D8A6A-FCB0-47F6-9CA9-C500E43152BC}"/>
                </a:ext>
              </a:extLst>
            </p:cNvPr>
            <p:cNvSpPr txBox="1"/>
            <p:nvPr/>
          </p:nvSpPr>
          <p:spPr>
            <a:xfrm>
              <a:off x="1057639" y="323024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躯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9374A20-3C97-456B-A731-C2572D1016E4}"/>
              </a:ext>
            </a:extLst>
          </p:cNvPr>
          <p:cNvGrpSpPr/>
          <p:nvPr/>
        </p:nvGrpSpPr>
        <p:grpSpPr>
          <a:xfrm>
            <a:off x="2791189" y="3030189"/>
            <a:ext cx="1304561" cy="1046511"/>
            <a:chOff x="2791189" y="3030189"/>
            <a:chExt cx="1304561" cy="1046511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46E96A1C-FB10-4B3B-9B37-07834500F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1189" y="3030189"/>
              <a:ext cx="1304561" cy="1046511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49004929-CD57-4BD6-91C4-2E299BFCD94D}"/>
                </a:ext>
              </a:extLst>
            </p:cNvPr>
            <p:cNvSpPr txBox="1"/>
            <p:nvPr/>
          </p:nvSpPr>
          <p:spPr>
            <a:xfrm>
              <a:off x="2791189" y="323024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津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5E688811-BA09-4919-A4E7-3FACF258112E}"/>
              </a:ext>
            </a:extLst>
          </p:cNvPr>
          <p:cNvGrpSpPr/>
          <p:nvPr/>
        </p:nvGrpSpPr>
        <p:grpSpPr>
          <a:xfrm>
            <a:off x="4744134" y="3030189"/>
            <a:ext cx="1304561" cy="1046511"/>
            <a:chOff x="4744134" y="3030189"/>
            <a:chExt cx="1304561" cy="1046511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78B8789B-91B0-44C0-A5DA-959A74CF6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134" y="3030189"/>
              <a:ext cx="1304561" cy="1046511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F4B7ECE7-3652-4A5D-B669-0EA27B52DDAF}"/>
                </a:ext>
              </a:extLst>
            </p:cNvPr>
            <p:cNvSpPr txBox="1"/>
            <p:nvPr/>
          </p:nvSpPr>
          <p:spPr>
            <a:xfrm>
              <a:off x="4744134" y="323024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蕴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31ED7978-7BD8-4700-A029-4F59951C4A91}"/>
              </a:ext>
            </a:extLst>
          </p:cNvPr>
          <p:cNvGrpSpPr/>
          <p:nvPr/>
        </p:nvGrpSpPr>
        <p:grpSpPr>
          <a:xfrm>
            <a:off x="6792009" y="3030189"/>
            <a:ext cx="1304561" cy="1046511"/>
            <a:chOff x="6792009" y="3030189"/>
            <a:chExt cx="1304561" cy="1046511"/>
          </a:xfrm>
        </p:grpSpPr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1E60E0DD-9BB2-4BE7-8013-4427863A1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2009" y="3030189"/>
              <a:ext cx="1304561" cy="1046511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1101CEF8-DE3A-4434-8D59-9A42F6ABFD66}"/>
                </a:ext>
              </a:extLst>
            </p:cNvPr>
            <p:cNvSpPr txBox="1"/>
            <p:nvPr/>
          </p:nvSpPr>
          <p:spPr>
            <a:xfrm>
              <a:off x="6792009" y="323024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侠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61A75627-BA10-49A2-A425-0BF47AAD1CEA}"/>
              </a:ext>
            </a:extLst>
          </p:cNvPr>
          <p:cNvSpPr txBox="1"/>
          <p:nvPr/>
        </p:nvSpPr>
        <p:spPr>
          <a:xfrm>
            <a:off x="1197286" y="2535573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qu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C1A684A-6212-4E92-BEF2-BBF244B5DF50}"/>
              </a:ext>
            </a:extLst>
          </p:cNvPr>
          <p:cNvSpPr txBox="1"/>
          <p:nvPr/>
        </p:nvSpPr>
        <p:spPr>
          <a:xfrm>
            <a:off x="2892736" y="2535573"/>
            <a:ext cx="542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jin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4FE5B8A4-7C3C-451E-BC05-FD41F77AB42C}"/>
              </a:ext>
            </a:extLst>
          </p:cNvPr>
          <p:cNvSpPr txBox="1"/>
          <p:nvPr/>
        </p:nvSpPr>
        <p:spPr>
          <a:xfrm>
            <a:off x="4807581" y="2535573"/>
            <a:ext cx="747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yun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24C28D74-22AC-4D67-8F80-78F572521393}"/>
              </a:ext>
            </a:extLst>
          </p:cNvPr>
          <p:cNvSpPr txBox="1"/>
          <p:nvPr/>
        </p:nvSpPr>
        <p:spPr>
          <a:xfrm>
            <a:off x="6858461" y="2526048"/>
            <a:ext cx="603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xia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84485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4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7BE5E1-675D-4300-976E-5AB1D9409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BED5B04-47DE-4120-8079-070222F6B3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890" y="0"/>
            <a:ext cx="1681110" cy="51435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BFE208C-BB81-4F4D-80B0-133C5431EF94}"/>
              </a:ext>
            </a:extLst>
          </p:cNvPr>
          <p:cNvGrpSpPr/>
          <p:nvPr/>
        </p:nvGrpSpPr>
        <p:grpSpPr>
          <a:xfrm>
            <a:off x="2857863" y="419101"/>
            <a:ext cx="4466861" cy="1176031"/>
            <a:chOff x="2857863" y="419101"/>
            <a:chExt cx="4466861" cy="1176031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991D48CC-68DB-46C9-8AF4-8278C9E6D7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7863" y="419101"/>
              <a:ext cx="4466861" cy="1176031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9FC2837A-9DBB-45A2-A399-45A13C0DF0F6}"/>
                </a:ext>
              </a:extLst>
            </p:cNvPr>
            <p:cNvSpPr txBox="1"/>
            <p:nvPr/>
          </p:nvSpPr>
          <p:spPr>
            <a:xfrm>
              <a:off x="3037172" y="705203"/>
              <a:ext cx="22594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多字音辩析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5078336-F5E7-4054-AF70-C31116DD2E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32" y="2311438"/>
            <a:ext cx="2146449" cy="127948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188CBA6-E6CD-4186-8F1F-3E0A85545FFC}"/>
              </a:ext>
            </a:extLst>
          </p:cNvPr>
          <p:cNvSpPr txBox="1"/>
          <p:nvPr/>
        </p:nvSpPr>
        <p:spPr>
          <a:xfrm>
            <a:off x="1351495" y="248805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树冠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ADB59B1-607B-42D1-B39C-B26F52961919}"/>
              </a:ext>
            </a:extLst>
          </p:cNvPr>
          <p:cNvSpPr txBox="1"/>
          <p:nvPr/>
        </p:nvSpPr>
        <p:spPr>
          <a:xfrm>
            <a:off x="1358984" y="1857478"/>
            <a:ext cx="1603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+mn-ea"/>
              </a:rPr>
              <a:t>sh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ù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err="1">
                <a:latin typeface="+mn-ea"/>
              </a:rPr>
              <a:t>gu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ā</a:t>
            </a:r>
            <a:r>
              <a:rPr lang="en-US" altLang="zh-CN" sz="2800" dirty="0" err="1">
                <a:latin typeface="+mn-ea"/>
              </a:rPr>
              <a:t>n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BDEC2B4-A567-4BE5-A573-20E470EF39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395" y="2311438"/>
            <a:ext cx="2146449" cy="1279487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8890EEF-E122-4FF9-BA58-64C92106AB71}"/>
              </a:ext>
            </a:extLst>
          </p:cNvPr>
          <p:cNvSpPr txBox="1"/>
          <p:nvPr/>
        </p:nvSpPr>
        <p:spPr>
          <a:xfrm>
            <a:off x="4963258" y="248805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冠军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D0138FD-517D-4DC2-ACA0-C88ECB8DE968}"/>
              </a:ext>
            </a:extLst>
          </p:cNvPr>
          <p:cNvSpPr txBox="1"/>
          <p:nvPr/>
        </p:nvSpPr>
        <p:spPr>
          <a:xfrm>
            <a:off x="4864416" y="1857478"/>
            <a:ext cx="1537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+mn-ea"/>
              </a:rPr>
              <a:t>gu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à</a:t>
            </a:r>
            <a:r>
              <a:rPr lang="en-US" altLang="zh-CN" sz="2800" dirty="0" err="1">
                <a:latin typeface="+mn-ea"/>
              </a:rPr>
              <a:t>n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err="1">
                <a:latin typeface="+mn-ea"/>
              </a:rPr>
              <a:t>j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ū</a:t>
            </a:r>
            <a:r>
              <a:rPr lang="en-US" altLang="zh-CN" sz="2800" dirty="0" err="1">
                <a:latin typeface="+mn-ea"/>
              </a:rPr>
              <a:t>n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5A06041-5634-4230-A5F6-FF4E66B47CC5}"/>
              </a:ext>
            </a:extLst>
          </p:cNvPr>
          <p:cNvSpPr txBox="1"/>
          <p:nvPr/>
        </p:nvSpPr>
        <p:spPr>
          <a:xfrm>
            <a:off x="873098" y="3662769"/>
            <a:ext cx="23558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释义：树木的地上由主干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（乔木）、主枝、侧枝、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结果枝、新梢等生叶片组成，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称为树冠。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DFE4908-1461-4125-A3A2-26B853C31D99}"/>
              </a:ext>
            </a:extLst>
          </p:cNvPr>
          <p:cNvSpPr txBox="1"/>
          <p:nvPr/>
        </p:nvSpPr>
        <p:spPr>
          <a:xfrm>
            <a:off x="4559273" y="3662769"/>
            <a:ext cx="25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释义：泛指体育、文化、艺术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表演等竞技比赛中的第一名。</a:t>
            </a:r>
          </a:p>
        </p:txBody>
      </p:sp>
    </p:spTree>
    <p:extLst>
      <p:ext uri="{BB962C8B-B14F-4D97-AF65-F5344CB8AC3E}">
        <p14:creationId xmlns:p14="http://schemas.microsoft.com/office/powerpoint/2010/main" val="5297303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776E98-4CD0-40B7-BA5D-06FE0D361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B374372-0658-42C1-B033-76955A9F4DB3}"/>
              </a:ext>
            </a:extLst>
          </p:cNvPr>
          <p:cNvGrpSpPr/>
          <p:nvPr/>
        </p:nvGrpSpPr>
        <p:grpSpPr>
          <a:xfrm>
            <a:off x="3048363" y="419101"/>
            <a:ext cx="4466861" cy="1176031"/>
            <a:chOff x="3048363" y="419101"/>
            <a:chExt cx="4466861" cy="1176031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0AD0FFE5-545F-409D-8D4D-F99B3B443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363" y="419101"/>
              <a:ext cx="4466861" cy="1176031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6A0FD178-B428-4268-B2BC-1251647BB22D}"/>
                </a:ext>
              </a:extLst>
            </p:cNvPr>
            <p:cNvSpPr txBox="1"/>
            <p:nvPr/>
          </p:nvSpPr>
          <p:spPr>
            <a:xfrm>
              <a:off x="3227672" y="705203"/>
              <a:ext cx="22594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多字音辩析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989DB61-26C5-4D81-B8C1-B86890352E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57" y="2330488"/>
            <a:ext cx="2146449" cy="127948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F01483C-A736-48B7-AA1E-A370C547C814}"/>
              </a:ext>
            </a:extLst>
          </p:cNvPr>
          <p:cNvSpPr txBox="1"/>
          <p:nvPr/>
        </p:nvSpPr>
        <p:spPr>
          <a:xfrm>
            <a:off x="1665820" y="250710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和好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FF8D601-0612-4AAE-A1AD-0FC661C87550}"/>
              </a:ext>
            </a:extLst>
          </p:cNvPr>
          <p:cNvSpPr txBox="1"/>
          <p:nvPr/>
        </p:nvSpPr>
        <p:spPr>
          <a:xfrm>
            <a:off x="1783459" y="1876528"/>
            <a:ext cx="1245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+mn-ea"/>
              </a:rPr>
              <a:t>h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é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err="1">
                <a:latin typeface="+mn-ea"/>
              </a:rPr>
              <a:t>h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ǎ</a:t>
            </a:r>
            <a:r>
              <a:rPr lang="en-US" altLang="zh-CN" sz="2800" dirty="0" err="1">
                <a:latin typeface="+mn-ea"/>
              </a:rPr>
              <a:t>o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9BB66DA-D735-46D5-A03C-F2526BE206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620" y="2330488"/>
            <a:ext cx="2146449" cy="127948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83450E5-743C-49F7-B2CE-B48EB104A4D5}"/>
              </a:ext>
            </a:extLst>
          </p:cNvPr>
          <p:cNvSpPr txBox="1"/>
          <p:nvPr/>
        </p:nvSpPr>
        <p:spPr>
          <a:xfrm>
            <a:off x="5610958" y="250710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搅和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C7B9E70-61E4-4C43-8B61-6FC44A0A5366}"/>
              </a:ext>
            </a:extLst>
          </p:cNvPr>
          <p:cNvSpPr txBox="1"/>
          <p:nvPr/>
        </p:nvSpPr>
        <p:spPr>
          <a:xfrm>
            <a:off x="5584508" y="1876528"/>
            <a:ext cx="1468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+mn-ea"/>
              </a:rPr>
              <a:t>Ji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ǎ</a:t>
            </a:r>
            <a:r>
              <a:rPr lang="en-US" altLang="zh-CN" sz="2800" dirty="0" err="1">
                <a:latin typeface="+mn-ea"/>
              </a:rPr>
              <a:t>o</a:t>
            </a: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err="1">
                <a:latin typeface="+mn-ea"/>
              </a:rPr>
              <a:t>huo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F7FB2AC-4F38-41CC-A4F1-AADF3C1BD284}"/>
              </a:ext>
            </a:extLst>
          </p:cNvPr>
          <p:cNvSpPr txBox="1"/>
          <p:nvPr/>
        </p:nvSpPr>
        <p:spPr>
          <a:xfrm>
            <a:off x="1117546" y="3681819"/>
            <a:ext cx="2736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释义：指和睦，恢复和睦的感情。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515237A-8169-407D-9BAB-7B0B73A145A3}"/>
              </a:ext>
            </a:extLst>
          </p:cNvPr>
          <p:cNvSpPr txBox="1"/>
          <p:nvPr/>
        </p:nvSpPr>
        <p:spPr>
          <a:xfrm>
            <a:off x="5216498" y="3681819"/>
            <a:ext cx="2565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释义：混合，掺杂，扰乱。</a:t>
            </a:r>
          </a:p>
        </p:txBody>
      </p:sp>
    </p:spTree>
    <p:extLst>
      <p:ext uri="{BB962C8B-B14F-4D97-AF65-F5344CB8AC3E}">
        <p14:creationId xmlns:p14="http://schemas.microsoft.com/office/powerpoint/2010/main" val="19452832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4DE3CC8-5288-41AD-BF5B-4A106766E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58521F8-DF15-4A29-AC1F-886AD6F4B0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176" y="3517561"/>
            <a:ext cx="2277201" cy="179738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E8856E9-E876-4809-BF13-FD86F1EAC013}"/>
              </a:ext>
            </a:extLst>
          </p:cNvPr>
          <p:cNvGrpSpPr/>
          <p:nvPr/>
        </p:nvGrpSpPr>
        <p:grpSpPr>
          <a:xfrm>
            <a:off x="514713" y="315558"/>
            <a:ext cx="4209687" cy="1108322"/>
            <a:chOff x="514713" y="315558"/>
            <a:chExt cx="4209687" cy="1108322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AD1BDF9F-5639-4E77-BEF4-C0E0DC7CB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713" y="315558"/>
              <a:ext cx="4209687" cy="1108322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24DC61BC-2376-481D-8AC4-55FA51510912}"/>
                </a:ext>
              </a:extLst>
            </p:cNvPr>
            <p:cNvSpPr txBox="1"/>
            <p:nvPr/>
          </p:nvSpPr>
          <p:spPr>
            <a:xfrm>
              <a:off x="802949" y="629722"/>
              <a:ext cx="1706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词语解释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E76548F-96CC-42FC-ACAF-BA1D90DCAA31}"/>
              </a:ext>
            </a:extLst>
          </p:cNvPr>
          <p:cNvGrpSpPr/>
          <p:nvPr/>
        </p:nvGrpSpPr>
        <p:grpSpPr>
          <a:xfrm>
            <a:off x="2010142" y="1325909"/>
            <a:ext cx="1229622" cy="821214"/>
            <a:chOff x="2010142" y="1325909"/>
            <a:chExt cx="1229622" cy="821214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00EC2EB-0418-409F-8389-4BDB93549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2041976" y="1294075"/>
              <a:ext cx="821214" cy="884882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35661F3-D066-4246-8230-F665430E889D}"/>
                </a:ext>
              </a:extLst>
            </p:cNvPr>
            <p:cNvSpPr txBox="1"/>
            <p:nvPr/>
          </p:nvSpPr>
          <p:spPr>
            <a:xfrm>
              <a:off x="2395433" y="1498963"/>
              <a:ext cx="844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幽径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E601A58-035B-48F0-A6CF-2A774E4E0BDE}"/>
              </a:ext>
            </a:extLst>
          </p:cNvPr>
          <p:cNvGrpSpPr/>
          <p:nvPr/>
        </p:nvGrpSpPr>
        <p:grpSpPr>
          <a:xfrm>
            <a:off x="5096802" y="1325909"/>
            <a:ext cx="1196751" cy="821214"/>
            <a:chOff x="5096802" y="1325909"/>
            <a:chExt cx="1196751" cy="821214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A89EEB54-D665-4FA4-84DC-1F4E15368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5128636" y="1294075"/>
              <a:ext cx="821214" cy="884882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827388E8-5A98-43BE-852F-47C1EE6DE79A}"/>
                </a:ext>
              </a:extLst>
            </p:cNvPr>
            <p:cNvSpPr txBox="1"/>
            <p:nvPr/>
          </p:nvSpPr>
          <p:spPr>
            <a:xfrm>
              <a:off x="5449222" y="1428975"/>
              <a:ext cx="844331" cy="62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德高望重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1CF6AC1-7BD9-4B51-B6A1-ECB3456ACDD8}"/>
              </a:ext>
            </a:extLst>
          </p:cNvPr>
          <p:cNvGrpSpPr/>
          <p:nvPr/>
        </p:nvGrpSpPr>
        <p:grpSpPr>
          <a:xfrm>
            <a:off x="5096802" y="2411759"/>
            <a:ext cx="1229622" cy="821214"/>
            <a:chOff x="5096802" y="2411759"/>
            <a:chExt cx="1229622" cy="821214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E1B0761A-19D9-4CB1-8032-40F34396F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5128636" y="2379925"/>
              <a:ext cx="821214" cy="884882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5348470D-9972-4FC8-9747-E306329443A7}"/>
                </a:ext>
              </a:extLst>
            </p:cNvPr>
            <p:cNvSpPr txBox="1"/>
            <p:nvPr/>
          </p:nvSpPr>
          <p:spPr>
            <a:xfrm>
              <a:off x="5482093" y="2584813"/>
              <a:ext cx="844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唱和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75D2F3C-0834-4F34-BEDE-0459EF626B38}"/>
              </a:ext>
            </a:extLst>
          </p:cNvPr>
          <p:cNvGrpSpPr/>
          <p:nvPr/>
        </p:nvGrpSpPr>
        <p:grpSpPr>
          <a:xfrm>
            <a:off x="2010142" y="2411759"/>
            <a:ext cx="1229622" cy="821214"/>
            <a:chOff x="2010142" y="2411759"/>
            <a:chExt cx="1229622" cy="821214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B36050C0-8DCF-4126-9D14-5A749DBD0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2041976" y="2379925"/>
              <a:ext cx="821214" cy="884882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D47624B5-CCC5-4710-9130-90B3F06CB87A}"/>
                </a:ext>
              </a:extLst>
            </p:cNvPr>
            <p:cNvSpPr txBox="1"/>
            <p:nvPr/>
          </p:nvSpPr>
          <p:spPr>
            <a:xfrm>
              <a:off x="2395433" y="2505300"/>
              <a:ext cx="844331" cy="62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波光明灭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2BD3592-0E3F-46C2-80C0-DE04C4E46F69}"/>
              </a:ext>
            </a:extLst>
          </p:cNvPr>
          <p:cNvGrpSpPr/>
          <p:nvPr/>
        </p:nvGrpSpPr>
        <p:grpSpPr>
          <a:xfrm>
            <a:off x="5096802" y="3459508"/>
            <a:ext cx="1229622" cy="821214"/>
            <a:chOff x="5096802" y="3459508"/>
            <a:chExt cx="1229622" cy="821214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0BC0E1AA-A30C-4C7A-9191-459BBD2B5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5128636" y="3427674"/>
              <a:ext cx="821214" cy="884882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2D7FA2BF-8AB5-4E95-950E-8FEA5DE59743}"/>
                </a:ext>
              </a:extLst>
            </p:cNvPr>
            <p:cNvSpPr txBox="1"/>
            <p:nvPr/>
          </p:nvSpPr>
          <p:spPr>
            <a:xfrm>
              <a:off x="5482093" y="3632562"/>
              <a:ext cx="844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吟咏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732FE43B-805F-47B2-A4C0-3C889977D0BD}"/>
              </a:ext>
            </a:extLst>
          </p:cNvPr>
          <p:cNvGrpSpPr/>
          <p:nvPr/>
        </p:nvGrpSpPr>
        <p:grpSpPr>
          <a:xfrm>
            <a:off x="2010142" y="3459508"/>
            <a:ext cx="1229622" cy="821214"/>
            <a:chOff x="2010142" y="3459508"/>
            <a:chExt cx="1229622" cy="821214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0A8EA0F-86FE-4544-B142-B25CD99FF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54794">
              <a:off x="2041976" y="3427674"/>
              <a:ext cx="821214" cy="884882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1DD5DBF6-9416-4861-8E10-EB205A6B13FE}"/>
                </a:ext>
              </a:extLst>
            </p:cNvPr>
            <p:cNvSpPr txBox="1"/>
            <p:nvPr/>
          </p:nvSpPr>
          <p:spPr>
            <a:xfrm>
              <a:off x="2395433" y="3581625"/>
              <a:ext cx="844331" cy="62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津津乐道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3E8043B-0B7B-4302-87FB-D897057AFC10}"/>
              </a:ext>
            </a:extLst>
          </p:cNvPr>
          <p:cNvSpPr txBox="1"/>
          <p:nvPr/>
        </p:nvSpPr>
        <p:spPr>
          <a:xfrm>
            <a:off x="3154516" y="1596293"/>
            <a:ext cx="1731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隐蔽、僻静的小路。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310DE5A-3A3E-47EB-AB99-1DE83957195A}"/>
              </a:ext>
            </a:extLst>
          </p:cNvPr>
          <p:cNvSpPr txBox="1"/>
          <p:nvPr/>
        </p:nvSpPr>
        <p:spPr>
          <a:xfrm>
            <a:off x="3154515" y="2653568"/>
            <a:ext cx="187391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水波忽明忽暗的样子。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C8CA945-5EB0-40DE-8551-16CFEA19CB2B}"/>
              </a:ext>
            </a:extLst>
          </p:cNvPr>
          <p:cNvSpPr txBox="1"/>
          <p:nvPr/>
        </p:nvSpPr>
        <p:spPr>
          <a:xfrm>
            <a:off x="3154515" y="3682268"/>
            <a:ext cx="187391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很感兴趣的谈论。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FEFA556-A728-4C05-8A53-B7A33AC9B319}"/>
              </a:ext>
            </a:extLst>
          </p:cNvPr>
          <p:cNvSpPr txBox="1"/>
          <p:nvPr/>
        </p:nvSpPr>
        <p:spPr>
          <a:xfrm>
            <a:off x="6326341" y="1596293"/>
            <a:ext cx="1731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道德高尚，名望很大。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4C3E1B0-AA9B-48F6-94AA-F09DABB6A580}"/>
              </a:ext>
            </a:extLst>
          </p:cNvPr>
          <p:cNvSpPr txBox="1"/>
          <p:nvPr/>
        </p:nvSpPr>
        <p:spPr>
          <a:xfrm>
            <a:off x="6326340" y="2558318"/>
            <a:ext cx="18739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一个人做了诗或词，别人相应做答。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50243D4-C182-4B1B-B5B3-7100F52A257A}"/>
              </a:ext>
            </a:extLst>
          </p:cNvPr>
          <p:cNvSpPr txBox="1"/>
          <p:nvPr/>
        </p:nvSpPr>
        <p:spPr>
          <a:xfrm>
            <a:off x="6293553" y="3623893"/>
            <a:ext cx="18739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+mn-ea"/>
              </a:rPr>
              <a:t>“咏”的基本意思是指有节奏的诵读诗文。</a:t>
            </a:r>
          </a:p>
        </p:txBody>
      </p:sp>
    </p:spTree>
    <p:extLst>
      <p:ext uri="{BB962C8B-B14F-4D97-AF65-F5344CB8AC3E}">
        <p14:creationId xmlns:p14="http://schemas.microsoft.com/office/powerpoint/2010/main" val="195997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</TotalTime>
  <Words>1220</Words>
  <Application>Microsoft Office PowerPoint</Application>
  <PresentationFormat>全屏显示(16:9)</PresentationFormat>
  <Paragraphs>141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等线</vt:lpstr>
      <vt:lpstr>华文楷体</vt:lpstr>
      <vt:lpstr>华文新魏</vt:lpstr>
      <vt:lpstr>楷体_GB2312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131</cp:revision>
  <dcterms:created xsi:type="dcterms:W3CDTF">2017-08-15T02:30:58Z</dcterms:created>
  <dcterms:modified xsi:type="dcterms:W3CDTF">2019-01-13T07:36:42Z</dcterms:modified>
</cp:coreProperties>
</file>