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9" r:id="rId3"/>
    <p:sldId id="260" r:id="rId4"/>
    <p:sldId id="256" r:id="rId5"/>
    <p:sldId id="268" r:id="rId6"/>
    <p:sldId id="269" r:id="rId7"/>
    <p:sldId id="267" r:id="rId8"/>
    <p:sldId id="262" r:id="rId9"/>
    <p:sldId id="265" r:id="rId10"/>
    <p:sldId id="266" r:id="rId11"/>
    <p:sldId id="270" r:id="rId12"/>
    <p:sldId id="271" r:id="rId13"/>
    <p:sldId id="263" r:id="rId14"/>
    <p:sldId id="272" r:id="rId15"/>
    <p:sldId id="273" r:id="rId16"/>
    <p:sldId id="280" r:id="rId17"/>
    <p:sldId id="274" r:id="rId18"/>
    <p:sldId id="281" r:id="rId19"/>
    <p:sldId id="275" r:id="rId20"/>
    <p:sldId id="276" r:id="rId21"/>
    <p:sldId id="264" r:id="rId22"/>
    <p:sldId id="277" r:id="rId23"/>
    <p:sldId id="278" r:id="rId24"/>
    <p:sldId id="279" r:id="rId25"/>
    <p:sldId id="261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3262D-2621-43EB-81EE-F3A1331707E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D2DC5-F21C-44EF-8D54-5CE4A49EB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535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09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951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5218D9-B133-4C7F-95B3-74154FBE2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24712DA-F595-4AE3-AF9F-2A335B909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B3322F3-34A6-431B-90E1-74DA4F781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05B9-2614-4477-B0E8-F819B355E2B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D15A60A-02E4-4953-9450-534CD041A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C1AC112-EA01-49DB-8CC3-5FC27890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80B4E-810E-4665-B241-5FBD69BE38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6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81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03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212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493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90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3426837-44AC-4C27-BBD9-761110B97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6D40906-D011-42CB-AF19-84E7B9572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749510E-87E3-46E9-91B6-CDA57F268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05B9-2614-4477-B0E8-F819B355E2B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897677-07AA-4AEC-8A18-B16D8CA60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1CD1AA6-B5FE-412C-99EC-D1FF362C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80B4E-810E-4665-B241-5FBD69BE38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35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6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40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74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6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23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15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43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8B73D0C-133E-4BD8-80EF-C7D5B179A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B6D0083-AAC6-4AAF-8239-3AF839AACE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9F4DF7-6E0F-4E59-87E6-AB56A4689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805B9-2614-4477-B0E8-F819B355E2B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FC6A9AC-24CE-4B10-B083-C9D2B83A4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9E6A73D-DACB-487E-B114-6585C95BF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80B4E-810E-4665-B241-5FBD69BE38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0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83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1620C8E6-D3B8-40A1-862E-02C422D45E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" y="1031535"/>
            <a:ext cx="12168778" cy="4542971"/>
          </a:xfr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04FE9EB-CB26-4482-99FB-7025836A4452}"/>
              </a:ext>
            </a:extLst>
          </p:cNvPr>
          <p:cNvSpPr txBox="1"/>
          <p:nvPr/>
        </p:nvSpPr>
        <p:spPr>
          <a:xfrm>
            <a:off x="2525486" y="2249715"/>
            <a:ext cx="50321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盲孩子和他的影子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06D2709-F2D7-42F8-9A74-1CE7A7B8BECD}"/>
              </a:ext>
            </a:extLst>
          </p:cNvPr>
          <p:cNvSpPr/>
          <p:nvPr/>
        </p:nvSpPr>
        <p:spPr>
          <a:xfrm>
            <a:off x="8550648" y="275086"/>
            <a:ext cx="3517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人教版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七年级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语文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上册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97807F7-2423-42EB-91C4-4521A3EAA5E6}"/>
              </a:ext>
            </a:extLst>
          </p:cNvPr>
          <p:cNvSpPr/>
          <p:nvPr/>
        </p:nvSpPr>
        <p:spPr>
          <a:xfrm>
            <a:off x="2943145" y="3255048"/>
            <a:ext cx="4075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汇报时间：</a:t>
            </a:r>
            <a:r>
              <a:rPr lang="en-US" altLang="zh-CN" dirty="0"/>
              <a:t>201X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  演讲人：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27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="" xmlns:a16="http://schemas.microsoft.com/office/drawing/2014/main" id="{CB88337E-7731-406F-8946-EBC946A7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917" y="1799771"/>
            <a:ext cx="64087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a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．归纳本文的</a:t>
            </a:r>
            <a:r>
              <a:rPr lang="zh-CN" altLang="en-US" sz="36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情节发展步骤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F5CBA688-9E08-458E-B78E-0A4A9B90F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06" y="1733096"/>
            <a:ext cx="1415772" cy="680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思考一下，你</a:t>
            </a:r>
            <a:endParaRPr lang="en-US" altLang="zh-CN" sz="4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能</a:t>
            </a:r>
            <a:r>
              <a:rPr lang="en-US" altLang="zh-CN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08F44811-BA65-4D11-805D-743BFEAA5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7029" y="2409371"/>
            <a:ext cx="434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1"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盲孩子很寂寞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="" xmlns:a16="http://schemas.microsoft.com/office/drawing/2014/main" id="{D017FAE6-131E-41D1-87B4-C8FD1580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029" y="3628571"/>
            <a:ext cx="1264286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影子”的陪伴给盲孩子带来快乐，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带来温暖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="" xmlns:a16="http://schemas.microsoft.com/office/drawing/2014/main" id="{20B8E3B7-8207-45FB-8AB5-2B207DB14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028" y="5136696"/>
            <a:ext cx="121992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影子、萤火虫、太阳、月亮的爱使盲孩子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得到光明</a:t>
            </a:r>
            <a:r>
              <a:rPr kumimoji="1" lang="zh-CN" altLang="en-US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7" name="AutoShape 13">
            <a:extLst>
              <a:ext uri="{FF2B5EF4-FFF2-40B4-BE49-F238E27FC236}">
                <a16:creationId xmlns="" xmlns:a16="http://schemas.microsoft.com/office/drawing/2014/main" id="{37F2EFA0-A57B-465B-8E41-C2DE7676A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1429" y="3133271"/>
            <a:ext cx="12192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AutoShape 14">
            <a:extLst>
              <a:ext uri="{FF2B5EF4-FFF2-40B4-BE49-F238E27FC236}">
                <a16:creationId xmlns="" xmlns:a16="http://schemas.microsoft.com/office/drawing/2014/main" id="{697D9288-BCD1-4F12-9415-19912F7DE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229" y="4466771"/>
            <a:ext cx="14478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2CA6258-2529-4B0C-AE6C-6529CEAC6AD3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872AD6A4-E609-4E12-9A8E-E24DDDC36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课前预习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29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783DE7BC-D0D8-4823-A2CF-A3E6A3EF8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831" y="1669376"/>
            <a:ext cx="7777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．找出表现盲孩子心情变化的词句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="" xmlns:a16="http://schemas.microsoft.com/office/drawing/2014/main" id="{28BE5857-2030-4B3A-A832-F2D1F8594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6333" y="1403350"/>
            <a:ext cx="1415772" cy="545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思考一下，你能</a:t>
            </a:r>
            <a:r>
              <a:rPr lang="en-US" altLang="zh-CN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</a:p>
        </p:txBody>
      </p:sp>
      <p:sp>
        <p:nvSpPr>
          <p:cNvPr id="4" name="Text Box 8">
            <a:extLst>
              <a:ext uri="{FF2B5EF4-FFF2-40B4-BE49-F238E27FC236}">
                <a16:creationId xmlns="" xmlns:a16="http://schemas.microsoft.com/office/drawing/2014/main" id="{652953AB-103C-4841-AB71-F89333CA0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895" y="2696034"/>
            <a:ext cx="863962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他的日子过得很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寂寞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--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盲孩子似乎感受到了光明，看到了色彩，它很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快乐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--“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啊，我看见它了，萤火虫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他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从来没这样快乐过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--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盲孩子望着他的影子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惊喜地叫起来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：“啊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我的影子，是你吗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我好像看见你了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真的，我看见你了</a:t>
            </a: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!”--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他看见了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周围的一切</a:t>
            </a:r>
            <a:r>
              <a:rPr kumimoji="1" lang="en-US" altLang="zh-CN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7BE09AA-AC10-4346-86A2-FD3085C01726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8">
            <a:extLst>
              <a:ext uri="{FF2B5EF4-FFF2-40B4-BE49-F238E27FC236}">
                <a16:creationId xmlns="" xmlns:a16="http://schemas.microsoft.com/office/drawing/2014/main" id="{32185AFF-1677-4D73-9647-7E15D7F7B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课前预习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768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326EF8-625F-4BD3-A2E3-81884A25B7C2}"/>
              </a:ext>
            </a:extLst>
          </p:cNvPr>
          <p:cNvGrpSpPr/>
          <p:nvPr/>
        </p:nvGrpSpPr>
        <p:grpSpPr>
          <a:xfrm>
            <a:off x="1696205" y="2139244"/>
            <a:ext cx="8799591" cy="2579512"/>
            <a:chOff x="225017" y="203200"/>
            <a:chExt cx="8693542" cy="4733664"/>
          </a:xfrm>
        </p:grpSpPr>
        <p:sp>
          <p:nvSpPr>
            <p:cNvPr id="5" name="淘宝店chenying0907 2">
              <a:extLst>
                <a:ext uri="{FF2B5EF4-FFF2-40B4-BE49-F238E27FC236}">
                  <a16:creationId xmlns="" xmlns:a16="http://schemas.microsoft.com/office/drawing/2014/main" id="{11C67DAA-0977-49C1-808A-0ADBE4ED521E}"/>
                </a:ext>
              </a:extLst>
            </p:cNvPr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淘宝店chenying0907 3">
              <a:extLst>
                <a:ext uri="{FF2B5EF4-FFF2-40B4-BE49-F238E27FC236}">
                  <a16:creationId xmlns="" xmlns:a16="http://schemas.microsoft.com/office/drawing/2014/main" id="{CBD70070-1162-43F8-AC3B-23920AF88273}"/>
                </a:ext>
              </a:extLst>
            </p:cNvPr>
            <p:cNvSpPr/>
            <p:nvPr/>
          </p:nvSpPr>
          <p:spPr>
            <a:xfrm>
              <a:off x="335644" y="379289"/>
              <a:ext cx="8466099" cy="4374239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" name="Rectangle 18">
            <a:extLst>
              <a:ext uri="{FF2B5EF4-FFF2-40B4-BE49-F238E27FC236}">
                <a16:creationId xmlns="" xmlns:a16="http://schemas.microsoft.com/office/drawing/2014/main" id="{F01A61B5-521A-4D7F-902C-CFFEF8DD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463" y="2722367"/>
            <a:ext cx="172819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03</a:t>
            </a:r>
          </a:p>
        </p:txBody>
      </p:sp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272F2D76-7212-40E6-B789-C131CCE97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2981547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Line 21">
            <a:extLst>
              <a:ext uri="{FF2B5EF4-FFF2-40B4-BE49-F238E27FC236}">
                <a16:creationId xmlns="" xmlns:a16="http://schemas.microsoft.com/office/drawing/2014/main" id="{74C5C4BC-E97F-4D04-B393-C50BAFB2C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7676" y="2816251"/>
            <a:ext cx="0" cy="1340024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7B19711A-E5AE-4019-A83C-677DF61E6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3666098"/>
            <a:ext cx="3768776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37711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234DCE6E-6291-4DD7-A6C0-84D9F44A2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6887" y="1783444"/>
            <a:ext cx="956854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这是一篇美丽的抒情童话，它营造了一种纯真温馨的氛围，有诗情画意般的境界。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1595681A-9E40-4EE5-B845-54BC74BA7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6887" y="3296805"/>
            <a:ext cx="286838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课文是从哪些方面表现纯真温馨的氛围和诗情画意般的境界的？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="" xmlns:a16="http://schemas.microsoft.com/office/drawing/2014/main" id="{FA251D26-883C-4E98-8E1E-CA5DD5915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273" y="3296805"/>
            <a:ext cx="658404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kumimoji="1"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盲孩子热爱生活，渴望光明，情调轻松欢快，情境多姿多彩 。如：“牛儿哞哞地叫，羊儿咩咩地叫”，“采摘野花野果”，“听潺潺的流水声”，萤火虫“幽蓝”“翠绿”的光，以及太阳、月亮、“弯弯的彩虹”、“各色花朵”、“绿草”、“露珠”等，这一些就构成了一种绚丽的、诗情画意般的境界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BD8E8CD5-0E54-4AC1-84EC-0782FC0246A4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18">
            <a:extLst>
              <a:ext uri="{FF2B5EF4-FFF2-40B4-BE49-F238E27FC236}">
                <a16:creationId xmlns="" xmlns:a16="http://schemas.microsoft.com/office/drawing/2014/main" id="{6705D0B5-ECD1-44E1-B292-E7F667D7E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422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="" xmlns:a16="http://schemas.microsoft.com/office/drawing/2014/main" id="{D56C0CB1-3F1B-4C1D-A046-76F3CC3AC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745" y="1689100"/>
            <a:ext cx="9855426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分析一下课文从哪些方面表现这种“诗一般的境界”。划出文中你认为写得美的语句，体会一下这些语言有什么好处。 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025FB499-F6A4-4BCC-8AE8-1E42808EF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856" y="3578225"/>
            <a:ext cx="1010557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1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、全篇几乎都由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短句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构成，好读，不拗口，如“他还看见了天上出现了弯弯的彩虹。”他还看见了各种颜色的花朵。“还有绿草。还有草叶上明亮的露珠。”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ED5F13D4-2656-4BB0-AFB4-123926C59750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8">
            <a:extLst>
              <a:ext uri="{FF2B5EF4-FFF2-40B4-BE49-F238E27FC236}">
                <a16:creationId xmlns="" xmlns:a16="http://schemas.microsoft.com/office/drawing/2014/main" id="{DE5F9C15-155B-49AA-A8C8-FAF6FB3DF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037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="" xmlns:a16="http://schemas.microsoft.com/office/drawing/2014/main" id="{0E6ECB92-48E3-4E35-A27E-79ABED97E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385" y="1513115"/>
            <a:ext cx="1026523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2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叠音词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很多，不仅形象感强，描写情态逼真，还可以舒缓语气。如“轻轻”、“咩咩”、“哞哞”、“潺潺”、“阵阵”、“飘飘忽忽”、“幽幽”、“缓缓”等。</a:t>
            </a:r>
            <a:r>
              <a:rPr kumimoji="1"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AF642B32-C678-48D0-9D5A-8E9C50F18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757" y="4089400"/>
            <a:ext cx="8153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3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节奏感强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。如“话音刚落，一声霹雳炸响，风夹着雨，雨带着风来了。”“他们走过泥泞的旷野，踏上小路，走向家中。”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ADA8EEF9-C70E-43C9-B720-2BCC83DD0538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8">
            <a:extLst>
              <a:ext uri="{FF2B5EF4-FFF2-40B4-BE49-F238E27FC236}">
                <a16:creationId xmlns="" xmlns:a16="http://schemas.microsoft.com/office/drawing/2014/main" id="{1600B1B7-C9A7-4A3C-B771-9CEE8BE12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80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9DEFA2FB-EAF2-4BD8-BD6E-D873D4CED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399" y="1556658"/>
            <a:ext cx="998583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4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含蓄，有象征意义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。如“我从阳光里来，也从月光里来，还从灯光里来。”“光明是我的母亲。是她让我来到你身边陪伴着你的。”他俩说，我们都是光明的孩子。”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="" xmlns:a16="http://schemas.microsoft.com/office/drawing/2014/main" id="{540AAA60-973C-4A64-84C2-2AFF07410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399" y="3886200"/>
            <a:ext cx="998583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5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按句排列，短小、活泼、跳跃，像小溪流水，自然流畅，适合孩子阅读</a:t>
            </a:r>
            <a:r>
              <a:rPr kumimoji="1"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。如他是一个盲孩子。”“在他的世界里，没有光亮，没有色彩。”“他是一个永远生活在黑夜里的孩子。”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82827F1-7FD3-4C05-A2DE-47672515C2D6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8">
            <a:extLst>
              <a:ext uri="{FF2B5EF4-FFF2-40B4-BE49-F238E27FC236}">
                <a16:creationId xmlns="" xmlns:a16="http://schemas.microsoft.com/office/drawing/2014/main" id="{2EC58B8C-6BBB-40B6-AC15-F7317CBDC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20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485D7A8-D32B-4526-9218-CE2B9968AB49}"/>
              </a:ext>
            </a:extLst>
          </p:cNvPr>
          <p:cNvSpPr/>
          <p:nvPr/>
        </p:nvSpPr>
        <p:spPr>
          <a:xfrm>
            <a:off x="1592943" y="4546600"/>
            <a:ext cx="77669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对于像盲孩子一样孤单弱小的人，我们应该关爱 他 们，这样他们才会感受到生活的光明和美好。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="" xmlns:a16="http://schemas.microsoft.com/office/drawing/2014/main" id="{2D055130-2C1A-48B1-8BF0-796B6B9AC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943" y="1441450"/>
            <a:ext cx="8610600" cy="1739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关于课文的主题，可以从</a:t>
            </a:r>
            <a:r>
              <a:rPr lang="zh-CN" altLang="en-US" sz="36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不同的角度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来理解。下面两种说法你同意吗？还有别的看法吗？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41B8BD0E-EBE3-4513-BF83-B95BDCF81103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8">
            <a:extLst>
              <a:ext uri="{FF2B5EF4-FFF2-40B4-BE49-F238E27FC236}">
                <a16:creationId xmlns="" xmlns:a16="http://schemas.microsoft.com/office/drawing/2014/main" id="{4421B070-1B05-43D2-8EB5-DD844FF5F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0354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2">
            <a:extLst>
              <a:ext uri="{FF2B5EF4-FFF2-40B4-BE49-F238E27FC236}">
                <a16:creationId xmlns="" xmlns:a16="http://schemas.microsoft.com/office/drawing/2014/main" id="{9F41C80C-E260-4594-8EF3-FCFC5CBB1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257" y="1859340"/>
            <a:ext cx="877751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盲孩子获得光明的同时影子也</a:t>
            </a:r>
            <a:r>
              <a:rPr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获得了生命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，变成 了一个美丽的孩子。这说明给别人带来幸福，自己也能得到幸福。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7B397D13-8D0C-46A8-9A15-34E7D8AB0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257" y="4762197"/>
            <a:ext cx="8777514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不管自己曾遭遇什么不幸，都要</a:t>
            </a:r>
            <a:r>
              <a:rPr kumimoji="1" lang="zh-CN" altLang="en-US" sz="32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热爱生活</a:t>
            </a:r>
            <a:r>
              <a: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，追求光明未来。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205AD961-5E4F-4B52-BEB6-54E2A10ACE2A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8">
            <a:extLst>
              <a:ext uri="{FF2B5EF4-FFF2-40B4-BE49-F238E27FC236}">
                <a16:creationId xmlns="" xmlns:a16="http://schemas.microsoft.com/office/drawing/2014/main" id="{C3AD7C18-DB91-4577-A3AD-C26A75E3E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639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3F036462-2B5C-4FFE-9CC7-00AF6B8AA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0088" y="1765527"/>
            <a:ext cx="410051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你找到</a:t>
            </a:r>
          </a:p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 他们能成为朋友</a:t>
            </a:r>
          </a:p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的原因了吗？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0340A81A-7565-4A49-B5D9-62886A369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1614714"/>
            <a:ext cx="403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板书设计：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="" xmlns:a16="http://schemas.microsoft.com/office/drawing/2014/main" id="{3B3E8EE0-6F3A-43FC-8D0A-3AE8E7E8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2910114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美的意境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="" xmlns:a16="http://schemas.microsoft.com/office/drawing/2014/main" id="{3803D049-C8E7-47B7-BB4A-CF536E70E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4281714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美的语言</a:t>
            </a:r>
          </a:p>
        </p:txBody>
      </p:sp>
      <p:sp>
        <p:nvSpPr>
          <p:cNvPr id="6" name="Text Box 8">
            <a:extLst>
              <a:ext uri="{FF2B5EF4-FFF2-40B4-BE49-F238E27FC236}">
                <a16:creationId xmlns="" xmlns:a16="http://schemas.microsoft.com/office/drawing/2014/main" id="{A9126201-1B8F-4943-BAB8-ED57B7599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5424714"/>
            <a:ext cx="434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美的主题</a:t>
            </a:r>
          </a:p>
        </p:txBody>
      </p:sp>
      <p:sp>
        <p:nvSpPr>
          <p:cNvPr id="7" name="AutoShape 9">
            <a:extLst>
              <a:ext uri="{FF2B5EF4-FFF2-40B4-BE49-F238E27FC236}">
                <a16:creationId xmlns="" xmlns:a16="http://schemas.microsoft.com/office/drawing/2014/main" id="{A2343A23-58D8-4FD1-811B-AF7F22AD5EE2}"/>
              </a:ext>
            </a:extLst>
          </p:cNvPr>
          <p:cNvSpPr>
            <a:spLocks/>
          </p:cNvSpPr>
          <p:nvPr/>
        </p:nvSpPr>
        <p:spPr bwMode="auto">
          <a:xfrm>
            <a:off x="6070600" y="3138714"/>
            <a:ext cx="533400" cy="2819400"/>
          </a:xfrm>
          <a:prstGeom prst="rightBrace">
            <a:avLst>
              <a:gd name="adj1" fmla="val 4404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="" xmlns:a16="http://schemas.microsoft.com/office/drawing/2014/main" id="{DBD9FC90-D348-4B2A-9AF1-C18E30080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4357914"/>
            <a:ext cx="220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美的世界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="" xmlns:a16="http://schemas.microsoft.com/office/drawing/2014/main" id="{6F922166-EBDB-4155-9F6D-DD31B6682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2738" y="3252560"/>
            <a:ext cx="1292662" cy="28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盲孩子和他的影子</a:t>
            </a:r>
          </a:p>
        </p:txBody>
      </p:sp>
      <p:sp>
        <p:nvSpPr>
          <p:cNvPr id="10" name="AutoShape 12">
            <a:extLst>
              <a:ext uri="{FF2B5EF4-FFF2-40B4-BE49-F238E27FC236}">
                <a16:creationId xmlns="" xmlns:a16="http://schemas.microsoft.com/office/drawing/2014/main" id="{8E2D8224-C06F-4B4D-976D-D661678D5A86}"/>
              </a:ext>
            </a:extLst>
          </p:cNvPr>
          <p:cNvSpPr>
            <a:spLocks/>
          </p:cNvSpPr>
          <p:nvPr/>
        </p:nvSpPr>
        <p:spPr bwMode="auto">
          <a:xfrm>
            <a:off x="2946400" y="3062514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C3AB228B-9133-495B-B412-C10216504146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8">
            <a:extLst>
              <a:ext uri="{FF2B5EF4-FFF2-40B4-BE49-F238E27FC236}">
                <a16:creationId xmlns="" xmlns:a16="http://schemas.microsoft.com/office/drawing/2014/main" id="{32377573-6452-4957-808E-A33A7E28D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课文探究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59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 animBg="1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ED91B9-E291-4E7C-A022-18CE4EFA4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0A1E551E-2DDB-4078-AFC5-6C1D3523F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85110" y="0"/>
            <a:ext cx="20211010" cy="6858000"/>
          </a:xfr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00D00BE-5B86-459F-A41C-CF7341246E4F}"/>
              </a:ext>
            </a:extLst>
          </p:cNvPr>
          <p:cNvGrpSpPr/>
          <p:nvPr/>
        </p:nvGrpSpPr>
        <p:grpSpPr>
          <a:xfrm>
            <a:off x="1985190" y="1585657"/>
            <a:ext cx="2649388" cy="3686685"/>
            <a:chOff x="225017" y="203200"/>
            <a:chExt cx="8693542" cy="4733664"/>
          </a:xfrm>
        </p:grpSpPr>
        <p:sp>
          <p:nvSpPr>
            <p:cNvPr id="7" name="淘宝店chenying0907 2">
              <a:extLst>
                <a:ext uri="{FF2B5EF4-FFF2-40B4-BE49-F238E27FC236}">
                  <a16:creationId xmlns="" xmlns:a16="http://schemas.microsoft.com/office/drawing/2014/main" id="{4042CC10-8B1C-4443-9256-089BAB506777}"/>
                </a:ext>
              </a:extLst>
            </p:cNvPr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淘宝店chenying0907 3">
              <a:extLst>
                <a:ext uri="{FF2B5EF4-FFF2-40B4-BE49-F238E27FC236}">
                  <a16:creationId xmlns="" xmlns:a16="http://schemas.microsoft.com/office/drawing/2014/main" id="{6490D343-A3FD-4B5F-BC9C-9680E5521996}"/>
                </a:ext>
              </a:extLst>
            </p:cNvPr>
            <p:cNvSpPr/>
            <p:nvPr/>
          </p:nvSpPr>
          <p:spPr>
            <a:xfrm>
              <a:off x="538757" y="334208"/>
              <a:ext cx="8059872" cy="4464399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" name="Rectangle 18">
            <a:extLst>
              <a:ext uri="{FF2B5EF4-FFF2-40B4-BE49-F238E27FC236}">
                <a16:creationId xmlns="" xmlns:a16="http://schemas.microsoft.com/office/drawing/2014/main" id="{98C73DB3-E099-47F7-8C15-7F6528030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7742" y="1853300"/>
            <a:ext cx="1107996" cy="291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目 录</a:t>
            </a:r>
            <a:endParaRPr lang="en-US" altLang="zh-CN" sz="72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509C28CF-EAEA-49CB-82DE-A578986C2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897" y="2205035"/>
            <a:ext cx="246221" cy="233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cs typeface="宋体" pitchFamily="2" charset="-122"/>
              </a:rPr>
              <a:t>CONTENTS</a:t>
            </a:r>
          </a:p>
        </p:txBody>
      </p:sp>
      <p:sp>
        <p:nvSpPr>
          <p:cNvPr id="11" name="Line 21">
            <a:extLst>
              <a:ext uri="{FF2B5EF4-FFF2-40B4-BE49-F238E27FC236}">
                <a16:creationId xmlns="" xmlns:a16="http://schemas.microsoft.com/office/drawing/2014/main" id="{9C6094AE-EFF5-426F-800A-405723A7BED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5736" y="2205037"/>
            <a:ext cx="0" cy="233090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2" name="Rectangle 39">
            <a:extLst>
              <a:ext uri="{FF2B5EF4-FFF2-40B4-BE49-F238E27FC236}">
                <a16:creationId xmlns="" xmlns:a16="http://schemas.microsoft.com/office/drawing/2014/main" id="{B32D3C8A-F43F-4D59-BCCB-1FD73C557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7620" y="2557704"/>
            <a:ext cx="4032448" cy="4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67" dirty="0">
                <a:solidFill>
                  <a:schemeClr val="accent3"/>
                </a:solidFill>
                <a:latin typeface="华文中宋" pitchFamily="2" charset="-122"/>
                <a:ea typeface="华文中宋" pitchFamily="2" charset="-122"/>
              </a:rPr>
              <a:t>生词朗读</a:t>
            </a:r>
            <a:endParaRPr lang="en-US" altLang="zh-CN" sz="2667" dirty="0">
              <a:solidFill>
                <a:schemeClr val="accent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Rectangle 39">
            <a:extLst>
              <a:ext uri="{FF2B5EF4-FFF2-40B4-BE49-F238E27FC236}">
                <a16:creationId xmlns="" xmlns:a16="http://schemas.microsoft.com/office/drawing/2014/main" id="{F3D8B858-52E9-4850-A287-58F6F425F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7620" y="2977650"/>
            <a:ext cx="40324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31B6CB6-6327-404B-ACF8-9DAA67C1C926}"/>
              </a:ext>
            </a:extLst>
          </p:cNvPr>
          <p:cNvGrpSpPr/>
          <p:nvPr/>
        </p:nvGrpSpPr>
        <p:grpSpPr>
          <a:xfrm>
            <a:off x="5276111" y="2733606"/>
            <a:ext cx="342912" cy="342912"/>
            <a:chOff x="4923349" y="1475317"/>
            <a:chExt cx="305414" cy="305414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BE164539-F4DA-4670-A5CC-7EFC101A6EC1}"/>
                </a:ext>
              </a:extLst>
            </p:cNvPr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3A9179B-3ACD-470D-9B1C-307979C99690}"/>
                </a:ext>
              </a:extLst>
            </p:cNvPr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Rectangle 39">
            <a:extLst>
              <a:ext uri="{FF2B5EF4-FFF2-40B4-BE49-F238E27FC236}">
                <a16:creationId xmlns="" xmlns:a16="http://schemas.microsoft.com/office/drawing/2014/main" id="{097C4510-E90C-4F7F-9861-DED3CE09F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7620" y="3662257"/>
            <a:ext cx="4032448" cy="4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67" dirty="0">
                <a:solidFill>
                  <a:schemeClr val="accent3"/>
                </a:solidFill>
                <a:latin typeface="华文中宋" pitchFamily="2" charset="-122"/>
                <a:ea typeface="华文中宋" pitchFamily="2" charset="-122"/>
              </a:rPr>
              <a:t>课前预习</a:t>
            </a:r>
            <a:endParaRPr lang="en-US" altLang="zh-CN" sz="2667" dirty="0">
              <a:solidFill>
                <a:schemeClr val="accent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" name="Rectangle 39">
            <a:extLst>
              <a:ext uri="{FF2B5EF4-FFF2-40B4-BE49-F238E27FC236}">
                <a16:creationId xmlns="" xmlns:a16="http://schemas.microsoft.com/office/drawing/2014/main" id="{41A17416-4FE2-4E82-89CE-744931836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7620" y="4082204"/>
            <a:ext cx="40324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28AB086-CEB2-43BB-A9A8-95640DE92C23}"/>
              </a:ext>
            </a:extLst>
          </p:cNvPr>
          <p:cNvGrpSpPr/>
          <p:nvPr/>
        </p:nvGrpSpPr>
        <p:grpSpPr>
          <a:xfrm>
            <a:off x="5276111" y="3838160"/>
            <a:ext cx="342912" cy="342912"/>
            <a:chOff x="4923349" y="1475317"/>
            <a:chExt cx="305414" cy="305414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9226B40-16A3-4707-A004-1C577D73B222}"/>
                </a:ext>
              </a:extLst>
            </p:cNvPr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95A0F958-C65F-4D3A-B5EC-4575CD82DA99}"/>
                </a:ext>
              </a:extLst>
            </p:cNvPr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39">
            <a:extLst>
              <a:ext uri="{FF2B5EF4-FFF2-40B4-BE49-F238E27FC236}">
                <a16:creationId xmlns="" xmlns:a16="http://schemas.microsoft.com/office/drawing/2014/main" id="{69DA823B-7DAC-49E6-A943-8501C9C5E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9034" y="2557704"/>
            <a:ext cx="4032448" cy="4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67" dirty="0">
                <a:solidFill>
                  <a:schemeClr val="accent3"/>
                </a:solidFill>
                <a:latin typeface="华文中宋" pitchFamily="2" charset="-122"/>
                <a:ea typeface="华文中宋" pitchFamily="2" charset="-122"/>
              </a:rPr>
              <a:t>课文探究</a:t>
            </a:r>
            <a:endParaRPr lang="en-US" altLang="zh-CN" sz="2667" dirty="0">
              <a:solidFill>
                <a:schemeClr val="accent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3" name="Rectangle 39">
            <a:extLst>
              <a:ext uri="{FF2B5EF4-FFF2-40B4-BE49-F238E27FC236}">
                <a16:creationId xmlns="" xmlns:a16="http://schemas.microsoft.com/office/drawing/2014/main" id="{2DE2EAAC-5455-49D6-B291-4A19AA113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9034" y="2977651"/>
            <a:ext cx="40324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E201D4F6-EA5E-45F1-8F36-CFDA06606686}"/>
              </a:ext>
            </a:extLst>
          </p:cNvPr>
          <p:cNvGrpSpPr/>
          <p:nvPr/>
        </p:nvGrpSpPr>
        <p:grpSpPr>
          <a:xfrm>
            <a:off x="9277525" y="2733607"/>
            <a:ext cx="342912" cy="342912"/>
            <a:chOff x="4923349" y="1475317"/>
            <a:chExt cx="305414" cy="305414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263F9AB-B3FF-442C-B86D-8A71B19362A3}"/>
                </a:ext>
              </a:extLst>
            </p:cNvPr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9E7EA09-A7E9-4215-AA7D-C3AE10F214F2}"/>
                </a:ext>
              </a:extLst>
            </p:cNvPr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Rectangle 39">
            <a:extLst>
              <a:ext uri="{FF2B5EF4-FFF2-40B4-BE49-F238E27FC236}">
                <a16:creationId xmlns="" xmlns:a16="http://schemas.microsoft.com/office/drawing/2014/main" id="{312F6A6A-AD42-4233-8964-4E20172D4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9034" y="3662257"/>
            <a:ext cx="4032448" cy="4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67" dirty="0">
                <a:solidFill>
                  <a:schemeClr val="accent3"/>
                </a:solidFill>
                <a:latin typeface="华文中宋" pitchFamily="2" charset="-122"/>
                <a:ea typeface="华文中宋" pitchFamily="2" charset="-122"/>
              </a:rPr>
              <a:t>课后练习</a:t>
            </a:r>
            <a:endParaRPr lang="en-US" altLang="zh-CN" sz="2667" dirty="0">
              <a:solidFill>
                <a:schemeClr val="accent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" name="Rectangle 39">
            <a:extLst>
              <a:ext uri="{FF2B5EF4-FFF2-40B4-BE49-F238E27FC236}">
                <a16:creationId xmlns="" xmlns:a16="http://schemas.microsoft.com/office/drawing/2014/main" id="{BAA47195-055F-4572-8DD5-5CC65098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9034" y="4082204"/>
            <a:ext cx="40324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D1BF7B7-5445-4329-B1E1-33FE1A93CDC1}"/>
              </a:ext>
            </a:extLst>
          </p:cNvPr>
          <p:cNvGrpSpPr/>
          <p:nvPr/>
        </p:nvGrpSpPr>
        <p:grpSpPr>
          <a:xfrm>
            <a:off x="9277525" y="3838160"/>
            <a:ext cx="342912" cy="342912"/>
            <a:chOff x="4923349" y="1475317"/>
            <a:chExt cx="305414" cy="305414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559F29-8AD3-4D17-8D4E-1D1340DB1C06}"/>
                </a:ext>
              </a:extLst>
            </p:cNvPr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61D24D9B-8CDE-4D8D-90AC-75D8FBA73155}"/>
                </a:ext>
              </a:extLst>
            </p:cNvPr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74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  <p:bldP spid="17" grpId="0"/>
      <p:bldP spid="18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326EF8-625F-4BD3-A2E3-81884A25B7C2}"/>
              </a:ext>
            </a:extLst>
          </p:cNvPr>
          <p:cNvGrpSpPr/>
          <p:nvPr/>
        </p:nvGrpSpPr>
        <p:grpSpPr>
          <a:xfrm>
            <a:off x="1696205" y="2139244"/>
            <a:ext cx="8799591" cy="2579512"/>
            <a:chOff x="225017" y="203200"/>
            <a:chExt cx="8693542" cy="4733664"/>
          </a:xfrm>
        </p:grpSpPr>
        <p:sp>
          <p:nvSpPr>
            <p:cNvPr id="5" name="淘宝店chenying0907 2">
              <a:extLst>
                <a:ext uri="{FF2B5EF4-FFF2-40B4-BE49-F238E27FC236}">
                  <a16:creationId xmlns="" xmlns:a16="http://schemas.microsoft.com/office/drawing/2014/main" id="{11C67DAA-0977-49C1-808A-0ADBE4ED521E}"/>
                </a:ext>
              </a:extLst>
            </p:cNvPr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淘宝店chenying0907 3">
              <a:extLst>
                <a:ext uri="{FF2B5EF4-FFF2-40B4-BE49-F238E27FC236}">
                  <a16:creationId xmlns="" xmlns:a16="http://schemas.microsoft.com/office/drawing/2014/main" id="{CBD70070-1162-43F8-AC3B-23920AF88273}"/>
                </a:ext>
              </a:extLst>
            </p:cNvPr>
            <p:cNvSpPr/>
            <p:nvPr/>
          </p:nvSpPr>
          <p:spPr>
            <a:xfrm>
              <a:off x="335644" y="379289"/>
              <a:ext cx="8466099" cy="4374239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" name="Rectangle 18">
            <a:extLst>
              <a:ext uri="{FF2B5EF4-FFF2-40B4-BE49-F238E27FC236}">
                <a16:creationId xmlns="" xmlns:a16="http://schemas.microsoft.com/office/drawing/2014/main" id="{F01A61B5-521A-4D7F-902C-CFFEF8DD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463" y="2722367"/>
            <a:ext cx="172819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04</a:t>
            </a:r>
          </a:p>
        </p:txBody>
      </p:sp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272F2D76-7212-40E6-B789-C131CCE97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2981547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课后练习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Line 21">
            <a:extLst>
              <a:ext uri="{FF2B5EF4-FFF2-40B4-BE49-F238E27FC236}">
                <a16:creationId xmlns="" xmlns:a16="http://schemas.microsoft.com/office/drawing/2014/main" id="{74C5C4BC-E97F-4D04-B393-C50BAFB2C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7676" y="2816251"/>
            <a:ext cx="0" cy="1340024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7B19711A-E5AE-4019-A83C-677DF61E6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3666098"/>
            <a:ext cx="3768776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410173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CD0611CD-52EB-4888-8D35-DA563F6DC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231" y="1720840"/>
            <a:ext cx="618310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54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白朗宁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</a:p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我是幸福的，</a:t>
            </a:r>
          </a:p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因为我爱，</a:t>
            </a:r>
          </a:p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因为我</a:t>
            </a:r>
            <a:r>
              <a:rPr lang="zh-CN" altLang="en-US" sz="54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被爱</a:t>
            </a: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！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E251D2A9-9D90-449A-B336-6D2FF4A9B4EA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18">
            <a:extLst>
              <a:ext uri="{FF2B5EF4-FFF2-40B4-BE49-F238E27FC236}">
                <a16:creationId xmlns="" xmlns:a16="http://schemas.microsoft.com/office/drawing/2014/main" id="{93D88B8B-CE5A-4333-A606-CFF3320F0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课后练习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81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="" xmlns:a16="http://schemas.microsoft.com/office/drawing/2014/main" id="{969ECFC7-18BA-4660-96E4-68BC9DDE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3025" y="1508125"/>
            <a:ext cx="95059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纪伯伦</a:t>
            </a:r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</a:p>
          <a:p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和你一同笑过的人，你可能把他忘掉</a:t>
            </a:r>
            <a:r>
              <a:rPr lang="en-US" altLang="zh-CN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;</a:t>
            </a:r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和你一同哭过的人，你却永远不忘。</a:t>
            </a:r>
          </a:p>
        </p:txBody>
      </p:sp>
      <p:sp>
        <p:nvSpPr>
          <p:cNvPr id="3" name="Text Box 6">
            <a:extLst>
              <a:ext uri="{FF2B5EF4-FFF2-40B4-BE49-F238E27FC236}">
                <a16:creationId xmlns="" xmlns:a16="http://schemas.microsoft.com/office/drawing/2014/main" id="{9B741B0A-DB3E-4E3F-8ADF-DC711B0E5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100" y="3716337"/>
            <a:ext cx="87487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佚   名</a:t>
            </a:r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</a:p>
          <a:p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真友谊像磷火</a:t>
            </a:r>
            <a:r>
              <a:rPr lang="en-US" altLang="zh-CN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000" dirty="0">
                <a:latin typeface="华文中宋" panose="02010600040101010101" pitchFamily="2" charset="-122"/>
                <a:ea typeface="华文中宋" panose="02010600040101010101" pitchFamily="2" charset="-122"/>
              </a:rPr>
              <a:t>在你周围最黑暗的时刻显得最亮。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67A2884-A316-4F17-8205-A6D68EF3BE14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8">
            <a:extLst>
              <a:ext uri="{FF2B5EF4-FFF2-40B4-BE49-F238E27FC236}">
                <a16:creationId xmlns="" xmlns:a16="http://schemas.microsoft.com/office/drawing/2014/main" id="{0D90BB34-9EDD-4872-A351-4F986F64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课后练习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850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ED21C71-3854-45A3-9F21-79568B8DD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3372" y="1346199"/>
            <a:ext cx="738664" cy="188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回音壁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9A3854D4-AC3B-4BF7-AD7B-3FCF17D76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728686"/>
            <a:ext cx="2473754" cy="6463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爱 的 感 悟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="" xmlns:a16="http://schemas.microsoft.com/office/drawing/2014/main" id="{01040629-4A26-485C-B607-C704235EB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641499"/>
            <a:ext cx="914400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你有这种永远不忘的朋友吗？你有磷火一般在别人最黑暗时给他光明的经历吗？请你以“爱”为中心，结合自身生活经历，写篇短文 。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ED75681D-F7DF-4EFA-8287-5B703296CE52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8">
            <a:extLst>
              <a:ext uri="{FF2B5EF4-FFF2-40B4-BE49-F238E27FC236}">
                <a16:creationId xmlns="" xmlns:a16="http://schemas.microsoft.com/office/drawing/2014/main" id="{ABCBE680-229D-48C0-964D-A4F87442F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课后练习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4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1620C8E6-D3B8-40A1-862E-02C422D45E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" y="1031535"/>
            <a:ext cx="12168778" cy="4542971"/>
          </a:xfr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A3CFC77-823B-4084-AC84-C531B4FB50D1}"/>
              </a:ext>
            </a:extLst>
          </p:cNvPr>
          <p:cNvSpPr txBox="1"/>
          <p:nvPr/>
        </p:nvSpPr>
        <p:spPr>
          <a:xfrm>
            <a:off x="2754459" y="2656115"/>
            <a:ext cx="46474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感谢您的聆听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3B410C-E3AD-4335-8BFD-D1B85B310425}"/>
              </a:ext>
            </a:extLst>
          </p:cNvPr>
          <p:cNvSpPr/>
          <p:nvPr/>
        </p:nvSpPr>
        <p:spPr>
          <a:xfrm>
            <a:off x="8550648" y="275086"/>
            <a:ext cx="3517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人教版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七年级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语文</a:t>
            </a:r>
            <a:r>
              <a:rPr lang="en-US" altLang="zh-CN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zh-CN" alt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上册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1A0A84F-EB35-4AC6-9D29-3FFE2E7D7443}"/>
              </a:ext>
            </a:extLst>
          </p:cNvPr>
          <p:cNvSpPr/>
          <p:nvPr/>
        </p:nvSpPr>
        <p:spPr>
          <a:xfrm>
            <a:off x="3799488" y="6128877"/>
            <a:ext cx="4075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 汇报时间：</a:t>
            </a:r>
            <a:r>
              <a:rPr lang="en-US" altLang="zh-CN" dirty="0">
                <a:solidFill>
                  <a:schemeClr val="bg1"/>
                </a:solidFill>
              </a:rPr>
              <a:t>201X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月  演讲人：</a:t>
            </a:r>
            <a:r>
              <a:rPr lang="en-US" altLang="zh-CN" dirty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9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20313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80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326EF8-625F-4BD3-A2E3-81884A25B7C2}"/>
              </a:ext>
            </a:extLst>
          </p:cNvPr>
          <p:cNvGrpSpPr/>
          <p:nvPr/>
        </p:nvGrpSpPr>
        <p:grpSpPr>
          <a:xfrm>
            <a:off x="1696205" y="2139244"/>
            <a:ext cx="8799591" cy="2579512"/>
            <a:chOff x="225017" y="203200"/>
            <a:chExt cx="8693542" cy="4733664"/>
          </a:xfrm>
        </p:grpSpPr>
        <p:sp>
          <p:nvSpPr>
            <p:cNvPr id="5" name="淘宝店chenying0907 2">
              <a:extLst>
                <a:ext uri="{FF2B5EF4-FFF2-40B4-BE49-F238E27FC236}">
                  <a16:creationId xmlns="" xmlns:a16="http://schemas.microsoft.com/office/drawing/2014/main" id="{11C67DAA-0977-49C1-808A-0ADBE4ED521E}"/>
                </a:ext>
              </a:extLst>
            </p:cNvPr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淘宝店chenying0907 3">
              <a:extLst>
                <a:ext uri="{FF2B5EF4-FFF2-40B4-BE49-F238E27FC236}">
                  <a16:creationId xmlns="" xmlns:a16="http://schemas.microsoft.com/office/drawing/2014/main" id="{CBD70070-1162-43F8-AC3B-23920AF88273}"/>
                </a:ext>
              </a:extLst>
            </p:cNvPr>
            <p:cNvSpPr/>
            <p:nvPr/>
          </p:nvSpPr>
          <p:spPr>
            <a:xfrm>
              <a:off x="335644" y="379289"/>
              <a:ext cx="8466099" cy="4374239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" name="Rectangle 18">
            <a:extLst>
              <a:ext uri="{FF2B5EF4-FFF2-40B4-BE49-F238E27FC236}">
                <a16:creationId xmlns="" xmlns:a16="http://schemas.microsoft.com/office/drawing/2014/main" id="{F01A61B5-521A-4D7F-902C-CFFEF8DD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463" y="2722367"/>
            <a:ext cx="172819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01</a:t>
            </a:r>
          </a:p>
        </p:txBody>
      </p:sp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272F2D76-7212-40E6-B789-C131CCE97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2981547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生词朗读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Line 21">
            <a:extLst>
              <a:ext uri="{FF2B5EF4-FFF2-40B4-BE49-F238E27FC236}">
                <a16:creationId xmlns="" xmlns:a16="http://schemas.microsoft.com/office/drawing/2014/main" id="{74C5C4BC-E97F-4D04-B393-C50BAFB2C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7676" y="2816251"/>
            <a:ext cx="0" cy="1340024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7B19711A-E5AE-4019-A83C-677DF61E6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3666098"/>
            <a:ext cx="3768776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222257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9E06D864-2C1B-4D67-B231-3986600A6528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1026">
            <a:extLst>
              <a:ext uri="{FF2B5EF4-FFF2-40B4-BE49-F238E27FC236}">
                <a16:creationId xmlns="" xmlns:a16="http://schemas.microsoft.com/office/drawing/2014/main" id="{872B488A-EE40-450E-B915-0AE084A12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28" y="1477963"/>
            <a:ext cx="1415772" cy="447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生字词</a:t>
            </a:r>
          </a:p>
        </p:txBody>
      </p:sp>
      <p:sp>
        <p:nvSpPr>
          <p:cNvPr id="3" name="Text Box 1028">
            <a:extLst>
              <a:ext uri="{FF2B5EF4-FFF2-40B4-BE49-F238E27FC236}">
                <a16:creationId xmlns="" xmlns:a16="http://schemas.microsoft.com/office/drawing/2014/main" id="{4D5FC7FB-778D-410D-9CDC-4DE6DD7B2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943" y="2090283"/>
            <a:ext cx="5867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嬉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戏</a:t>
            </a:r>
          </a:p>
        </p:txBody>
      </p:sp>
      <p:sp>
        <p:nvSpPr>
          <p:cNvPr id="4" name="Text Box 1029">
            <a:extLst>
              <a:ext uri="{FF2B5EF4-FFF2-40B4-BE49-F238E27FC236}">
                <a16:creationId xmlns="" xmlns:a16="http://schemas.microsoft.com/office/drawing/2014/main" id="{5141D001-CC72-4449-8154-9C4929856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045" y="2090283"/>
            <a:ext cx="1371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xī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5" name="Text Box 1030">
            <a:extLst>
              <a:ext uri="{FF2B5EF4-FFF2-40B4-BE49-F238E27FC236}">
                <a16:creationId xmlns="" xmlns:a16="http://schemas.microsoft.com/office/drawing/2014/main" id="{DD96124B-74DD-42D6-87DC-2FF47DE73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943" y="2908639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哞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哞</a:t>
            </a:r>
          </a:p>
        </p:txBody>
      </p:sp>
      <p:sp>
        <p:nvSpPr>
          <p:cNvPr id="6" name="Text Box 1031">
            <a:extLst>
              <a:ext uri="{FF2B5EF4-FFF2-40B4-BE49-F238E27FC236}">
                <a16:creationId xmlns="" xmlns:a16="http://schemas.microsoft.com/office/drawing/2014/main" id="{9B130661-8145-42AD-B988-7823B3751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9943" y="2790533"/>
            <a:ext cx="3352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mōu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7" name="Text Box 1032">
            <a:extLst>
              <a:ext uri="{FF2B5EF4-FFF2-40B4-BE49-F238E27FC236}">
                <a16:creationId xmlns="" xmlns:a16="http://schemas.microsoft.com/office/drawing/2014/main" id="{41A9CB22-13CA-4286-8E7A-CBBD41FC6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545" y="2058534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霹雳</a:t>
            </a:r>
          </a:p>
        </p:txBody>
      </p:sp>
      <p:sp>
        <p:nvSpPr>
          <p:cNvPr id="8" name="Text Box 1033">
            <a:extLst>
              <a:ext uri="{FF2B5EF4-FFF2-40B4-BE49-F238E27FC236}">
                <a16:creationId xmlns="" xmlns:a16="http://schemas.microsoft.com/office/drawing/2014/main" id="{8E47918A-FFA4-4038-B4B9-178F4CF97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7545" y="2091871"/>
            <a:ext cx="2209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pī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lì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9" name="Text Box 1034">
            <a:extLst>
              <a:ext uri="{FF2B5EF4-FFF2-40B4-BE49-F238E27FC236}">
                <a16:creationId xmlns="" xmlns:a16="http://schemas.microsoft.com/office/drawing/2014/main" id="{8FBFF636-D35F-4476-B3E9-75E6CBA34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545" y="2902291"/>
            <a:ext cx="144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潺</a:t>
            </a:r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潺</a:t>
            </a:r>
          </a:p>
        </p:txBody>
      </p:sp>
      <p:sp>
        <p:nvSpPr>
          <p:cNvPr id="10" name="Text Box 1035">
            <a:extLst>
              <a:ext uri="{FF2B5EF4-FFF2-40B4-BE49-F238E27FC236}">
                <a16:creationId xmlns="" xmlns:a16="http://schemas.microsoft.com/office/drawing/2014/main" id="{653B0EAE-9FFB-4777-83B6-E0F50BDB0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7545" y="2847919"/>
            <a:ext cx="3429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chán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chán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1" name="Text Box 1036">
            <a:extLst>
              <a:ext uri="{FF2B5EF4-FFF2-40B4-BE49-F238E27FC236}">
                <a16:creationId xmlns="" xmlns:a16="http://schemas.microsoft.com/office/drawing/2014/main" id="{3246F764-6E77-4BC8-932D-45247FE92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9745" y="373023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痒</a:t>
            </a:r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酥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酥</a:t>
            </a:r>
          </a:p>
        </p:txBody>
      </p:sp>
      <p:sp>
        <p:nvSpPr>
          <p:cNvPr id="12" name="Text Box 1037">
            <a:extLst>
              <a:ext uri="{FF2B5EF4-FFF2-40B4-BE49-F238E27FC236}">
                <a16:creationId xmlns="" xmlns:a16="http://schemas.microsoft.com/office/drawing/2014/main" id="{A5A625DF-A201-4781-815D-547F825B1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045" y="3611219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sū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3" name="Text Box 1038">
            <a:extLst>
              <a:ext uri="{FF2B5EF4-FFF2-40B4-BE49-F238E27FC236}">
                <a16:creationId xmlns="" xmlns:a16="http://schemas.microsoft.com/office/drawing/2014/main" id="{20621EF0-494E-4CE1-950C-A7C672267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545" y="3713728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孪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</a:t>
            </a:r>
          </a:p>
        </p:txBody>
      </p:sp>
      <p:sp>
        <p:nvSpPr>
          <p:cNvPr id="14" name="Text Box 1039">
            <a:extLst>
              <a:ext uri="{FF2B5EF4-FFF2-40B4-BE49-F238E27FC236}">
                <a16:creationId xmlns="" xmlns:a16="http://schemas.microsoft.com/office/drawing/2014/main" id="{F464C425-3746-4263-9F57-656F9A394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7545" y="3618368"/>
            <a:ext cx="2895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kumimoji="1" lang="en-US" altLang="zh-CN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luán</a:t>
            </a:r>
            <a:r>
              <a:rPr kumimoji="1"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5" name="Text Box 1040">
            <a:extLst>
              <a:ext uri="{FF2B5EF4-FFF2-40B4-BE49-F238E27FC236}">
                <a16:creationId xmlns="" xmlns:a16="http://schemas.microsoft.com/office/drawing/2014/main" id="{A7D5A038-1438-44D0-98ED-9E87D8422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9745" y="4534414"/>
            <a:ext cx="228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踉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踉</a:t>
            </a:r>
            <a:r>
              <a:rPr kumimoji="1" lang="zh-CN" altLang="en-US" sz="4000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跄</a:t>
            </a:r>
            <a:r>
              <a: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跄</a:t>
            </a:r>
          </a:p>
        </p:txBody>
      </p:sp>
      <p:sp>
        <p:nvSpPr>
          <p:cNvPr id="16" name="Text Box 1041">
            <a:extLst>
              <a:ext uri="{FF2B5EF4-FFF2-40B4-BE49-F238E27FC236}">
                <a16:creationId xmlns="" xmlns:a16="http://schemas.microsoft.com/office/drawing/2014/main" id="{8EC51301-A3C0-41A9-A165-1ECB28A02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9545" y="4591564"/>
            <a:ext cx="358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(liàng   qiàng)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="" xmlns:a16="http://schemas.microsoft.com/office/drawing/2014/main" id="{A57FFEF6-B1D8-4BE4-8D67-37E8A12E8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生词朗读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70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A20F7072-F1E9-4887-93B3-1A3C22067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993" y="2177143"/>
            <a:ext cx="86852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在优美的旋律中</a:t>
            </a:r>
            <a:r>
              <a:rPr lang="zh-CN" altLang="en-US" sz="6000" b="1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品读</a:t>
            </a:r>
          </a:p>
          <a:p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盲孩子和他的影子的故事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9F6D98CB-0AD6-4B4B-91A7-8AB98909E2A5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18">
            <a:extLst>
              <a:ext uri="{FF2B5EF4-FFF2-40B4-BE49-F238E27FC236}">
                <a16:creationId xmlns="" xmlns:a16="http://schemas.microsoft.com/office/drawing/2014/main" id="{62C95F38-BBCA-4399-8ACD-3DD95B6A6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生词朗读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54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cde6326-0030-49e0-ad00-374322b3f0a9"/>
          <p:cNvGrpSpPr>
            <a:grpSpLocks noChangeAspect="1"/>
          </p:cNvGrpSpPr>
          <p:nvPr/>
        </p:nvGrpSpPr>
        <p:grpSpPr>
          <a:xfrm>
            <a:off x="1690523" y="1506267"/>
            <a:ext cx="8810956" cy="4370072"/>
            <a:chOff x="1690522" y="1506266"/>
            <a:chExt cx="8810956" cy="4370072"/>
          </a:xfrm>
        </p:grpSpPr>
        <p:grpSp>
          <p:nvGrpSpPr>
            <p:cNvPr id="4" name="组合 3"/>
            <p:cNvGrpSpPr/>
            <p:nvPr/>
          </p:nvGrpSpPr>
          <p:grpSpPr>
            <a:xfrm>
              <a:off x="2387849" y="1506266"/>
              <a:ext cx="7417463" cy="4370072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5" name="任意多边形: 形状 84"/>
              <p:cNvSpPr/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809641" y="1506266"/>
              <a:ext cx="576947" cy="4370072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3" name="任意多边形: 形状 82"/>
              <p:cNvSpPr/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任意多边形: 形状 83"/>
              <p:cNvSpPr/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459967" y="1578385"/>
              <a:ext cx="7273226" cy="422583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1" name="任意多边形: 形状 80"/>
              <p:cNvSpPr/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18276" y="1578385"/>
              <a:ext cx="7156609" cy="422583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任意多边形: 形状 78"/>
              <p:cNvSpPr/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576585" y="1578385"/>
              <a:ext cx="7039991" cy="422583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任意多边形: 形状 76"/>
              <p:cNvSpPr/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634894" y="1578385"/>
              <a:ext cx="6924908" cy="422583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任意多边形: 形状 74"/>
              <p:cNvSpPr/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693202" y="1578385"/>
              <a:ext cx="6808291" cy="422583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任意多边形: 形状 72"/>
              <p:cNvSpPr/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749977" y="1578385"/>
              <a:ext cx="6693208" cy="422583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任意多边形: 形状 70"/>
              <p:cNvSpPr/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808285" y="1578385"/>
              <a:ext cx="6576591" cy="422583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任意多边形: 形状 68"/>
              <p:cNvSpPr/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: 形状 12"/>
            <p:cNvSpPr/>
            <p:nvPr/>
          </p:nvSpPr>
          <p:spPr bwMode="auto">
            <a:xfrm>
              <a:off x="6282248" y="1843842"/>
              <a:ext cx="115082" cy="3691851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6282248" y="1843842"/>
              <a:ext cx="75187" cy="3691851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5795831" y="1843842"/>
              <a:ext cx="116617" cy="3691851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5838795" y="1843842"/>
              <a:ext cx="73653" cy="3691851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28054" y="1865324"/>
              <a:ext cx="537053" cy="3648888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任意多边形: 形状 65"/>
              <p:cNvSpPr/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任意多边形: 形状 67"/>
              <p:cNvSpPr/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2808285" y="2130034"/>
              <a:ext cx="2578877" cy="0"/>
            </a:xfrm>
            <a:prstGeom prst="line">
              <a:avLst/>
            </a:prstGeom>
            <a:ln w="31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08285" y="3519355"/>
              <a:ext cx="2578877" cy="0"/>
            </a:xfrm>
            <a:prstGeom prst="line">
              <a:avLst/>
            </a:prstGeom>
            <a:ln w="3175">
              <a:solidFill>
                <a:schemeClr val="accent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808285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804891" y="2130034"/>
              <a:ext cx="2578877" cy="0"/>
            </a:xfrm>
            <a:prstGeom prst="line">
              <a:avLst/>
            </a:prstGeom>
            <a:ln w="3175">
              <a:solidFill>
                <a:schemeClr val="accent4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804891" y="3519355"/>
              <a:ext cx="2578877" cy="0"/>
            </a:xfrm>
            <a:prstGeom prst="line">
              <a:avLst/>
            </a:prstGeom>
            <a:ln w="3175"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804891" y="4937030"/>
              <a:ext cx="2578877" cy="0"/>
            </a:xfrm>
            <a:prstGeom prst="line">
              <a:avLst/>
            </a:prstGeom>
            <a:ln w="3175"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72"/>
            <p:cNvSpPr txBox="1"/>
            <p:nvPr/>
          </p:nvSpPr>
          <p:spPr>
            <a:xfrm>
              <a:off x="2816873" y="2131275"/>
              <a:ext cx="2711890" cy="10694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在他的世界里，没有光亮，没有色彩。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5" name="文本框 73"/>
            <p:cNvSpPr txBox="1"/>
            <p:nvPr/>
          </p:nvSpPr>
          <p:spPr>
            <a:xfrm>
              <a:off x="2815450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/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1953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6" name="文本框 74"/>
            <p:cNvSpPr txBox="1"/>
            <p:nvPr/>
          </p:nvSpPr>
          <p:spPr>
            <a:xfrm>
              <a:off x="2816873" y="3520591"/>
              <a:ext cx="2753396" cy="75084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他是一个永远生活在黑夜里的孩子。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7" name="文本框 75"/>
            <p:cNvSpPr txBox="1"/>
            <p:nvPr/>
          </p:nvSpPr>
          <p:spPr>
            <a:xfrm>
              <a:off x="2815449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8" name="文本框 76"/>
            <p:cNvSpPr txBox="1"/>
            <p:nvPr/>
          </p:nvSpPr>
          <p:spPr>
            <a:xfrm>
              <a:off x="2816873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他无法亲近别的小伙伴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9" name="文本框 77"/>
            <p:cNvSpPr txBox="1"/>
            <p:nvPr/>
          </p:nvSpPr>
          <p:spPr>
            <a:xfrm>
              <a:off x="2815449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0" name="文本框 78"/>
            <p:cNvSpPr txBox="1"/>
            <p:nvPr/>
          </p:nvSpPr>
          <p:spPr>
            <a:xfrm>
              <a:off x="6474050" y="2131275"/>
              <a:ext cx="2909718" cy="75551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只能静静地坐在一旁，听他们说笑嬉戏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1" name="文本框 79"/>
            <p:cNvSpPr txBox="1"/>
            <p:nvPr/>
          </p:nvSpPr>
          <p:spPr>
            <a:xfrm>
              <a:off x="6983228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2" name="文本框 80"/>
            <p:cNvSpPr txBox="1"/>
            <p:nvPr/>
          </p:nvSpPr>
          <p:spPr>
            <a:xfrm>
              <a:off x="6652045" y="3490488"/>
              <a:ext cx="2731723" cy="90284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他还喜欢听鸟儿黎明时的叫声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3" name="文本框 81"/>
            <p:cNvSpPr txBox="1"/>
            <p:nvPr/>
          </p:nvSpPr>
          <p:spPr>
            <a:xfrm>
              <a:off x="6983228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4" name="文本框 82"/>
            <p:cNvSpPr txBox="1"/>
            <p:nvPr/>
          </p:nvSpPr>
          <p:spPr>
            <a:xfrm>
              <a:off x="6652045" y="4938266"/>
              <a:ext cx="2731723" cy="86594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春风从耳边吹过的声音</a:t>
              </a:r>
              <a:endParaRPr lang="zh-CN" altLang="en-US" sz="124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5" name="文本框 83"/>
            <p:cNvSpPr txBox="1"/>
            <p:nvPr/>
          </p:nvSpPr>
          <p:spPr>
            <a:xfrm>
              <a:off x="6983228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他是一个盲孩子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808690" y="3229117"/>
              <a:ext cx="827733" cy="540647"/>
              <a:chOff x="1356518" y="2695642"/>
              <a:chExt cx="620800" cy="405485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1356518" y="2695642"/>
                <a:ext cx="620800" cy="405485"/>
                <a:chOff x="1588" y="2074863"/>
                <a:chExt cx="627062" cy="409575"/>
              </a:xfrm>
            </p:grpSpPr>
            <p:sp>
              <p:nvSpPr>
                <p:cNvPr id="64" name="任意多边形: 形状 63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3" name="任意多边形: 形状 62"/>
              <p:cNvSpPr/>
              <p:nvPr/>
            </p:nvSpPr>
            <p:spPr bwMode="auto">
              <a:xfrm>
                <a:off x="1590372" y="2799734"/>
                <a:ext cx="250077" cy="194504"/>
              </a:xfrm>
              <a:custGeom>
                <a:avLst/>
                <a:gdLst>
                  <a:gd name="T0" fmla="*/ 26 w 80"/>
                  <a:gd name="T1" fmla="*/ 35 h 60"/>
                  <a:gd name="T2" fmla="*/ 25 w 80"/>
                  <a:gd name="T3" fmla="*/ 25 h 60"/>
                  <a:gd name="T4" fmla="*/ 12 w 80"/>
                  <a:gd name="T5" fmla="*/ 25 h 60"/>
                  <a:gd name="T6" fmla="*/ 5 w 80"/>
                  <a:gd name="T7" fmla="*/ 35 h 60"/>
                  <a:gd name="T8" fmla="*/ 25 w 80"/>
                  <a:gd name="T9" fmla="*/ 36 h 60"/>
                  <a:gd name="T10" fmla="*/ 24 w 80"/>
                  <a:gd name="T11" fmla="*/ 27 h 60"/>
                  <a:gd name="T12" fmla="*/ 8 w 80"/>
                  <a:gd name="T13" fmla="*/ 34 h 60"/>
                  <a:gd name="T14" fmla="*/ 18 w 80"/>
                  <a:gd name="T15" fmla="*/ 39 h 60"/>
                  <a:gd name="T16" fmla="*/ 13 w 80"/>
                  <a:gd name="T17" fmla="*/ 41 h 60"/>
                  <a:gd name="T18" fmla="*/ 13 w 80"/>
                  <a:gd name="T19" fmla="*/ 38 h 60"/>
                  <a:gd name="T20" fmla="*/ 18 w 80"/>
                  <a:gd name="T21" fmla="*/ 39 h 60"/>
                  <a:gd name="T22" fmla="*/ 73 w 80"/>
                  <a:gd name="T23" fmla="*/ 42 h 60"/>
                  <a:gd name="T24" fmla="*/ 79 w 80"/>
                  <a:gd name="T25" fmla="*/ 20 h 60"/>
                  <a:gd name="T26" fmla="*/ 74 w 80"/>
                  <a:gd name="T27" fmla="*/ 20 h 60"/>
                  <a:gd name="T28" fmla="*/ 53 w 80"/>
                  <a:gd name="T29" fmla="*/ 0 h 60"/>
                  <a:gd name="T30" fmla="*/ 33 w 80"/>
                  <a:gd name="T31" fmla="*/ 13 h 60"/>
                  <a:gd name="T32" fmla="*/ 25 w 80"/>
                  <a:gd name="T33" fmla="*/ 12 h 60"/>
                  <a:gd name="T34" fmla="*/ 25 w 80"/>
                  <a:gd name="T35" fmla="*/ 15 h 60"/>
                  <a:gd name="T36" fmla="*/ 32 w 80"/>
                  <a:gd name="T37" fmla="*/ 21 h 60"/>
                  <a:gd name="T38" fmla="*/ 35 w 80"/>
                  <a:gd name="T39" fmla="*/ 42 h 60"/>
                  <a:gd name="T40" fmla="*/ 55 w 80"/>
                  <a:gd name="T41" fmla="*/ 43 h 60"/>
                  <a:gd name="T42" fmla="*/ 31 w 80"/>
                  <a:gd name="T43" fmla="*/ 45 h 60"/>
                  <a:gd name="T44" fmla="*/ 29 w 80"/>
                  <a:gd name="T45" fmla="*/ 20 h 60"/>
                  <a:gd name="T46" fmla="*/ 9 w 80"/>
                  <a:gd name="T47" fmla="*/ 20 h 60"/>
                  <a:gd name="T48" fmla="*/ 0 w 80"/>
                  <a:gd name="T49" fmla="*/ 35 h 60"/>
                  <a:gd name="T50" fmla="*/ 0 w 80"/>
                  <a:gd name="T51" fmla="*/ 52 h 60"/>
                  <a:gd name="T52" fmla="*/ 8 w 80"/>
                  <a:gd name="T53" fmla="*/ 54 h 60"/>
                  <a:gd name="T54" fmla="*/ 24 w 80"/>
                  <a:gd name="T55" fmla="*/ 54 h 60"/>
                  <a:gd name="T56" fmla="*/ 57 w 80"/>
                  <a:gd name="T57" fmla="*/ 60 h 60"/>
                  <a:gd name="T58" fmla="*/ 75 w 80"/>
                  <a:gd name="T59" fmla="*/ 54 h 60"/>
                  <a:gd name="T60" fmla="*/ 76 w 80"/>
                  <a:gd name="T61" fmla="*/ 46 h 60"/>
                  <a:gd name="T62" fmla="*/ 62 w 80"/>
                  <a:gd name="T63" fmla="*/ 45 h 60"/>
                  <a:gd name="T64" fmla="*/ 72 w 80"/>
                  <a:gd name="T65" fmla="*/ 43 h 60"/>
                  <a:gd name="T66" fmla="*/ 24 w 80"/>
                  <a:gd name="T67" fmla="*/ 51 h 60"/>
                  <a:gd name="T68" fmla="*/ 29 w 80"/>
                  <a:gd name="T69" fmla="*/ 48 h 60"/>
                  <a:gd name="T70" fmla="*/ 49 w 80"/>
                  <a:gd name="T71" fmla="*/ 51 h 60"/>
                  <a:gd name="T72" fmla="*/ 11 w 80"/>
                  <a:gd name="T73" fmla="*/ 23 h 60"/>
                  <a:gd name="T74" fmla="*/ 28 w 80"/>
                  <a:gd name="T75" fmla="*/ 45 h 60"/>
                  <a:gd name="T76" fmla="*/ 16 w 80"/>
                  <a:gd name="T77" fmla="*/ 43 h 60"/>
                  <a:gd name="T78" fmla="*/ 3 w 80"/>
                  <a:gd name="T79" fmla="*/ 45 h 60"/>
                  <a:gd name="T80" fmla="*/ 3 w 80"/>
                  <a:gd name="T81" fmla="*/ 48 h 60"/>
                  <a:gd name="T82" fmla="*/ 8 w 80"/>
                  <a:gd name="T83" fmla="*/ 51 h 60"/>
                  <a:gd name="T84" fmla="*/ 3 w 80"/>
                  <a:gd name="T85" fmla="*/ 48 h 60"/>
                  <a:gd name="T86" fmla="*/ 12 w 80"/>
                  <a:gd name="T87" fmla="*/ 51 h 60"/>
                  <a:gd name="T88" fmla="*/ 21 w 80"/>
                  <a:gd name="T89" fmla="*/ 51 h 60"/>
                  <a:gd name="T90" fmla="*/ 57 w 80"/>
                  <a:gd name="T91" fmla="*/ 56 h 60"/>
                  <a:gd name="T92" fmla="*/ 57 w 80"/>
                  <a:gd name="T93" fmla="*/ 47 h 60"/>
                  <a:gd name="T94" fmla="*/ 57 w 80"/>
                  <a:gd name="T95" fmla="*/ 56 h 60"/>
                  <a:gd name="T96" fmla="*/ 65 w 80"/>
                  <a:gd name="T97" fmla="*/ 51 h 60"/>
                  <a:gd name="T98" fmla="*/ 73 w 80"/>
                  <a:gd name="T99" fmla="*/ 48 h 60"/>
                  <a:gd name="T100" fmla="*/ 54 w 80"/>
                  <a:gd name="T101" fmla="*/ 3 h 60"/>
                  <a:gd name="T102" fmla="*/ 38 w 80"/>
                  <a:gd name="T103" fmla="*/ 20 h 60"/>
                  <a:gd name="T104" fmla="*/ 35 w 80"/>
                  <a:gd name="T105" fmla="*/ 23 h 60"/>
                  <a:gd name="T106" fmla="*/ 71 w 80"/>
                  <a:gd name="T107" fmla="*/ 40 h 60"/>
                  <a:gd name="T108" fmla="*/ 35 w 80"/>
                  <a:gd name="T109" fmla="*/ 2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60">
                    <a:moveTo>
                      <a:pt x="25" y="36"/>
                    </a:moveTo>
                    <a:cubicBezTo>
                      <a:pt x="25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0"/>
                      <a:pt x="12" y="39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  <a:moveTo>
                      <a:pt x="72" y="43"/>
                    </a:moveTo>
                    <a:cubicBezTo>
                      <a:pt x="73" y="43"/>
                      <a:pt x="73" y="43"/>
                      <a:pt x="73" y="4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79" y="20"/>
                    </a:cubicBezTo>
                    <a:cubicBezTo>
                      <a:pt x="79" y="20"/>
                      <a:pt x="79" y="20"/>
                      <a:pt x="78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3" y="14"/>
                      <a:pt x="24" y="15"/>
                      <a:pt x="25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3" y="44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7"/>
                      <a:pt x="13" y="60"/>
                      <a:pt x="16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7"/>
                      <a:pt x="53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5" y="45"/>
                      <a:pt x="75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44"/>
                      <a:pt x="60" y="43"/>
                      <a:pt x="59" y="43"/>
                    </a:cubicBezTo>
                    <a:lnTo>
                      <a:pt x="72" y="43"/>
                    </a:lnTo>
                    <a:close/>
                    <a:moveTo>
                      <a:pt x="49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4"/>
                      <a:pt x="18" y="43"/>
                      <a:pt x="16" y="43"/>
                    </a:cubicBezTo>
                    <a:cubicBezTo>
                      <a:pt x="14" y="43"/>
                      <a:pt x="13" y="44"/>
                      <a:pt x="11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6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6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6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59" y="47"/>
                      <a:pt x="61" y="49"/>
                      <a:pt x="61" y="51"/>
                    </a:cubicBezTo>
                    <a:cubicBezTo>
                      <a:pt x="61" y="54"/>
                      <a:pt x="59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0"/>
                      <a:pt x="65" y="49"/>
                      <a:pt x="64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54" y="3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38" y="20"/>
                      <a:pt x="38" y="20"/>
                      <a:pt x="38" y="20"/>
                    </a:cubicBezTo>
                    <a:lnTo>
                      <a:pt x="54" y="3"/>
                    </a:lnTo>
                    <a:close/>
                    <a:moveTo>
                      <a:pt x="35" y="23"/>
                    </a:moveTo>
                    <a:cubicBezTo>
                      <a:pt x="76" y="23"/>
                      <a:pt x="76" y="23"/>
                      <a:pt x="76" y="2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8" y="40"/>
                      <a:pt x="38" y="40"/>
                      <a:pt x="38" y="40"/>
                    </a:cubicBezTo>
                    <a:lnTo>
                      <a:pt x="35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673745" y="4621991"/>
              <a:ext cx="827733" cy="540645"/>
              <a:chOff x="7255309" y="3740298"/>
              <a:chExt cx="620800" cy="405484"/>
            </a:xfrm>
          </p:grpSpPr>
          <p:grpSp>
            <p:nvGrpSpPr>
              <p:cNvPr id="58" name="组合 57"/>
              <p:cNvGrpSpPr/>
              <p:nvPr/>
            </p:nvGrpSpPr>
            <p:grpSpPr>
              <a:xfrm flipH="1">
                <a:off x="7255309" y="3740298"/>
                <a:ext cx="620800" cy="405484"/>
                <a:chOff x="1588" y="2074863"/>
                <a:chExt cx="627062" cy="409575"/>
              </a:xfrm>
            </p:grpSpPr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9" name="任意多边形: 形状 58"/>
              <p:cNvSpPr/>
              <p:nvPr/>
            </p:nvSpPr>
            <p:spPr bwMode="auto">
              <a:xfrm>
                <a:off x="7403295" y="3860271"/>
                <a:ext cx="227583" cy="194504"/>
              </a:xfrm>
              <a:custGeom>
                <a:avLst/>
                <a:gdLst>
                  <a:gd name="T0" fmla="*/ 64 w 73"/>
                  <a:gd name="T1" fmla="*/ 20 h 60"/>
                  <a:gd name="T2" fmla="*/ 65 w 73"/>
                  <a:gd name="T3" fmla="*/ 7 h 60"/>
                  <a:gd name="T4" fmla="*/ 54 w 73"/>
                  <a:gd name="T5" fmla="*/ 6 h 60"/>
                  <a:gd name="T6" fmla="*/ 48 w 73"/>
                  <a:gd name="T7" fmla="*/ 19 h 60"/>
                  <a:gd name="T8" fmla="*/ 50 w 73"/>
                  <a:gd name="T9" fmla="*/ 12 h 60"/>
                  <a:gd name="T10" fmla="*/ 63 w 73"/>
                  <a:gd name="T11" fmla="*/ 8 h 60"/>
                  <a:gd name="T12" fmla="*/ 50 w 73"/>
                  <a:gd name="T13" fmla="*/ 18 h 60"/>
                  <a:gd name="T14" fmla="*/ 72 w 73"/>
                  <a:gd name="T15" fmla="*/ 0 h 60"/>
                  <a:gd name="T16" fmla="*/ 42 w 73"/>
                  <a:gd name="T17" fmla="*/ 12 h 60"/>
                  <a:gd name="T18" fmla="*/ 22 w 73"/>
                  <a:gd name="T19" fmla="*/ 23 h 60"/>
                  <a:gd name="T20" fmla="*/ 23 w 73"/>
                  <a:gd name="T21" fmla="*/ 17 h 60"/>
                  <a:gd name="T22" fmla="*/ 24 w 73"/>
                  <a:gd name="T23" fmla="*/ 11 h 60"/>
                  <a:gd name="T24" fmla="*/ 10 w 73"/>
                  <a:gd name="T25" fmla="*/ 9 h 60"/>
                  <a:gd name="T26" fmla="*/ 9 w 73"/>
                  <a:gd name="T27" fmla="*/ 15 h 60"/>
                  <a:gd name="T28" fmla="*/ 12 w 73"/>
                  <a:gd name="T29" fmla="*/ 17 h 60"/>
                  <a:gd name="T30" fmla="*/ 6 w 73"/>
                  <a:gd name="T31" fmla="*/ 23 h 60"/>
                  <a:gd name="T32" fmla="*/ 4 w 73"/>
                  <a:gd name="T33" fmla="*/ 38 h 60"/>
                  <a:gd name="T34" fmla="*/ 0 w 73"/>
                  <a:gd name="T35" fmla="*/ 39 h 60"/>
                  <a:gd name="T36" fmla="*/ 1 w 73"/>
                  <a:gd name="T37" fmla="*/ 47 h 60"/>
                  <a:gd name="T38" fmla="*/ 9 w 73"/>
                  <a:gd name="T39" fmla="*/ 49 h 60"/>
                  <a:gd name="T40" fmla="*/ 31 w 73"/>
                  <a:gd name="T41" fmla="*/ 49 h 60"/>
                  <a:gd name="T42" fmla="*/ 43 w 73"/>
                  <a:gd name="T43" fmla="*/ 47 h 60"/>
                  <a:gd name="T44" fmla="*/ 72 w 73"/>
                  <a:gd name="T45" fmla="*/ 47 h 60"/>
                  <a:gd name="T46" fmla="*/ 73 w 73"/>
                  <a:gd name="T47" fmla="*/ 45 h 60"/>
                  <a:gd name="T48" fmla="*/ 72 w 73"/>
                  <a:gd name="T49" fmla="*/ 0 h 60"/>
                  <a:gd name="T50" fmla="*/ 3 w 73"/>
                  <a:gd name="T51" fmla="*/ 44 h 60"/>
                  <a:gd name="T52" fmla="*/ 4 w 73"/>
                  <a:gd name="T53" fmla="*/ 41 h 60"/>
                  <a:gd name="T54" fmla="*/ 27 w 73"/>
                  <a:gd name="T55" fmla="*/ 26 h 60"/>
                  <a:gd name="T56" fmla="*/ 36 w 73"/>
                  <a:gd name="T57" fmla="*/ 32 h 60"/>
                  <a:gd name="T58" fmla="*/ 27 w 73"/>
                  <a:gd name="T59" fmla="*/ 26 h 60"/>
                  <a:gd name="T60" fmla="*/ 21 w 73"/>
                  <a:gd name="T61" fmla="*/ 12 h 60"/>
                  <a:gd name="T62" fmla="*/ 12 w 73"/>
                  <a:gd name="T63" fmla="*/ 14 h 60"/>
                  <a:gd name="T64" fmla="*/ 19 w 73"/>
                  <a:gd name="T65" fmla="*/ 17 h 60"/>
                  <a:gd name="T66" fmla="*/ 15 w 73"/>
                  <a:gd name="T67" fmla="*/ 23 h 60"/>
                  <a:gd name="T68" fmla="*/ 19 w 73"/>
                  <a:gd name="T69" fmla="*/ 17 h 60"/>
                  <a:gd name="T70" fmla="*/ 12 w 73"/>
                  <a:gd name="T71" fmla="*/ 49 h 60"/>
                  <a:gd name="T72" fmla="*/ 28 w 73"/>
                  <a:gd name="T73" fmla="*/ 49 h 60"/>
                  <a:gd name="T74" fmla="*/ 42 w 73"/>
                  <a:gd name="T75" fmla="*/ 44 h 60"/>
                  <a:gd name="T76" fmla="*/ 20 w 73"/>
                  <a:gd name="T77" fmla="*/ 38 h 60"/>
                  <a:gd name="T78" fmla="*/ 10 w 73"/>
                  <a:gd name="T79" fmla="*/ 39 h 60"/>
                  <a:gd name="T80" fmla="*/ 7 w 73"/>
                  <a:gd name="T81" fmla="*/ 38 h 60"/>
                  <a:gd name="T82" fmla="*/ 24 w 73"/>
                  <a:gd name="T83" fmla="*/ 26 h 60"/>
                  <a:gd name="T84" fmla="*/ 25 w 73"/>
                  <a:gd name="T85" fmla="*/ 35 h 60"/>
                  <a:gd name="T86" fmla="*/ 39 w 73"/>
                  <a:gd name="T87" fmla="*/ 34 h 60"/>
                  <a:gd name="T88" fmla="*/ 42 w 73"/>
                  <a:gd name="T89" fmla="*/ 26 h 60"/>
                  <a:gd name="T90" fmla="*/ 54 w 73"/>
                  <a:gd name="T91" fmla="*/ 3 h 60"/>
                  <a:gd name="T92" fmla="*/ 70 w 73"/>
                  <a:gd name="T93" fmla="*/ 39 h 60"/>
                  <a:gd name="T94" fmla="*/ 45 w 73"/>
                  <a:gd name="T95" fmla="*/ 39 h 60"/>
                  <a:gd name="T96" fmla="*/ 54 w 73"/>
                  <a:gd name="T97" fmla="*/ 3 h 60"/>
                  <a:gd name="T98" fmla="*/ 46 w 73"/>
                  <a:gd name="T99" fmla="*/ 45 h 60"/>
                  <a:gd name="T100" fmla="*/ 69 w 73"/>
                  <a:gd name="T101" fmla="*/ 45 h 60"/>
                  <a:gd name="T102" fmla="*/ 58 w 73"/>
                  <a:gd name="T103" fmla="*/ 41 h 60"/>
                  <a:gd name="T104" fmla="*/ 58 w 73"/>
                  <a:gd name="T105" fmla="*/ 49 h 60"/>
                  <a:gd name="T106" fmla="*/ 58 w 73"/>
                  <a:gd name="T107" fmla="*/ 41 h 60"/>
                  <a:gd name="T108" fmla="*/ 55 w 73"/>
                  <a:gd name="T109" fmla="*/ 45 h 60"/>
                  <a:gd name="T110" fmla="*/ 60 w 73"/>
                  <a:gd name="T111" fmla="*/ 45 h 60"/>
                  <a:gd name="T112" fmla="*/ 20 w 73"/>
                  <a:gd name="T113" fmla="*/ 44 h 60"/>
                  <a:gd name="T114" fmla="*/ 20 w 73"/>
                  <a:gd name="T115" fmla="*/ 53 h 60"/>
                  <a:gd name="T116" fmla="*/ 20 w 73"/>
                  <a:gd name="T117" fmla="*/ 44 h 60"/>
                  <a:gd name="T118" fmla="*/ 17 w 73"/>
                  <a:gd name="T119" fmla="*/ 48 h 60"/>
                  <a:gd name="T120" fmla="*/ 22 w 73"/>
                  <a:gd name="T121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60">
                    <a:moveTo>
                      <a:pt x="49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19"/>
                      <a:pt x="65" y="19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1" y="6"/>
                      <a:pt x="48" y="9"/>
                      <a:pt x="48" y="1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20"/>
                      <a:pt x="49" y="20"/>
                    </a:cubicBezTo>
                    <a:close/>
                    <a:moveTo>
                      <a:pt x="50" y="12"/>
                    </a:moveTo>
                    <a:cubicBezTo>
                      <a:pt x="50" y="10"/>
                      <a:pt x="52" y="8"/>
                      <a:pt x="5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50" y="18"/>
                      <a:pt x="50" y="18"/>
                      <a:pt x="50" y="18"/>
                    </a:cubicBezTo>
                    <a:lnTo>
                      <a:pt x="50" y="12"/>
                    </a:lnTo>
                    <a:close/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2" y="5"/>
                      <a:pt x="42" y="1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3" y="9"/>
                      <a:pt x="2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8"/>
                      <a:pt x="9" y="49"/>
                    </a:cubicBezTo>
                    <a:cubicBezTo>
                      <a:pt x="9" y="55"/>
                      <a:pt x="14" y="60"/>
                      <a:pt x="20" y="60"/>
                    </a:cubicBezTo>
                    <a:cubicBezTo>
                      <a:pt x="26" y="60"/>
                      <a:pt x="31" y="55"/>
                      <a:pt x="31" y="49"/>
                    </a:cubicBezTo>
                    <a:cubicBezTo>
                      <a:pt x="31" y="48"/>
                      <a:pt x="30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4" y="54"/>
                      <a:pt x="50" y="59"/>
                      <a:pt x="58" y="59"/>
                    </a:cubicBezTo>
                    <a:cubicBezTo>
                      <a:pt x="65" y="59"/>
                      <a:pt x="71" y="54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0"/>
                      <a:pt x="73" y="0"/>
                      <a:pt x="72" y="0"/>
                    </a:cubicBezTo>
                    <a:close/>
                    <a:moveTo>
                      <a:pt x="4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41"/>
                      <a:pt x="4" y="41"/>
                      <a:pt x="4" y="41"/>
                    </a:cubicBezTo>
                    <a:lnTo>
                      <a:pt x="4" y="44"/>
                    </a:lnTo>
                    <a:close/>
                    <a:moveTo>
                      <a:pt x="2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7" y="26"/>
                    </a:lnTo>
                    <a:close/>
                    <a:moveTo>
                      <a:pt x="12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12"/>
                    </a:lnTo>
                    <a:close/>
                    <a:moveTo>
                      <a:pt x="19" y="1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9" y="17"/>
                    </a:lnTo>
                    <a:close/>
                    <a:moveTo>
                      <a:pt x="20" y="57"/>
                    </a:moveTo>
                    <a:cubicBezTo>
                      <a:pt x="15" y="57"/>
                      <a:pt x="12" y="53"/>
                      <a:pt x="12" y="49"/>
                    </a:cubicBezTo>
                    <a:cubicBezTo>
                      <a:pt x="12" y="44"/>
                      <a:pt x="15" y="41"/>
                      <a:pt x="20" y="41"/>
                    </a:cubicBezTo>
                    <a:cubicBezTo>
                      <a:pt x="24" y="41"/>
                      <a:pt x="28" y="44"/>
                      <a:pt x="28" y="49"/>
                    </a:cubicBezTo>
                    <a:cubicBezTo>
                      <a:pt x="28" y="53"/>
                      <a:pt x="24" y="57"/>
                      <a:pt x="20" y="57"/>
                    </a:cubicBezTo>
                    <a:close/>
                    <a:moveTo>
                      <a:pt x="42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0"/>
                      <a:pt x="24" y="38"/>
                      <a:pt x="20" y="38"/>
                    </a:cubicBezTo>
                    <a:cubicBezTo>
                      <a:pt x="16" y="38"/>
                      <a:pt x="12" y="40"/>
                      <a:pt x="10" y="43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9" y="34"/>
                      <a:pt x="39" y="34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2" y="26"/>
                      <a:pt x="42" y="26"/>
                      <a:pt x="42" y="26"/>
                    </a:cubicBezTo>
                    <a:lnTo>
                      <a:pt x="42" y="44"/>
                    </a:lnTo>
                    <a:close/>
                    <a:moveTo>
                      <a:pt x="54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8" y="34"/>
                      <a:pt x="63" y="31"/>
                      <a:pt x="58" y="31"/>
                    </a:cubicBezTo>
                    <a:cubicBezTo>
                      <a:pt x="52" y="31"/>
                      <a:pt x="47" y="34"/>
                      <a:pt x="45" y="39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7"/>
                      <a:pt x="49" y="3"/>
                      <a:pt x="54" y="3"/>
                    </a:cubicBezTo>
                    <a:close/>
                    <a:moveTo>
                      <a:pt x="58" y="56"/>
                    </a:moveTo>
                    <a:cubicBezTo>
                      <a:pt x="51" y="56"/>
                      <a:pt x="46" y="51"/>
                      <a:pt x="46" y="45"/>
                    </a:cubicBezTo>
                    <a:cubicBezTo>
                      <a:pt x="46" y="39"/>
                      <a:pt x="51" y="34"/>
                      <a:pt x="58" y="34"/>
                    </a:cubicBezTo>
                    <a:cubicBezTo>
                      <a:pt x="64" y="34"/>
                      <a:pt x="69" y="39"/>
                      <a:pt x="69" y="45"/>
                    </a:cubicBezTo>
                    <a:cubicBezTo>
                      <a:pt x="69" y="51"/>
                      <a:pt x="64" y="56"/>
                      <a:pt x="58" y="56"/>
                    </a:cubicBezTo>
                    <a:close/>
                    <a:moveTo>
                      <a:pt x="58" y="41"/>
                    </a:moveTo>
                    <a:cubicBezTo>
                      <a:pt x="55" y="41"/>
                      <a:pt x="53" y="43"/>
                      <a:pt x="53" y="45"/>
                    </a:cubicBezTo>
                    <a:cubicBezTo>
                      <a:pt x="53" y="47"/>
                      <a:pt x="55" y="49"/>
                      <a:pt x="58" y="49"/>
                    </a:cubicBezTo>
                    <a:cubicBezTo>
                      <a:pt x="60" y="49"/>
                      <a:pt x="62" y="47"/>
                      <a:pt x="62" y="45"/>
                    </a:cubicBezTo>
                    <a:cubicBezTo>
                      <a:pt x="62" y="43"/>
                      <a:pt x="60" y="41"/>
                      <a:pt x="58" y="41"/>
                    </a:cubicBezTo>
                    <a:close/>
                    <a:moveTo>
                      <a:pt x="58" y="47"/>
                    </a:moveTo>
                    <a:cubicBezTo>
                      <a:pt x="56" y="47"/>
                      <a:pt x="55" y="46"/>
                      <a:pt x="55" y="45"/>
                    </a:cubicBezTo>
                    <a:cubicBezTo>
                      <a:pt x="55" y="44"/>
                      <a:pt x="56" y="43"/>
                      <a:pt x="58" y="43"/>
                    </a:cubicBezTo>
                    <a:cubicBezTo>
                      <a:pt x="59" y="43"/>
                      <a:pt x="60" y="44"/>
                      <a:pt x="60" y="45"/>
                    </a:cubicBezTo>
                    <a:cubicBezTo>
                      <a:pt x="60" y="46"/>
                      <a:pt x="59" y="47"/>
                      <a:pt x="58" y="47"/>
                    </a:cubicBezTo>
                    <a:close/>
                    <a:moveTo>
                      <a:pt x="20" y="44"/>
                    </a:moveTo>
                    <a:cubicBezTo>
                      <a:pt x="17" y="44"/>
                      <a:pt x="15" y="46"/>
                      <a:pt x="15" y="48"/>
                    </a:cubicBezTo>
                    <a:cubicBezTo>
                      <a:pt x="15" y="51"/>
                      <a:pt x="17" y="53"/>
                      <a:pt x="20" y="53"/>
                    </a:cubicBezTo>
                    <a:cubicBezTo>
                      <a:pt x="22" y="53"/>
                      <a:pt x="24" y="51"/>
                      <a:pt x="24" y="48"/>
                    </a:cubicBezTo>
                    <a:cubicBezTo>
                      <a:pt x="24" y="46"/>
                      <a:pt x="22" y="44"/>
                      <a:pt x="20" y="44"/>
                    </a:cubicBezTo>
                    <a:close/>
                    <a:moveTo>
                      <a:pt x="20" y="51"/>
                    </a:moveTo>
                    <a:cubicBezTo>
                      <a:pt x="18" y="51"/>
                      <a:pt x="17" y="50"/>
                      <a:pt x="17" y="48"/>
                    </a:cubicBezTo>
                    <a:cubicBezTo>
                      <a:pt x="17" y="47"/>
                      <a:pt x="18" y="46"/>
                      <a:pt x="20" y="46"/>
                    </a:cubicBezTo>
                    <a:cubicBezTo>
                      <a:pt x="21" y="46"/>
                      <a:pt x="22" y="47"/>
                      <a:pt x="22" y="48"/>
                    </a:cubicBezTo>
                    <a:cubicBezTo>
                      <a:pt x="22" y="50"/>
                      <a:pt x="21" y="51"/>
                      <a:pt x="2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9559909" y="3229111"/>
              <a:ext cx="827733" cy="540645"/>
              <a:chOff x="7169932" y="2695638"/>
              <a:chExt cx="620800" cy="405484"/>
            </a:xfrm>
          </p:grpSpPr>
          <p:grpSp>
            <p:nvGrpSpPr>
              <p:cNvPr id="54" name="组合 53"/>
              <p:cNvGrpSpPr/>
              <p:nvPr/>
            </p:nvGrpSpPr>
            <p:grpSpPr>
              <a:xfrm flipH="1">
                <a:off x="7169932" y="2695638"/>
                <a:ext cx="620800" cy="405484"/>
                <a:chOff x="1588" y="2074863"/>
                <a:chExt cx="627062" cy="409575"/>
              </a:xfrm>
            </p:grpSpPr>
            <p:sp>
              <p:nvSpPr>
                <p:cNvPr id="56" name="任意多边形: 形状 55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5" name="任意多边形: 形状 54"/>
              <p:cNvSpPr/>
              <p:nvPr/>
            </p:nvSpPr>
            <p:spPr bwMode="auto">
              <a:xfrm>
                <a:off x="7310824" y="2799734"/>
                <a:ext cx="243461" cy="194504"/>
              </a:xfrm>
              <a:custGeom>
                <a:avLst/>
                <a:gdLst>
                  <a:gd name="T0" fmla="*/ 62 w 78"/>
                  <a:gd name="T1" fmla="*/ 44 h 60"/>
                  <a:gd name="T2" fmla="*/ 61 w 78"/>
                  <a:gd name="T3" fmla="*/ 34 h 60"/>
                  <a:gd name="T4" fmla="*/ 76 w 78"/>
                  <a:gd name="T5" fmla="*/ 19 h 60"/>
                  <a:gd name="T6" fmla="*/ 70 w 78"/>
                  <a:gd name="T7" fmla="*/ 10 h 60"/>
                  <a:gd name="T8" fmla="*/ 49 w 78"/>
                  <a:gd name="T9" fmla="*/ 1 h 60"/>
                  <a:gd name="T10" fmla="*/ 31 w 78"/>
                  <a:gd name="T11" fmla="*/ 1 h 60"/>
                  <a:gd name="T12" fmla="*/ 47 w 78"/>
                  <a:gd name="T13" fmla="*/ 13 h 60"/>
                  <a:gd name="T14" fmla="*/ 65 w 78"/>
                  <a:gd name="T15" fmla="*/ 13 h 60"/>
                  <a:gd name="T16" fmla="*/ 43 w 78"/>
                  <a:gd name="T17" fmla="*/ 27 h 60"/>
                  <a:gd name="T18" fmla="*/ 43 w 78"/>
                  <a:gd name="T19" fmla="*/ 32 h 60"/>
                  <a:gd name="T20" fmla="*/ 39 w 78"/>
                  <a:gd name="T21" fmla="*/ 35 h 60"/>
                  <a:gd name="T22" fmla="*/ 52 w 78"/>
                  <a:gd name="T23" fmla="*/ 45 h 60"/>
                  <a:gd name="T24" fmla="*/ 31 w 78"/>
                  <a:gd name="T25" fmla="*/ 21 h 60"/>
                  <a:gd name="T26" fmla="*/ 10 w 78"/>
                  <a:gd name="T27" fmla="*/ 20 h 60"/>
                  <a:gd name="T28" fmla="*/ 0 w 78"/>
                  <a:gd name="T29" fmla="*/ 46 h 60"/>
                  <a:gd name="T30" fmla="*/ 9 w 78"/>
                  <a:gd name="T31" fmla="*/ 54 h 60"/>
                  <a:gd name="T32" fmla="*/ 49 w 78"/>
                  <a:gd name="T33" fmla="*/ 54 h 60"/>
                  <a:gd name="T34" fmla="*/ 75 w 78"/>
                  <a:gd name="T35" fmla="*/ 54 h 60"/>
                  <a:gd name="T36" fmla="*/ 75 w 78"/>
                  <a:gd name="T37" fmla="*/ 45 h 60"/>
                  <a:gd name="T38" fmla="*/ 34 w 78"/>
                  <a:gd name="T39" fmla="*/ 3 h 60"/>
                  <a:gd name="T40" fmla="*/ 53 w 78"/>
                  <a:gd name="T41" fmla="*/ 33 h 60"/>
                  <a:gd name="T42" fmla="*/ 54 w 78"/>
                  <a:gd name="T43" fmla="*/ 33 h 60"/>
                  <a:gd name="T44" fmla="*/ 72 w 78"/>
                  <a:gd name="T45" fmla="*/ 17 h 60"/>
                  <a:gd name="T46" fmla="*/ 71 w 78"/>
                  <a:gd name="T47" fmla="*/ 13 h 60"/>
                  <a:gd name="T48" fmla="*/ 74 w 78"/>
                  <a:gd name="T49" fmla="*/ 14 h 60"/>
                  <a:gd name="T50" fmla="*/ 59 w 78"/>
                  <a:gd name="T51" fmla="*/ 28 h 60"/>
                  <a:gd name="T52" fmla="*/ 68 w 78"/>
                  <a:gd name="T53" fmla="*/ 15 h 60"/>
                  <a:gd name="T54" fmla="*/ 53 w 78"/>
                  <a:gd name="T55" fmla="*/ 25 h 60"/>
                  <a:gd name="T56" fmla="*/ 46 w 78"/>
                  <a:gd name="T57" fmla="*/ 30 h 60"/>
                  <a:gd name="T58" fmla="*/ 42 w 78"/>
                  <a:gd name="T59" fmla="*/ 37 h 60"/>
                  <a:gd name="T60" fmla="*/ 42 w 78"/>
                  <a:gd name="T61" fmla="*/ 42 h 60"/>
                  <a:gd name="T62" fmla="*/ 25 w 78"/>
                  <a:gd name="T63" fmla="*/ 51 h 60"/>
                  <a:gd name="T64" fmla="*/ 50 w 78"/>
                  <a:gd name="T65" fmla="*/ 48 h 60"/>
                  <a:gd name="T66" fmla="*/ 12 w 78"/>
                  <a:gd name="T67" fmla="*/ 23 h 60"/>
                  <a:gd name="T68" fmla="*/ 22 w 78"/>
                  <a:gd name="T69" fmla="*/ 45 h 60"/>
                  <a:gd name="T70" fmla="*/ 3 w 78"/>
                  <a:gd name="T71" fmla="*/ 45 h 60"/>
                  <a:gd name="T72" fmla="*/ 9 w 78"/>
                  <a:gd name="T73" fmla="*/ 48 h 60"/>
                  <a:gd name="T74" fmla="*/ 3 w 78"/>
                  <a:gd name="T75" fmla="*/ 48 h 60"/>
                  <a:gd name="T76" fmla="*/ 17 w 78"/>
                  <a:gd name="T77" fmla="*/ 47 h 60"/>
                  <a:gd name="T78" fmla="*/ 57 w 78"/>
                  <a:gd name="T79" fmla="*/ 56 h 60"/>
                  <a:gd name="T80" fmla="*/ 62 w 78"/>
                  <a:gd name="T81" fmla="*/ 51 h 60"/>
                  <a:gd name="T82" fmla="*/ 66 w 78"/>
                  <a:gd name="T83" fmla="*/ 51 h 60"/>
                  <a:gd name="T84" fmla="*/ 73 w 78"/>
                  <a:gd name="T85" fmla="*/ 51 h 60"/>
                  <a:gd name="T86" fmla="*/ 26 w 78"/>
                  <a:gd name="T87" fmla="*/ 26 h 60"/>
                  <a:gd name="T88" fmla="*/ 13 w 78"/>
                  <a:gd name="T89" fmla="*/ 25 h 60"/>
                  <a:gd name="T90" fmla="*/ 7 w 78"/>
                  <a:gd name="T91" fmla="*/ 36 h 60"/>
                  <a:gd name="T92" fmla="*/ 24 w 78"/>
                  <a:gd name="T93" fmla="*/ 27 h 60"/>
                  <a:gd name="T94" fmla="*/ 14 w 78"/>
                  <a:gd name="T95" fmla="*/ 27 h 60"/>
                  <a:gd name="T96" fmla="*/ 13 w 78"/>
                  <a:gd name="T97" fmla="*/ 41 h 60"/>
                  <a:gd name="T98" fmla="*/ 17 w 78"/>
                  <a:gd name="T99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60">
                    <a:moveTo>
                      <a:pt x="75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3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4"/>
                      <a:pt x="62" y="34"/>
                      <a:pt x="61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7"/>
                      <a:pt x="78" y="15"/>
                      <a:pt x="77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0"/>
                      <a:pt x="72" y="9"/>
                      <a:pt x="70" y="10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9" y="13"/>
                      <a:pt x="49" y="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6" y="22"/>
                      <a:pt x="43" y="24"/>
                      <a:pt x="43" y="27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2"/>
                      <a:pt x="43" y="3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7"/>
                      <a:pt x="13" y="60"/>
                      <a:pt x="17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7"/>
                      <a:pt x="54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5" y="45"/>
                    </a:cubicBezTo>
                    <a:close/>
                    <a:moveTo>
                      <a:pt x="46" y="10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46" y="3"/>
                      <a:pt x="46" y="3"/>
                      <a:pt x="46" y="3"/>
                    </a:cubicBezTo>
                    <a:lnTo>
                      <a:pt x="46" y="10"/>
                    </a:lnTo>
                    <a:close/>
                    <a:moveTo>
                      <a:pt x="53" y="33"/>
                    </a:move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lose/>
                    <a:moveTo>
                      <a:pt x="71" y="16"/>
                    </a:move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4" y="15"/>
                      <a:pt x="73" y="14"/>
                      <a:pt x="73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3" y="13"/>
                      <a:pt x="73" y="13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4" y="16"/>
                      <a:pt x="74" y="16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5"/>
                      <a:pt x="57" y="23"/>
                      <a:pt x="55" y="22"/>
                    </a:cubicBezTo>
                    <a:cubicBezTo>
                      <a:pt x="68" y="15"/>
                      <a:pt x="68" y="15"/>
                      <a:pt x="68" y="15"/>
                    </a:cubicBezTo>
                    <a:lnTo>
                      <a:pt x="71" y="16"/>
                    </a:lnTo>
                    <a:close/>
                    <a:moveTo>
                      <a:pt x="49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5"/>
                      <a:pt x="56" y="26"/>
                      <a:pt x="56" y="2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7" y="25"/>
                      <a:pt x="49" y="25"/>
                    </a:cubicBezTo>
                    <a:close/>
                    <a:moveTo>
                      <a:pt x="42" y="37"/>
                    </a:move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37"/>
                    </a:lnTo>
                    <a:close/>
                    <a:moveTo>
                      <a:pt x="49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4" y="49"/>
                      <a:pt x="24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0" y="44"/>
                      <a:pt x="18" y="43"/>
                      <a:pt x="17" y="43"/>
                    </a:cubicBezTo>
                    <a:cubicBezTo>
                      <a:pt x="15" y="43"/>
                      <a:pt x="13" y="44"/>
                      <a:pt x="12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7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7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7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60" y="47"/>
                      <a:pt x="62" y="49"/>
                      <a:pt x="62" y="51"/>
                    </a:cubicBezTo>
                    <a:cubicBezTo>
                      <a:pt x="62" y="54"/>
                      <a:pt x="60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0"/>
                      <a:pt x="65" y="49"/>
                      <a:pt x="65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25" y="36"/>
                    </a:moveTo>
                    <a:cubicBezTo>
                      <a:pt x="26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9" y="34"/>
                      <a:pt x="9" y="34"/>
                      <a:pt x="9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2" y="40"/>
                      <a:pt x="12" y="39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919409" y="1836238"/>
              <a:ext cx="827733" cy="540647"/>
              <a:chOff x="1439557" y="1650983"/>
              <a:chExt cx="620800" cy="40548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439557" y="1650983"/>
                <a:ext cx="620800" cy="405485"/>
                <a:chOff x="1588" y="2074863"/>
                <a:chExt cx="627062" cy="409575"/>
              </a:xfrm>
            </p:grpSpPr>
            <p:sp>
              <p:nvSpPr>
                <p:cNvPr id="52" name="任意多边形: 形状 51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" name="任意多边形: 形状 50"/>
              <p:cNvSpPr/>
              <p:nvPr/>
            </p:nvSpPr>
            <p:spPr bwMode="auto">
              <a:xfrm>
                <a:off x="1682616" y="1748759"/>
                <a:ext cx="265955" cy="201120"/>
              </a:xfrm>
              <a:custGeom>
                <a:avLst/>
                <a:gdLst>
                  <a:gd name="T0" fmla="*/ 26 w 85"/>
                  <a:gd name="T1" fmla="*/ 28 h 62"/>
                  <a:gd name="T2" fmla="*/ 13 w 85"/>
                  <a:gd name="T3" fmla="*/ 27 h 62"/>
                  <a:gd name="T4" fmla="*/ 7 w 85"/>
                  <a:gd name="T5" fmla="*/ 38 h 62"/>
                  <a:gd name="T6" fmla="*/ 24 w 85"/>
                  <a:gd name="T7" fmla="*/ 29 h 62"/>
                  <a:gd name="T8" fmla="*/ 14 w 85"/>
                  <a:gd name="T9" fmla="*/ 29 h 62"/>
                  <a:gd name="T10" fmla="*/ 14 w 85"/>
                  <a:gd name="T11" fmla="*/ 43 h 62"/>
                  <a:gd name="T12" fmla="*/ 17 w 85"/>
                  <a:gd name="T13" fmla="*/ 40 h 62"/>
                  <a:gd name="T14" fmla="*/ 75 w 85"/>
                  <a:gd name="T15" fmla="*/ 30 h 62"/>
                  <a:gd name="T16" fmla="*/ 74 w 85"/>
                  <a:gd name="T17" fmla="*/ 1 h 62"/>
                  <a:gd name="T18" fmla="*/ 57 w 85"/>
                  <a:gd name="T19" fmla="*/ 5 h 62"/>
                  <a:gd name="T20" fmla="*/ 40 w 85"/>
                  <a:gd name="T21" fmla="*/ 16 h 62"/>
                  <a:gd name="T22" fmla="*/ 39 w 85"/>
                  <a:gd name="T23" fmla="*/ 17 h 62"/>
                  <a:gd name="T24" fmla="*/ 39 w 85"/>
                  <a:gd name="T25" fmla="*/ 32 h 62"/>
                  <a:gd name="T26" fmla="*/ 35 w 85"/>
                  <a:gd name="T27" fmla="*/ 38 h 62"/>
                  <a:gd name="T28" fmla="*/ 31 w 85"/>
                  <a:gd name="T29" fmla="*/ 47 h 62"/>
                  <a:gd name="T30" fmla="*/ 11 w 85"/>
                  <a:gd name="T31" fmla="*/ 21 h 62"/>
                  <a:gd name="T32" fmla="*/ 0 w 85"/>
                  <a:gd name="T33" fmla="*/ 37 h 62"/>
                  <a:gd name="T34" fmla="*/ 2 w 85"/>
                  <a:gd name="T35" fmla="*/ 56 h 62"/>
                  <a:gd name="T36" fmla="*/ 24 w 85"/>
                  <a:gd name="T37" fmla="*/ 56 h 62"/>
                  <a:gd name="T38" fmla="*/ 65 w 85"/>
                  <a:gd name="T39" fmla="*/ 56 h 62"/>
                  <a:gd name="T40" fmla="*/ 76 w 85"/>
                  <a:gd name="T41" fmla="*/ 48 h 62"/>
                  <a:gd name="T42" fmla="*/ 66 w 85"/>
                  <a:gd name="T43" fmla="*/ 39 h 62"/>
                  <a:gd name="T44" fmla="*/ 74 w 85"/>
                  <a:gd name="T45" fmla="*/ 31 h 62"/>
                  <a:gd name="T46" fmla="*/ 50 w 85"/>
                  <a:gd name="T47" fmla="*/ 28 h 62"/>
                  <a:gd name="T48" fmla="*/ 71 w 85"/>
                  <a:gd name="T49" fmla="*/ 29 h 62"/>
                  <a:gd name="T50" fmla="*/ 82 w 85"/>
                  <a:gd name="T51" fmla="*/ 17 h 62"/>
                  <a:gd name="T52" fmla="*/ 73 w 85"/>
                  <a:gd name="T53" fmla="*/ 3 h 62"/>
                  <a:gd name="T54" fmla="*/ 53 w 85"/>
                  <a:gd name="T55" fmla="*/ 40 h 62"/>
                  <a:gd name="T56" fmla="*/ 41 w 85"/>
                  <a:gd name="T57" fmla="*/ 21 h 62"/>
                  <a:gd name="T58" fmla="*/ 42 w 85"/>
                  <a:gd name="T59" fmla="*/ 36 h 62"/>
                  <a:gd name="T60" fmla="*/ 40 w 85"/>
                  <a:gd name="T61" fmla="*/ 36 h 62"/>
                  <a:gd name="T62" fmla="*/ 38 w 85"/>
                  <a:gd name="T63" fmla="*/ 33 h 62"/>
                  <a:gd name="T64" fmla="*/ 24 w 85"/>
                  <a:gd name="T65" fmla="*/ 50 h 62"/>
                  <a:gd name="T66" fmla="*/ 49 w 85"/>
                  <a:gd name="T67" fmla="*/ 53 h 62"/>
                  <a:gd name="T68" fmla="*/ 28 w 85"/>
                  <a:gd name="T69" fmla="*/ 24 h 62"/>
                  <a:gd name="T70" fmla="*/ 17 w 85"/>
                  <a:gd name="T71" fmla="*/ 45 h 62"/>
                  <a:gd name="T72" fmla="*/ 3 w 85"/>
                  <a:gd name="T73" fmla="*/ 37 h 62"/>
                  <a:gd name="T74" fmla="*/ 8 w 85"/>
                  <a:gd name="T75" fmla="*/ 53 h 62"/>
                  <a:gd name="T76" fmla="*/ 17 w 85"/>
                  <a:gd name="T77" fmla="*/ 58 h 62"/>
                  <a:gd name="T78" fmla="*/ 21 w 85"/>
                  <a:gd name="T79" fmla="*/ 53 h 62"/>
                  <a:gd name="T80" fmla="*/ 53 w 85"/>
                  <a:gd name="T81" fmla="*/ 53 h 62"/>
                  <a:gd name="T82" fmla="*/ 57 w 85"/>
                  <a:gd name="T83" fmla="*/ 58 h 62"/>
                  <a:gd name="T84" fmla="*/ 65 w 85"/>
                  <a:gd name="T85" fmla="*/ 50 h 62"/>
                  <a:gd name="T86" fmla="*/ 64 w 85"/>
                  <a:gd name="T87" fmla="*/ 40 h 62"/>
                  <a:gd name="T88" fmla="*/ 57 w 85"/>
                  <a:gd name="T89" fmla="*/ 45 h 62"/>
                  <a:gd name="T90" fmla="*/ 37 w 85"/>
                  <a:gd name="T91" fmla="*/ 40 h 62"/>
                  <a:gd name="T92" fmla="*/ 47 w 85"/>
                  <a:gd name="T93" fmla="*/ 43 h 62"/>
                  <a:gd name="T94" fmla="*/ 57 w 85"/>
                  <a:gd name="T95" fmla="*/ 42 h 62"/>
                  <a:gd name="T96" fmla="*/ 64 w 85"/>
                  <a:gd name="T97" fmla="*/ 40 h 62"/>
                  <a:gd name="T98" fmla="*/ 73 w 85"/>
                  <a:gd name="T99" fmla="*/ 24 h 62"/>
                  <a:gd name="T100" fmla="*/ 77 w 85"/>
                  <a:gd name="T101" fmla="*/ 16 h 62"/>
                  <a:gd name="T102" fmla="*/ 69 w 85"/>
                  <a:gd name="T103" fmla="*/ 29 h 62"/>
                  <a:gd name="T104" fmla="*/ 56 w 85"/>
                  <a:gd name="T105" fmla="*/ 36 h 62"/>
                  <a:gd name="T106" fmla="*/ 69 w 85"/>
                  <a:gd name="T107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5" h="62">
                    <a:moveTo>
                      <a:pt x="25" y="38"/>
                    </a:moveTo>
                    <a:cubicBezTo>
                      <a:pt x="26" y="38"/>
                      <a:pt x="26" y="37"/>
                      <a:pt x="26" y="3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8"/>
                      <a:pt x="6" y="38"/>
                      <a:pt x="7" y="38"/>
                    </a:cubicBezTo>
                    <a:lnTo>
                      <a:pt x="25" y="38"/>
                    </a:lnTo>
                    <a:close/>
                    <a:moveTo>
                      <a:pt x="14" y="29"/>
                    </a:move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9" y="36"/>
                      <a:pt x="9" y="36"/>
                      <a:pt x="9" y="36"/>
                    </a:cubicBezTo>
                    <a:lnTo>
                      <a:pt x="14" y="29"/>
                    </a:lnTo>
                    <a:close/>
                    <a:moveTo>
                      <a:pt x="18" y="41"/>
                    </a:moveTo>
                    <a:cubicBezTo>
                      <a:pt x="18" y="42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2" y="42"/>
                      <a:pt x="12" y="41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8" y="40"/>
                      <a:pt x="18" y="41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5" y="30"/>
                      <a:pt x="75" y="3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7"/>
                      <a:pt x="85" y="1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6" y="31"/>
                      <a:pt x="34" y="33"/>
                      <a:pt x="34" y="36"/>
                    </a:cubicBezTo>
                    <a:cubicBezTo>
                      <a:pt x="34" y="37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0" y="22"/>
                      <a:pt x="10" y="2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" y="56"/>
                      <a:pt x="2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9"/>
                      <a:pt x="13" y="62"/>
                      <a:pt x="17" y="62"/>
                    </a:cubicBezTo>
                    <a:cubicBezTo>
                      <a:pt x="20" y="62"/>
                      <a:pt x="23" y="59"/>
                      <a:pt x="24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1" y="59"/>
                      <a:pt x="54" y="62"/>
                      <a:pt x="57" y="62"/>
                    </a:cubicBezTo>
                    <a:cubicBezTo>
                      <a:pt x="61" y="62"/>
                      <a:pt x="64" y="59"/>
                      <a:pt x="6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5" y="38"/>
                      <a:pt x="65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lose/>
                    <a:moveTo>
                      <a:pt x="57" y="39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71" y="29"/>
                      <a:pt x="71" y="29"/>
                      <a:pt x="71" y="29"/>
                    </a:cubicBezTo>
                    <a:lnTo>
                      <a:pt x="57" y="39"/>
                    </a:lnTo>
                    <a:close/>
                    <a:moveTo>
                      <a:pt x="73" y="3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0" y="7"/>
                      <a:pt x="60" y="7"/>
                      <a:pt x="60" y="7"/>
                    </a:cubicBezTo>
                    <a:lnTo>
                      <a:pt x="73" y="3"/>
                    </a:lnTo>
                    <a:close/>
                    <a:moveTo>
                      <a:pt x="41" y="21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39" y="25"/>
                      <a:pt x="39" y="25"/>
                      <a:pt x="39" y="25"/>
                    </a:cubicBezTo>
                    <a:lnTo>
                      <a:pt x="41" y="21"/>
                    </a:lnTo>
                    <a:close/>
                    <a:moveTo>
                      <a:pt x="43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7"/>
                      <a:pt x="42" y="37"/>
                      <a:pt x="42" y="36"/>
                    </a:cubicBezTo>
                    <a:lnTo>
                      <a:pt x="43" y="38"/>
                    </a:lnTo>
                    <a:close/>
                    <a:moveTo>
                      <a:pt x="38" y="33"/>
                    </a:moveTo>
                    <a:cubicBezTo>
                      <a:pt x="39" y="33"/>
                      <a:pt x="40" y="34"/>
                      <a:pt x="40" y="36"/>
                    </a:cubicBezTo>
                    <a:cubicBezTo>
                      <a:pt x="40" y="37"/>
                      <a:pt x="39" y="38"/>
                      <a:pt x="38" y="38"/>
                    </a:cubicBezTo>
                    <a:cubicBezTo>
                      <a:pt x="37" y="38"/>
                      <a:pt x="36" y="37"/>
                      <a:pt x="36" y="36"/>
                    </a:cubicBezTo>
                    <a:cubicBezTo>
                      <a:pt x="36" y="34"/>
                      <a:pt x="37" y="33"/>
                      <a:pt x="38" y="33"/>
                    </a:cubicBezTo>
                    <a:close/>
                    <a:moveTo>
                      <a:pt x="49" y="53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2"/>
                      <a:pt x="25" y="51"/>
                      <a:pt x="24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51"/>
                      <a:pt x="49" y="52"/>
                      <a:pt x="49" y="53"/>
                    </a:cubicBezTo>
                    <a:close/>
                    <a:moveTo>
                      <a:pt x="3" y="37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45"/>
                      <a:pt x="18" y="45"/>
                      <a:pt x="17" y="45"/>
                    </a:cubicBezTo>
                    <a:cubicBezTo>
                      <a:pt x="15" y="45"/>
                      <a:pt x="13" y="45"/>
                      <a:pt x="12" y="47"/>
                    </a:cubicBezTo>
                    <a:cubicBezTo>
                      <a:pt x="3" y="47"/>
                      <a:pt x="3" y="47"/>
                      <a:pt x="3" y="47"/>
                    </a:cubicBezTo>
                    <a:lnTo>
                      <a:pt x="3" y="37"/>
                    </a:lnTo>
                    <a:close/>
                    <a:moveTo>
                      <a:pt x="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2"/>
                      <a:pt x="8" y="53"/>
                    </a:cubicBezTo>
                    <a:cubicBezTo>
                      <a:pt x="3" y="53"/>
                      <a:pt x="3" y="53"/>
                      <a:pt x="3" y="53"/>
                    </a:cubicBezTo>
                    <a:lnTo>
                      <a:pt x="3" y="50"/>
                    </a:lnTo>
                    <a:close/>
                    <a:moveTo>
                      <a:pt x="17" y="58"/>
                    </a:moveTo>
                    <a:cubicBezTo>
                      <a:pt x="14" y="58"/>
                      <a:pt x="12" y="56"/>
                      <a:pt x="12" y="53"/>
                    </a:cubicBezTo>
                    <a:cubicBezTo>
                      <a:pt x="12" y="51"/>
                      <a:pt x="14" y="49"/>
                      <a:pt x="17" y="49"/>
                    </a:cubicBezTo>
                    <a:cubicBezTo>
                      <a:pt x="19" y="49"/>
                      <a:pt x="21" y="51"/>
                      <a:pt x="21" y="53"/>
                    </a:cubicBezTo>
                    <a:cubicBezTo>
                      <a:pt x="21" y="56"/>
                      <a:pt x="19" y="58"/>
                      <a:pt x="17" y="58"/>
                    </a:cubicBezTo>
                    <a:close/>
                    <a:moveTo>
                      <a:pt x="57" y="58"/>
                    </a:moveTo>
                    <a:cubicBezTo>
                      <a:pt x="55" y="58"/>
                      <a:pt x="53" y="56"/>
                      <a:pt x="53" y="53"/>
                    </a:cubicBezTo>
                    <a:cubicBezTo>
                      <a:pt x="53" y="51"/>
                      <a:pt x="55" y="49"/>
                      <a:pt x="57" y="49"/>
                    </a:cubicBezTo>
                    <a:cubicBezTo>
                      <a:pt x="60" y="49"/>
                      <a:pt x="62" y="51"/>
                      <a:pt x="62" y="53"/>
                    </a:cubicBezTo>
                    <a:cubicBezTo>
                      <a:pt x="62" y="56"/>
                      <a:pt x="60" y="58"/>
                      <a:pt x="57" y="58"/>
                    </a:cubicBezTo>
                    <a:close/>
                    <a:moveTo>
                      <a:pt x="73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2"/>
                      <a:pt x="65" y="51"/>
                      <a:pt x="65" y="50"/>
                    </a:cubicBezTo>
                    <a:cubicBezTo>
                      <a:pt x="73" y="50"/>
                      <a:pt x="73" y="50"/>
                      <a:pt x="73" y="50"/>
                    </a:cubicBezTo>
                    <a:lnTo>
                      <a:pt x="73" y="53"/>
                    </a:lnTo>
                    <a:close/>
                    <a:moveTo>
                      <a:pt x="64" y="40"/>
                    </a:moveTo>
                    <a:cubicBezTo>
                      <a:pt x="64" y="46"/>
                      <a:pt x="64" y="46"/>
                      <a:pt x="64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0" y="45"/>
                      <a:pt x="59" y="45"/>
                      <a:pt x="57" y="45"/>
                    </a:cubicBezTo>
                    <a:cubicBezTo>
                      <a:pt x="56" y="45"/>
                      <a:pt x="55" y="45"/>
                      <a:pt x="53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64" y="40"/>
                    </a:lnTo>
                    <a:close/>
                    <a:moveTo>
                      <a:pt x="79" y="17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cubicBezTo>
                      <a:pt x="72" y="23"/>
                      <a:pt x="72" y="22"/>
                      <a:pt x="72" y="2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9" y="16"/>
                    </a:cubicBezTo>
                    <a:cubicBezTo>
                      <a:pt x="79" y="16"/>
                      <a:pt x="79" y="17"/>
                      <a:pt x="79" y="17"/>
                    </a:cubicBezTo>
                    <a:close/>
                    <a:moveTo>
                      <a:pt x="69" y="29"/>
                    </a:move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7"/>
                      <a:pt x="69" y="27"/>
                    </a:cubicBezTo>
                    <a:cubicBezTo>
                      <a:pt x="69" y="28"/>
                      <a:pt x="69" y="28"/>
                      <a:pt x="6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690522" y="4621994"/>
              <a:ext cx="827733" cy="540647"/>
              <a:chOff x="1267892" y="3740300"/>
              <a:chExt cx="620800" cy="40548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267892" y="3740300"/>
                <a:ext cx="620800" cy="405485"/>
                <a:chOff x="1588" y="2074863"/>
                <a:chExt cx="627062" cy="409575"/>
              </a:xfrm>
            </p:grpSpPr>
            <p:sp>
              <p:nvSpPr>
                <p:cNvPr id="48" name="任意多边形: 形状 47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" name="任意多边形: 形状 46"/>
              <p:cNvSpPr/>
              <p:nvPr/>
            </p:nvSpPr>
            <p:spPr bwMode="auto">
              <a:xfrm>
                <a:off x="1485845" y="3881441"/>
                <a:ext cx="246107" cy="152164"/>
              </a:xfrm>
              <a:custGeom>
                <a:avLst/>
                <a:gdLst>
                  <a:gd name="T0" fmla="*/ 9 w 79"/>
                  <a:gd name="T1" fmla="*/ 8 h 47"/>
                  <a:gd name="T2" fmla="*/ 5 w 79"/>
                  <a:gd name="T3" fmla="*/ 18 h 47"/>
                  <a:gd name="T4" fmla="*/ 5 w 79"/>
                  <a:gd name="T5" fmla="*/ 21 h 47"/>
                  <a:gd name="T6" fmla="*/ 13 w 79"/>
                  <a:gd name="T7" fmla="*/ 22 h 47"/>
                  <a:gd name="T8" fmla="*/ 15 w 79"/>
                  <a:gd name="T9" fmla="*/ 19 h 47"/>
                  <a:gd name="T10" fmla="*/ 25 w 79"/>
                  <a:gd name="T11" fmla="*/ 18 h 47"/>
                  <a:gd name="T12" fmla="*/ 24 w 79"/>
                  <a:gd name="T13" fmla="*/ 8 h 47"/>
                  <a:gd name="T14" fmla="*/ 15 w 79"/>
                  <a:gd name="T15" fmla="*/ 17 h 47"/>
                  <a:gd name="T16" fmla="*/ 13 w 79"/>
                  <a:gd name="T17" fmla="*/ 20 h 47"/>
                  <a:gd name="T18" fmla="*/ 7 w 79"/>
                  <a:gd name="T19" fmla="*/ 18 h 47"/>
                  <a:gd name="T20" fmla="*/ 23 w 79"/>
                  <a:gd name="T21" fmla="*/ 10 h 47"/>
                  <a:gd name="T22" fmla="*/ 78 w 79"/>
                  <a:gd name="T23" fmla="*/ 0 h 47"/>
                  <a:gd name="T24" fmla="*/ 32 w 79"/>
                  <a:gd name="T25" fmla="*/ 2 h 47"/>
                  <a:gd name="T26" fmla="*/ 31 w 79"/>
                  <a:gd name="T27" fmla="*/ 33 h 47"/>
                  <a:gd name="T28" fmla="*/ 30 w 79"/>
                  <a:gd name="T29" fmla="*/ 3 h 47"/>
                  <a:gd name="T30" fmla="*/ 5 w 79"/>
                  <a:gd name="T31" fmla="*/ 4 h 47"/>
                  <a:gd name="T32" fmla="*/ 0 w 79"/>
                  <a:gd name="T33" fmla="*/ 18 h 47"/>
                  <a:gd name="T34" fmla="*/ 2 w 79"/>
                  <a:gd name="T35" fmla="*/ 42 h 47"/>
                  <a:gd name="T36" fmla="*/ 17 w 79"/>
                  <a:gd name="T37" fmla="*/ 47 h 47"/>
                  <a:gd name="T38" fmla="*/ 50 w 79"/>
                  <a:gd name="T39" fmla="*/ 42 h 47"/>
                  <a:gd name="T40" fmla="*/ 65 w 79"/>
                  <a:gd name="T41" fmla="*/ 42 h 47"/>
                  <a:gd name="T42" fmla="*/ 77 w 79"/>
                  <a:gd name="T43" fmla="*/ 40 h 47"/>
                  <a:gd name="T44" fmla="*/ 78 w 79"/>
                  <a:gd name="T45" fmla="*/ 35 h 47"/>
                  <a:gd name="T46" fmla="*/ 79 w 79"/>
                  <a:gd name="T47" fmla="*/ 2 h 47"/>
                  <a:gd name="T48" fmla="*/ 9 w 79"/>
                  <a:gd name="T49" fmla="*/ 39 h 47"/>
                  <a:gd name="T50" fmla="*/ 3 w 79"/>
                  <a:gd name="T51" fmla="*/ 35 h 47"/>
                  <a:gd name="T52" fmla="*/ 9 w 79"/>
                  <a:gd name="T53" fmla="*/ 39 h 47"/>
                  <a:gd name="T54" fmla="*/ 12 w 79"/>
                  <a:gd name="T55" fmla="*/ 39 h 47"/>
                  <a:gd name="T56" fmla="*/ 21 w 79"/>
                  <a:gd name="T57" fmla="*/ 39 h 47"/>
                  <a:gd name="T58" fmla="*/ 22 w 79"/>
                  <a:gd name="T59" fmla="*/ 33 h 47"/>
                  <a:gd name="T60" fmla="*/ 11 w 79"/>
                  <a:gd name="T61" fmla="*/ 33 h 47"/>
                  <a:gd name="T62" fmla="*/ 3 w 79"/>
                  <a:gd name="T63" fmla="*/ 18 h 47"/>
                  <a:gd name="T64" fmla="*/ 28 w 79"/>
                  <a:gd name="T65" fmla="*/ 6 h 47"/>
                  <a:gd name="T66" fmla="*/ 22 w 79"/>
                  <a:gd name="T67" fmla="*/ 33 h 47"/>
                  <a:gd name="T68" fmla="*/ 25 w 79"/>
                  <a:gd name="T69" fmla="*/ 39 h 47"/>
                  <a:gd name="T70" fmla="*/ 50 w 79"/>
                  <a:gd name="T71" fmla="*/ 35 h 47"/>
                  <a:gd name="T72" fmla="*/ 58 w 79"/>
                  <a:gd name="T73" fmla="*/ 43 h 47"/>
                  <a:gd name="T74" fmla="*/ 58 w 79"/>
                  <a:gd name="T75" fmla="*/ 35 h 47"/>
                  <a:gd name="T76" fmla="*/ 58 w 79"/>
                  <a:gd name="T77" fmla="*/ 43 h 47"/>
                  <a:gd name="T78" fmla="*/ 66 w 79"/>
                  <a:gd name="T79" fmla="*/ 39 h 47"/>
                  <a:gd name="T80" fmla="*/ 74 w 79"/>
                  <a:gd name="T81" fmla="*/ 35 h 47"/>
                  <a:gd name="T82" fmla="*/ 76 w 79"/>
                  <a:gd name="T83" fmla="*/ 33 h 47"/>
                  <a:gd name="T84" fmla="*/ 58 w 79"/>
                  <a:gd name="T85" fmla="*/ 31 h 47"/>
                  <a:gd name="T86" fmla="*/ 35 w 79"/>
                  <a:gd name="T87" fmla="*/ 33 h 47"/>
                  <a:gd name="T88" fmla="*/ 76 w 79"/>
                  <a:gd name="T89" fmla="*/ 30 h 47"/>
                  <a:gd name="T90" fmla="*/ 76 w 79"/>
                  <a:gd name="T91" fmla="*/ 28 h 47"/>
                  <a:gd name="T92" fmla="*/ 35 w 79"/>
                  <a:gd name="T93" fmla="*/ 3 h 47"/>
                  <a:gd name="T94" fmla="*/ 76 w 79"/>
                  <a:gd name="T95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47">
                    <a:moveTo>
                      <a:pt x="2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8"/>
                      <a:pt x="24" y="8"/>
                      <a:pt x="24" y="8"/>
                    </a:cubicBezTo>
                    <a:close/>
                    <a:moveTo>
                      <a:pt x="23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3" y="10"/>
                      <a:pt x="23" y="10"/>
                      <a:pt x="23" y="10"/>
                    </a:cubicBezTo>
                    <a:lnTo>
                      <a:pt x="23" y="17"/>
                    </a:lnTo>
                    <a:close/>
                    <a:moveTo>
                      <a:pt x="78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3"/>
                      <a:pt x="3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3" y="47"/>
                      <a:pt x="17" y="47"/>
                    </a:cubicBezTo>
                    <a:cubicBezTo>
                      <a:pt x="20" y="47"/>
                      <a:pt x="24" y="45"/>
                      <a:pt x="25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1" y="45"/>
                      <a:pt x="54" y="47"/>
                      <a:pt x="58" y="47"/>
                    </a:cubicBezTo>
                    <a:cubicBezTo>
                      <a:pt x="61" y="47"/>
                      <a:pt x="64" y="45"/>
                      <a:pt x="6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8" y="35"/>
                    </a:cubicBezTo>
                    <a:cubicBezTo>
                      <a:pt x="78" y="35"/>
                      <a:pt x="79" y="35"/>
                      <a:pt x="79" y="34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1"/>
                      <a:pt x="78" y="0"/>
                      <a:pt x="78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9" y="39"/>
                    </a:cubicBezTo>
                    <a:close/>
                    <a:moveTo>
                      <a:pt x="17" y="43"/>
                    </a:moveTo>
                    <a:cubicBezTo>
                      <a:pt x="14" y="43"/>
                      <a:pt x="12" y="41"/>
                      <a:pt x="12" y="39"/>
                    </a:cubicBezTo>
                    <a:cubicBezTo>
                      <a:pt x="12" y="37"/>
                      <a:pt x="14" y="35"/>
                      <a:pt x="17" y="35"/>
                    </a:cubicBezTo>
                    <a:cubicBezTo>
                      <a:pt x="19" y="35"/>
                      <a:pt x="21" y="37"/>
                      <a:pt x="21" y="39"/>
                    </a:cubicBezTo>
                    <a:cubicBezTo>
                      <a:pt x="21" y="41"/>
                      <a:pt x="19" y="43"/>
                      <a:pt x="17" y="43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1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58" y="43"/>
                    </a:moveTo>
                    <a:cubicBezTo>
                      <a:pt x="55" y="43"/>
                      <a:pt x="53" y="41"/>
                      <a:pt x="53" y="39"/>
                    </a:cubicBezTo>
                    <a:cubicBezTo>
                      <a:pt x="53" y="37"/>
                      <a:pt x="55" y="35"/>
                      <a:pt x="58" y="35"/>
                    </a:cubicBezTo>
                    <a:cubicBezTo>
                      <a:pt x="60" y="35"/>
                      <a:pt x="62" y="37"/>
                      <a:pt x="62" y="39"/>
                    </a:cubicBezTo>
                    <a:cubicBezTo>
                      <a:pt x="62" y="41"/>
                      <a:pt x="60" y="43"/>
                      <a:pt x="58" y="43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6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5" y="31"/>
                      <a:pt x="53" y="32"/>
                      <a:pt x="5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76" y="30"/>
                      <a:pt x="76" y="30"/>
                      <a:pt x="76" y="30"/>
                    </a:cubicBezTo>
                    <a:lnTo>
                      <a:pt x="76" y="33"/>
                    </a:lnTo>
                    <a:close/>
                    <a:moveTo>
                      <a:pt x="76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76" y="3"/>
                      <a:pt x="76" y="3"/>
                      <a:pt x="76" y="3"/>
                    </a:cubicBezTo>
                    <a:lnTo>
                      <a:pt x="76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443610" y="1836235"/>
              <a:ext cx="827733" cy="540645"/>
              <a:chOff x="7082708" y="1650981"/>
              <a:chExt cx="620800" cy="405484"/>
            </a:xfrm>
          </p:grpSpPr>
          <p:grpSp>
            <p:nvGrpSpPr>
              <p:cNvPr id="42" name="组合 41"/>
              <p:cNvGrpSpPr/>
              <p:nvPr/>
            </p:nvGrpSpPr>
            <p:grpSpPr>
              <a:xfrm flipH="1">
                <a:off x="7082708" y="1650981"/>
                <a:ext cx="620800" cy="405484"/>
                <a:chOff x="1588" y="2074863"/>
                <a:chExt cx="627062" cy="409575"/>
              </a:xfrm>
            </p:grpSpPr>
            <p:sp>
              <p:nvSpPr>
                <p:cNvPr id="44" name="任意多边形: 形状 43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任意多边形: 形状 42"/>
              <p:cNvSpPr/>
              <p:nvPr/>
            </p:nvSpPr>
            <p:spPr bwMode="auto">
              <a:xfrm>
                <a:off x="7215296" y="1777197"/>
                <a:ext cx="252723" cy="156133"/>
              </a:xfrm>
              <a:custGeom>
                <a:avLst/>
                <a:gdLst>
                  <a:gd name="T0" fmla="*/ 13 w 81"/>
                  <a:gd name="T1" fmla="*/ 22 h 48"/>
                  <a:gd name="T2" fmla="*/ 15 w 81"/>
                  <a:gd name="T3" fmla="*/ 19 h 48"/>
                  <a:gd name="T4" fmla="*/ 23 w 81"/>
                  <a:gd name="T5" fmla="*/ 18 h 48"/>
                  <a:gd name="T6" fmla="*/ 22 w 81"/>
                  <a:gd name="T7" fmla="*/ 8 h 48"/>
                  <a:gd name="T8" fmla="*/ 8 w 81"/>
                  <a:gd name="T9" fmla="*/ 9 h 48"/>
                  <a:gd name="T10" fmla="*/ 5 w 81"/>
                  <a:gd name="T11" fmla="*/ 18 h 48"/>
                  <a:gd name="T12" fmla="*/ 6 w 81"/>
                  <a:gd name="T13" fmla="*/ 22 h 48"/>
                  <a:gd name="T14" fmla="*/ 10 w 81"/>
                  <a:gd name="T15" fmla="*/ 10 h 48"/>
                  <a:gd name="T16" fmla="*/ 21 w 81"/>
                  <a:gd name="T17" fmla="*/ 17 h 48"/>
                  <a:gd name="T18" fmla="*/ 14 w 81"/>
                  <a:gd name="T19" fmla="*/ 18 h 48"/>
                  <a:gd name="T20" fmla="*/ 7 w 81"/>
                  <a:gd name="T21" fmla="*/ 20 h 48"/>
                  <a:gd name="T22" fmla="*/ 81 w 81"/>
                  <a:gd name="T23" fmla="*/ 18 h 48"/>
                  <a:gd name="T24" fmla="*/ 67 w 81"/>
                  <a:gd name="T25" fmla="*/ 1 h 48"/>
                  <a:gd name="T26" fmla="*/ 59 w 81"/>
                  <a:gd name="T27" fmla="*/ 0 h 48"/>
                  <a:gd name="T28" fmla="*/ 51 w 81"/>
                  <a:gd name="T29" fmla="*/ 1 h 48"/>
                  <a:gd name="T30" fmla="*/ 31 w 81"/>
                  <a:gd name="T31" fmla="*/ 15 h 48"/>
                  <a:gd name="T32" fmla="*/ 45 w 81"/>
                  <a:gd name="T33" fmla="*/ 32 h 48"/>
                  <a:gd name="T34" fmla="*/ 46 w 81"/>
                  <a:gd name="T35" fmla="*/ 33 h 48"/>
                  <a:gd name="T36" fmla="*/ 28 w 81"/>
                  <a:gd name="T37" fmla="*/ 5 h 48"/>
                  <a:gd name="T38" fmla="*/ 7 w 81"/>
                  <a:gd name="T39" fmla="*/ 3 h 48"/>
                  <a:gd name="T40" fmla="*/ 0 w 81"/>
                  <a:gd name="T41" fmla="*/ 18 h 48"/>
                  <a:gd name="T42" fmla="*/ 0 w 81"/>
                  <a:gd name="T43" fmla="*/ 40 h 48"/>
                  <a:gd name="T44" fmla="*/ 7 w 81"/>
                  <a:gd name="T45" fmla="*/ 42 h 48"/>
                  <a:gd name="T46" fmla="*/ 22 w 81"/>
                  <a:gd name="T47" fmla="*/ 42 h 48"/>
                  <a:gd name="T48" fmla="*/ 51 w 81"/>
                  <a:gd name="T49" fmla="*/ 48 h 48"/>
                  <a:gd name="T50" fmla="*/ 58 w 81"/>
                  <a:gd name="T51" fmla="*/ 36 h 48"/>
                  <a:gd name="T52" fmla="*/ 60 w 81"/>
                  <a:gd name="T53" fmla="*/ 39 h 48"/>
                  <a:gd name="T54" fmla="*/ 76 w 81"/>
                  <a:gd name="T55" fmla="*/ 42 h 48"/>
                  <a:gd name="T56" fmla="*/ 81 w 81"/>
                  <a:gd name="T57" fmla="*/ 40 h 48"/>
                  <a:gd name="T58" fmla="*/ 79 w 81"/>
                  <a:gd name="T59" fmla="*/ 33 h 48"/>
                  <a:gd name="T60" fmla="*/ 70 w 81"/>
                  <a:gd name="T61" fmla="*/ 31 h 48"/>
                  <a:gd name="T62" fmla="*/ 35 w 81"/>
                  <a:gd name="T63" fmla="*/ 18 h 48"/>
                  <a:gd name="T64" fmla="*/ 45 w 81"/>
                  <a:gd name="T65" fmla="*/ 5 h 48"/>
                  <a:gd name="T66" fmla="*/ 77 w 81"/>
                  <a:gd name="T67" fmla="*/ 15 h 48"/>
                  <a:gd name="T68" fmla="*/ 67 w 81"/>
                  <a:gd name="T69" fmla="*/ 28 h 48"/>
                  <a:gd name="T70" fmla="*/ 35 w 81"/>
                  <a:gd name="T71" fmla="*/ 18 h 48"/>
                  <a:gd name="T72" fmla="*/ 42 w 81"/>
                  <a:gd name="T73" fmla="*/ 39 h 48"/>
                  <a:gd name="T74" fmla="*/ 22 w 81"/>
                  <a:gd name="T75" fmla="*/ 36 h 48"/>
                  <a:gd name="T76" fmla="*/ 43 w 81"/>
                  <a:gd name="T77" fmla="*/ 36 h 48"/>
                  <a:gd name="T78" fmla="*/ 25 w 81"/>
                  <a:gd name="T79" fmla="*/ 6 h 48"/>
                  <a:gd name="T80" fmla="*/ 19 w 81"/>
                  <a:gd name="T81" fmla="*/ 33 h 48"/>
                  <a:gd name="T82" fmla="*/ 10 w 81"/>
                  <a:gd name="T83" fmla="*/ 33 h 48"/>
                  <a:gd name="T84" fmla="*/ 3 w 81"/>
                  <a:gd name="T85" fmla="*/ 19 h 48"/>
                  <a:gd name="T86" fmla="*/ 3 w 81"/>
                  <a:gd name="T87" fmla="*/ 36 h 48"/>
                  <a:gd name="T88" fmla="*/ 6 w 81"/>
                  <a:gd name="T89" fmla="*/ 39 h 48"/>
                  <a:gd name="T90" fmla="*/ 3 w 81"/>
                  <a:gd name="T91" fmla="*/ 36 h 48"/>
                  <a:gd name="T92" fmla="*/ 10 w 81"/>
                  <a:gd name="T93" fmla="*/ 39 h 48"/>
                  <a:gd name="T94" fmla="*/ 19 w 81"/>
                  <a:gd name="T95" fmla="*/ 39 h 48"/>
                  <a:gd name="T96" fmla="*/ 51 w 81"/>
                  <a:gd name="T97" fmla="*/ 44 h 48"/>
                  <a:gd name="T98" fmla="*/ 51 w 81"/>
                  <a:gd name="T99" fmla="*/ 35 h 48"/>
                  <a:gd name="T100" fmla="*/ 51 w 81"/>
                  <a:gd name="T101" fmla="*/ 44 h 48"/>
                  <a:gd name="T102" fmla="*/ 64 w 81"/>
                  <a:gd name="T103" fmla="*/ 39 h 48"/>
                  <a:gd name="T104" fmla="*/ 73 w 81"/>
                  <a:gd name="T105" fmla="*/ 39 h 48"/>
                  <a:gd name="T106" fmla="*/ 78 w 81"/>
                  <a:gd name="T107" fmla="*/ 39 h 48"/>
                  <a:gd name="T108" fmla="*/ 76 w 81"/>
                  <a:gd name="T109" fmla="*/ 36 h 48"/>
                  <a:gd name="T110" fmla="*/ 78 w 81"/>
                  <a:gd name="T111" fmla="*/ 39 h 48"/>
                  <a:gd name="T112" fmla="*/ 54 w 81"/>
                  <a:gd name="T113" fmla="*/ 32 h 48"/>
                  <a:gd name="T114" fmla="*/ 64 w 81"/>
                  <a:gd name="T1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" h="48">
                    <a:moveTo>
                      <a:pt x="6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lose/>
                    <a:moveTo>
                      <a:pt x="7" y="19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7" y="19"/>
                    </a:lnTo>
                    <a:close/>
                    <a:moveTo>
                      <a:pt x="81" y="18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8"/>
                      <a:pt x="75" y="1"/>
                      <a:pt x="67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7" y="1"/>
                      <a:pt x="31" y="8"/>
                      <a:pt x="31" y="15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5"/>
                      <a:pt x="37" y="32"/>
                      <a:pt x="45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6" y="32"/>
                      <a:pt x="4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5"/>
                      <a:pt x="11" y="48"/>
                      <a:pt x="14" y="48"/>
                    </a:cubicBezTo>
                    <a:cubicBezTo>
                      <a:pt x="18" y="48"/>
                      <a:pt x="21" y="45"/>
                      <a:pt x="2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5"/>
                      <a:pt x="47" y="48"/>
                      <a:pt x="51" y="48"/>
                    </a:cubicBezTo>
                    <a:cubicBezTo>
                      <a:pt x="55" y="48"/>
                      <a:pt x="59" y="44"/>
                      <a:pt x="59" y="39"/>
                    </a:cubicBezTo>
                    <a:cubicBezTo>
                      <a:pt x="59" y="38"/>
                      <a:pt x="59" y="37"/>
                      <a:pt x="58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7"/>
                      <a:pt x="60" y="38"/>
                      <a:pt x="60" y="39"/>
                    </a:cubicBezTo>
                    <a:cubicBezTo>
                      <a:pt x="60" y="44"/>
                      <a:pt x="64" y="48"/>
                      <a:pt x="68" y="48"/>
                    </a:cubicBezTo>
                    <a:cubicBezTo>
                      <a:pt x="72" y="48"/>
                      <a:pt x="75" y="45"/>
                      <a:pt x="76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1" y="41"/>
                      <a:pt x="81" y="40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0" y="33"/>
                      <a:pt x="79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2" y="31"/>
                      <a:pt x="70" y="31"/>
                    </a:cubicBezTo>
                    <a:cubicBezTo>
                      <a:pt x="77" y="30"/>
                      <a:pt x="81" y="24"/>
                      <a:pt x="81" y="18"/>
                    </a:cubicBezTo>
                    <a:close/>
                    <a:moveTo>
                      <a:pt x="35" y="1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0"/>
                      <a:pt x="39" y="5"/>
                      <a:pt x="45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3" y="5"/>
                      <a:pt x="77" y="10"/>
                      <a:pt x="77" y="1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23"/>
                      <a:pt x="73" y="28"/>
                      <a:pt x="67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28"/>
                      <a:pt x="35" y="23"/>
                      <a:pt x="35" y="18"/>
                    </a:cubicBezTo>
                    <a:close/>
                    <a:moveTo>
                      <a:pt x="43" y="36"/>
                    </a:moveTo>
                    <a:cubicBezTo>
                      <a:pt x="43" y="37"/>
                      <a:pt x="42" y="38"/>
                      <a:pt x="4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lnTo>
                      <a:pt x="43" y="36"/>
                    </a:lnTo>
                    <a:close/>
                    <a:moveTo>
                      <a:pt x="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2"/>
                      <a:pt x="16" y="31"/>
                      <a:pt x="14" y="31"/>
                    </a:cubicBezTo>
                    <a:cubicBezTo>
                      <a:pt x="13" y="31"/>
                      <a:pt x="11" y="32"/>
                      <a:pt x="10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8" y="6"/>
                    </a:lnTo>
                    <a:close/>
                    <a:moveTo>
                      <a:pt x="3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3" y="39"/>
                      <a:pt x="3" y="39"/>
                      <a:pt x="3" y="39"/>
                    </a:cubicBezTo>
                    <a:lnTo>
                      <a:pt x="3" y="36"/>
                    </a:lnTo>
                    <a:close/>
                    <a:moveTo>
                      <a:pt x="14" y="44"/>
                    </a:moveTo>
                    <a:cubicBezTo>
                      <a:pt x="12" y="44"/>
                      <a:pt x="10" y="42"/>
                      <a:pt x="10" y="39"/>
                    </a:cubicBezTo>
                    <a:cubicBezTo>
                      <a:pt x="10" y="37"/>
                      <a:pt x="12" y="35"/>
                      <a:pt x="14" y="35"/>
                    </a:cubicBezTo>
                    <a:cubicBezTo>
                      <a:pt x="17" y="35"/>
                      <a:pt x="19" y="37"/>
                      <a:pt x="19" y="39"/>
                    </a:cubicBezTo>
                    <a:cubicBezTo>
                      <a:pt x="19" y="42"/>
                      <a:pt x="17" y="44"/>
                      <a:pt x="14" y="44"/>
                    </a:cubicBezTo>
                    <a:close/>
                    <a:moveTo>
                      <a:pt x="51" y="44"/>
                    </a:moveTo>
                    <a:cubicBezTo>
                      <a:pt x="48" y="44"/>
                      <a:pt x="46" y="42"/>
                      <a:pt x="46" y="39"/>
                    </a:cubicBezTo>
                    <a:cubicBezTo>
                      <a:pt x="46" y="37"/>
                      <a:pt x="48" y="35"/>
                      <a:pt x="51" y="35"/>
                    </a:cubicBezTo>
                    <a:cubicBezTo>
                      <a:pt x="53" y="35"/>
                      <a:pt x="55" y="37"/>
                      <a:pt x="55" y="39"/>
                    </a:cubicBezTo>
                    <a:cubicBezTo>
                      <a:pt x="55" y="42"/>
                      <a:pt x="53" y="44"/>
                      <a:pt x="51" y="44"/>
                    </a:cubicBezTo>
                    <a:close/>
                    <a:moveTo>
                      <a:pt x="68" y="44"/>
                    </a:moveTo>
                    <a:cubicBezTo>
                      <a:pt x="66" y="44"/>
                      <a:pt x="64" y="42"/>
                      <a:pt x="64" y="39"/>
                    </a:cubicBezTo>
                    <a:cubicBezTo>
                      <a:pt x="64" y="37"/>
                      <a:pt x="66" y="35"/>
                      <a:pt x="68" y="35"/>
                    </a:cubicBezTo>
                    <a:cubicBezTo>
                      <a:pt x="71" y="35"/>
                      <a:pt x="73" y="37"/>
                      <a:pt x="73" y="39"/>
                    </a:cubicBezTo>
                    <a:cubicBezTo>
                      <a:pt x="73" y="42"/>
                      <a:pt x="71" y="44"/>
                      <a:pt x="68" y="44"/>
                    </a:cubicBezTo>
                    <a:close/>
                    <a:moveTo>
                      <a:pt x="78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7"/>
                      <a:pt x="76" y="36"/>
                    </a:cubicBezTo>
                    <a:cubicBezTo>
                      <a:pt x="78" y="36"/>
                      <a:pt x="78" y="36"/>
                      <a:pt x="78" y="36"/>
                    </a:cubicBezTo>
                    <a:lnTo>
                      <a:pt x="78" y="39"/>
                    </a:lnTo>
                    <a:close/>
                    <a:moveTo>
                      <a:pt x="56" y="33"/>
                    </a:moveTo>
                    <a:cubicBezTo>
                      <a:pt x="55" y="32"/>
                      <a:pt x="54" y="32"/>
                      <a:pt x="54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3"/>
                    </a:cubicBezTo>
                    <a:lnTo>
                      <a:pt x="5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7" name="矩形: 圆角 86">
            <a:extLst>
              <a:ext uri="{FF2B5EF4-FFF2-40B4-BE49-F238E27FC236}">
                <a16:creationId xmlns="" xmlns:a16="http://schemas.microsoft.com/office/drawing/2014/main" id="{F79A0CAD-663B-4260-B321-401A1FFDA265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Rectangle 18">
            <a:extLst>
              <a:ext uri="{FF2B5EF4-FFF2-40B4-BE49-F238E27FC236}">
                <a16:creationId xmlns="" xmlns:a16="http://schemas.microsoft.com/office/drawing/2014/main" id="{367E477E-09EC-49DB-9DD9-EFDD1E66C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生词朗读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98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326EF8-625F-4BD3-A2E3-81884A25B7C2}"/>
              </a:ext>
            </a:extLst>
          </p:cNvPr>
          <p:cNvGrpSpPr/>
          <p:nvPr/>
        </p:nvGrpSpPr>
        <p:grpSpPr>
          <a:xfrm>
            <a:off x="1696205" y="2139244"/>
            <a:ext cx="8799591" cy="2579512"/>
            <a:chOff x="225017" y="203200"/>
            <a:chExt cx="8693542" cy="4733664"/>
          </a:xfrm>
        </p:grpSpPr>
        <p:sp>
          <p:nvSpPr>
            <p:cNvPr id="5" name="淘宝店chenying0907 2">
              <a:extLst>
                <a:ext uri="{FF2B5EF4-FFF2-40B4-BE49-F238E27FC236}">
                  <a16:creationId xmlns="" xmlns:a16="http://schemas.microsoft.com/office/drawing/2014/main" id="{11C67DAA-0977-49C1-808A-0ADBE4ED521E}"/>
                </a:ext>
              </a:extLst>
            </p:cNvPr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淘宝店chenying0907 3">
              <a:extLst>
                <a:ext uri="{FF2B5EF4-FFF2-40B4-BE49-F238E27FC236}">
                  <a16:creationId xmlns="" xmlns:a16="http://schemas.microsoft.com/office/drawing/2014/main" id="{CBD70070-1162-43F8-AC3B-23920AF88273}"/>
                </a:ext>
              </a:extLst>
            </p:cNvPr>
            <p:cNvSpPr/>
            <p:nvPr/>
          </p:nvSpPr>
          <p:spPr>
            <a:xfrm>
              <a:off x="335644" y="379289"/>
              <a:ext cx="8466099" cy="4374239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" name="Rectangle 18">
            <a:extLst>
              <a:ext uri="{FF2B5EF4-FFF2-40B4-BE49-F238E27FC236}">
                <a16:creationId xmlns="" xmlns:a16="http://schemas.microsoft.com/office/drawing/2014/main" id="{F01A61B5-521A-4D7F-902C-CFFEF8DD7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463" y="2722367"/>
            <a:ext cx="172819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02</a:t>
            </a:r>
          </a:p>
        </p:txBody>
      </p:sp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272F2D76-7212-40E6-B789-C131CCE97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2981547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课前预习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Line 21">
            <a:extLst>
              <a:ext uri="{FF2B5EF4-FFF2-40B4-BE49-F238E27FC236}">
                <a16:creationId xmlns="" xmlns:a16="http://schemas.microsoft.com/office/drawing/2014/main" id="{74C5C4BC-E97F-4D04-B393-C50BAFB2C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7676" y="2816251"/>
            <a:ext cx="0" cy="1340024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7B19711A-E5AE-4019-A83C-677DF61E6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5708" y="3666098"/>
            <a:ext cx="3768776" cy="2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253422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48759" y="3903335"/>
            <a:ext cx="7458098" cy="1655635"/>
            <a:chOff x="2048758" y="3680705"/>
            <a:chExt cx="7458097" cy="1655635"/>
          </a:xfrm>
        </p:grpSpPr>
        <p:grpSp>
          <p:nvGrpSpPr>
            <p:cNvPr id="19" name="组合 18"/>
            <p:cNvGrpSpPr/>
            <p:nvPr/>
          </p:nvGrpSpPr>
          <p:grpSpPr>
            <a:xfrm>
              <a:off x="3381493" y="3685396"/>
              <a:ext cx="1155744" cy="761054"/>
              <a:chOff x="1958468" y="4905164"/>
              <a:chExt cx="1155744" cy="761054"/>
            </a:xfrm>
          </p:grpSpPr>
          <p:sp>
            <p:nvSpPr>
              <p:cNvPr id="22" name="任意多边形 3"/>
              <p:cNvSpPr/>
              <p:nvPr/>
            </p:nvSpPr>
            <p:spPr>
              <a:xfrm>
                <a:off x="1958468" y="4905164"/>
                <a:ext cx="1154167" cy="761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任意多边形 4"/>
              <p:cNvSpPr/>
              <p:nvPr/>
            </p:nvSpPr>
            <p:spPr>
              <a:xfrm>
                <a:off x="2117536" y="4995431"/>
                <a:ext cx="172176" cy="25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0" y="6750"/>
                    </a:moveTo>
                    <a:cubicBezTo>
                      <a:pt x="14491" y="6750"/>
                      <a:pt x="14175" y="6539"/>
                      <a:pt x="14175" y="6300"/>
                    </a:cubicBezTo>
                    <a:cubicBezTo>
                      <a:pt x="14175" y="5330"/>
                      <a:pt x="11918" y="4950"/>
                      <a:pt x="10800" y="4950"/>
                    </a:cubicBezTo>
                    <a:cubicBezTo>
                      <a:pt x="10441" y="4950"/>
                      <a:pt x="10125" y="4739"/>
                      <a:pt x="10125" y="4500"/>
                    </a:cubicBezTo>
                    <a:cubicBezTo>
                      <a:pt x="10125" y="4261"/>
                      <a:pt x="10441" y="4050"/>
                      <a:pt x="10800" y="4050"/>
                    </a:cubicBezTo>
                    <a:cubicBezTo>
                      <a:pt x="12762" y="4050"/>
                      <a:pt x="15525" y="4739"/>
                      <a:pt x="15525" y="6300"/>
                    </a:cubicBezTo>
                    <a:cubicBezTo>
                      <a:pt x="15525" y="6539"/>
                      <a:pt x="15209" y="6750"/>
                      <a:pt x="14850" y="6750"/>
                    </a:cubicBezTo>
                    <a:close/>
                    <a:moveTo>
                      <a:pt x="10800" y="1800"/>
                    </a:moveTo>
                    <a:cubicBezTo>
                      <a:pt x="6982" y="1800"/>
                      <a:pt x="2700" y="3487"/>
                      <a:pt x="2700" y="6300"/>
                    </a:cubicBezTo>
                    <a:cubicBezTo>
                      <a:pt x="2700" y="7200"/>
                      <a:pt x="3248" y="8142"/>
                      <a:pt x="4134" y="8831"/>
                    </a:cubicBezTo>
                    <a:cubicBezTo>
                      <a:pt x="4535" y="9141"/>
                      <a:pt x="4999" y="9436"/>
                      <a:pt x="5421" y="9759"/>
                    </a:cubicBezTo>
                    <a:cubicBezTo>
                      <a:pt x="6919" y="10955"/>
                      <a:pt x="8184" y="12361"/>
                      <a:pt x="8395" y="13950"/>
                    </a:cubicBezTo>
                    <a:lnTo>
                      <a:pt x="13205" y="13950"/>
                    </a:lnTo>
                    <a:cubicBezTo>
                      <a:pt x="13416" y="12361"/>
                      <a:pt x="14681" y="10955"/>
                      <a:pt x="16179" y="9759"/>
                    </a:cubicBezTo>
                    <a:cubicBezTo>
                      <a:pt x="16601" y="9436"/>
                      <a:pt x="17065" y="9141"/>
                      <a:pt x="17466" y="8831"/>
                    </a:cubicBezTo>
                    <a:cubicBezTo>
                      <a:pt x="18352" y="8142"/>
                      <a:pt x="18900" y="7200"/>
                      <a:pt x="18900" y="6300"/>
                    </a:cubicBezTo>
                    <a:cubicBezTo>
                      <a:pt x="18900" y="3487"/>
                      <a:pt x="14618" y="1800"/>
                      <a:pt x="10800" y="1800"/>
                    </a:cubicBezTo>
                    <a:close/>
                    <a:moveTo>
                      <a:pt x="19427" y="10069"/>
                    </a:moveTo>
                    <a:cubicBezTo>
                      <a:pt x="17972" y="11138"/>
                      <a:pt x="16052" y="12642"/>
                      <a:pt x="15884" y="14147"/>
                    </a:cubicBezTo>
                    <a:cubicBezTo>
                      <a:pt x="16495" y="14386"/>
                      <a:pt x="16875" y="14836"/>
                      <a:pt x="16875" y="15300"/>
                    </a:cubicBezTo>
                    <a:cubicBezTo>
                      <a:pt x="16875" y="15638"/>
                      <a:pt x="16685" y="15961"/>
                      <a:pt x="16348" y="16200"/>
                    </a:cubicBezTo>
                    <a:cubicBezTo>
                      <a:pt x="16685" y="16439"/>
                      <a:pt x="16875" y="16762"/>
                      <a:pt x="16875" y="17100"/>
                    </a:cubicBezTo>
                    <a:cubicBezTo>
                      <a:pt x="16875" y="17564"/>
                      <a:pt x="16516" y="17986"/>
                      <a:pt x="15926" y="18239"/>
                    </a:cubicBezTo>
                    <a:cubicBezTo>
                      <a:pt x="16095" y="18436"/>
                      <a:pt x="16200" y="18675"/>
                      <a:pt x="16200" y="18900"/>
                    </a:cubicBezTo>
                    <a:cubicBezTo>
                      <a:pt x="16200" y="19814"/>
                      <a:pt x="15124" y="20250"/>
                      <a:pt x="13901" y="20250"/>
                    </a:cubicBezTo>
                    <a:cubicBezTo>
                      <a:pt x="13352" y="21066"/>
                      <a:pt x="12129" y="21600"/>
                      <a:pt x="10800" y="21600"/>
                    </a:cubicBezTo>
                    <a:cubicBezTo>
                      <a:pt x="9471" y="21600"/>
                      <a:pt x="8248" y="21066"/>
                      <a:pt x="7699" y="20250"/>
                    </a:cubicBezTo>
                    <a:cubicBezTo>
                      <a:pt x="6476" y="20250"/>
                      <a:pt x="5400" y="19814"/>
                      <a:pt x="5400" y="18900"/>
                    </a:cubicBezTo>
                    <a:cubicBezTo>
                      <a:pt x="5400" y="18675"/>
                      <a:pt x="5505" y="18436"/>
                      <a:pt x="5674" y="18239"/>
                    </a:cubicBezTo>
                    <a:cubicBezTo>
                      <a:pt x="5084" y="17986"/>
                      <a:pt x="4725" y="17564"/>
                      <a:pt x="4725" y="17100"/>
                    </a:cubicBezTo>
                    <a:cubicBezTo>
                      <a:pt x="4725" y="16762"/>
                      <a:pt x="4915" y="16439"/>
                      <a:pt x="5252" y="16200"/>
                    </a:cubicBezTo>
                    <a:cubicBezTo>
                      <a:pt x="4915" y="15961"/>
                      <a:pt x="4725" y="15638"/>
                      <a:pt x="4725" y="15300"/>
                    </a:cubicBezTo>
                    <a:cubicBezTo>
                      <a:pt x="4725" y="14836"/>
                      <a:pt x="5105" y="14386"/>
                      <a:pt x="5716" y="14147"/>
                    </a:cubicBezTo>
                    <a:cubicBezTo>
                      <a:pt x="5548" y="12642"/>
                      <a:pt x="3628" y="11138"/>
                      <a:pt x="2173" y="10069"/>
                    </a:cubicBezTo>
                    <a:cubicBezTo>
                      <a:pt x="717" y="9000"/>
                      <a:pt x="0" y="7748"/>
                      <a:pt x="0" y="6300"/>
                    </a:cubicBezTo>
                    <a:cubicBezTo>
                      <a:pt x="0" y="2475"/>
                      <a:pt x="5463" y="0"/>
                      <a:pt x="10800" y="0"/>
                    </a:cubicBezTo>
                    <a:cubicBezTo>
                      <a:pt x="16137" y="0"/>
                      <a:pt x="21600" y="2475"/>
                      <a:pt x="21600" y="6300"/>
                    </a:cubicBezTo>
                    <a:cubicBezTo>
                      <a:pt x="21600" y="7748"/>
                      <a:pt x="20883" y="9000"/>
                      <a:pt x="19427" y="1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右箭头 13"/>
              <p:cNvSpPr/>
              <p:nvPr/>
            </p:nvSpPr>
            <p:spPr>
              <a:xfrm rot="5400000">
                <a:off x="2845857" y="5257677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048758" y="3680705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美的意境</a:t>
              </a:r>
              <a:endParaRPr lang="zh-CN" altLang="en-US" sz="2400" b="1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28396" y="4250721"/>
              <a:ext cx="5078459" cy="108561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织成了一种绚丽的境界，吸引、感染着读者，使读者获得美的熏陶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84354" y="3031924"/>
            <a:ext cx="7161788" cy="1297799"/>
            <a:chOff x="2784352" y="3031923"/>
            <a:chExt cx="7161788" cy="1297799"/>
          </a:xfrm>
        </p:grpSpPr>
        <p:grpSp>
          <p:nvGrpSpPr>
            <p:cNvPr id="13" name="组合 12"/>
            <p:cNvGrpSpPr/>
            <p:nvPr/>
          </p:nvGrpSpPr>
          <p:grpSpPr>
            <a:xfrm>
              <a:off x="4239858" y="3035140"/>
              <a:ext cx="1158906" cy="761055"/>
              <a:chOff x="2816833" y="4254908"/>
              <a:chExt cx="1158906" cy="761055"/>
            </a:xfrm>
          </p:grpSpPr>
          <p:sp>
            <p:nvSpPr>
              <p:cNvPr id="16" name="任意多边形 5"/>
              <p:cNvSpPr/>
              <p:nvPr/>
            </p:nvSpPr>
            <p:spPr>
              <a:xfrm>
                <a:off x="2816833" y="4254908"/>
                <a:ext cx="1154172" cy="761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任意多边形 6"/>
              <p:cNvSpPr/>
              <p:nvPr/>
            </p:nvSpPr>
            <p:spPr>
              <a:xfrm>
                <a:off x="3005371" y="4353287"/>
                <a:ext cx="194752" cy="238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右箭头 14"/>
              <p:cNvSpPr/>
              <p:nvPr/>
            </p:nvSpPr>
            <p:spPr>
              <a:xfrm rot="5400000">
                <a:off x="3707384" y="4609124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784352" y="3031923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主题概括</a:t>
              </a:r>
              <a:endParaRPr lang="zh-CN" altLang="en-US" sz="2400" b="1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276580" y="3647938"/>
              <a:ext cx="4669560" cy="68178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只有“爱”才能使他们感受到生活的光明和美好这个主题。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64091" y="2162262"/>
            <a:ext cx="6802309" cy="1295984"/>
            <a:chOff x="3764091" y="2384884"/>
            <a:chExt cx="6802308" cy="1295984"/>
          </a:xfrm>
        </p:grpSpPr>
        <p:grpSp>
          <p:nvGrpSpPr>
            <p:cNvPr id="7" name="组合 6"/>
            <p:cNvGrpSpPr/>
            <p:nvPr/>
          </p:nvGrpSpPr>
          <p:grpSpPr>
            <a:xfrm>
              <a:off x="5090219" y="2384884"/>
              <a:ext cx="1158063" cy="761048"/>
              <a:chOff x="3667194" y="3604652"/>
              <a:chExt cx="1158063" cy="761048"/>
            </a:xfrm>
          </p:grpSpPr>
          <p:sp>
            <p:nvSpPr>
              <p:cNvPr id="10" name="任意多边形 7"/>
              <p:cNvSpPr/>
              <p:nvPr/>
            </p:nvSpPr>
            <p:spPr>
              <a:xfrm>
                <a:off x="3667194" y="3604652"/>
                <a:ext cx="1154172" cy="761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7"/>
                    </a:lnTo>
                    <a:lnTo>
                      <a:pt x="0" y="128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7"/>
                    </a:ln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任意多边形 8"/>
              <p:cNvSpPr/>
              <p:nvPr/>
            </p:nvSpPr>
            <p:spPr>
              <a:xfrm>
                <a:off x="3818348" y="3713140"/>
                <a:ext cx="230888" cy="230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3" extrusionOk="0">
                    <a:moveTo>
                      <a:pt x="2579" y="8408"/>
                    </a:moveTo>
                    <a:cubicBezTo>
                      <a:pt x="2579" y="5192"/>
                      <a:pt x="5174" y="2587"/>
                      <a:pt x="8377" y="2587"/>
                    </a:cubicBezTo>
                    <a:cubicBezTo>
                      <a:pt x="11581" y="2587"/>
                      <a:pt x="14435" y="5451"/>
                      <a:pt x="14435" y="8668"/>
                    </a:cubicBezTo>
                    <a:cubicBezTo>
                      <a:pt x="14435" y="11882"/>
                      <a:pt x="11838" y="14489"/>
                      <a:pt x="8636" y="14489"/>
                    </a:cubicBezTo>
                    <a:cubicBezTo>
                      <a:pt x="5432" y="14488"/>
                      <a:pt x="2579" y="11622"/>
                      <a:pt x="2579" y="8408"/>
                    </a:cubicBezTo>
                    <a:close/>
                    <a:moveTo>
                      <a:pt x="20915" y="18167"/>
                    </a:moveTo>
                    <a:lnTo>
                      <a:pt x="15797" y="13031"/>
                    </a:lnTo>
                    <a:cubicBezTo>
                      <a:pt x="16569" y="11760"/>
                      <a:pt x="17014" y="10265"/>
                      <a:pt x="17014" y="8668"/>
                    </a:cubicBezTo>
                    <a:cubicBezTo>
                      <a:pt x="17014" y="4023"/>
                      <a:pt x="13004" y="0"/>
                      <a:pt x="8377" y="0"/>
                    </a:cubicBezTo>
                    <a:cubicBezTo>
                      <a:pt x="3750" y="-1"/>
                      <a:pt x="0" y="3764"/>
                      <a:pt x="0" y="8408"/>
                    </a:cubicBezTo>
                    <a:cubicBezTo>
                      <a:pt x="0" y="13051"/>
                      <a:pt x="4010" y="17076"/>
                      <a:pt x="8636" y="17076"/>
                    </a:cubicBezTo>
                    <a:cubicBezTo>
                      <a:pt x="10175" y="17076"/>
                      <a:pt x="11615" y="16655"/>
                      <a:pt x="12854" y="15928"/>
                    </a:cubicBezTo>
                    <a:lnTo>
                      <a:pt x="17998" y="21095"/>
                    </a:lnTo>
                    <a:cubicBezTo>
                      <a:pt x="18502" y="21599"/>
                      <a:pt x="19318" y="21599"/>
                      <a:pt x="19821" y="21095"/>
                    </a:cubicBezTo>
                    <a:lnTo>
                      <a:pt x="21098" y="19813"/>
                    </a:lnTo>
                    <a:cubicBezTo>
                      <a:pt x="21600" y="19309"/>
                      <a:pt x="21417" y="18671"/>
                      <a:pt x="20915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右箭头 15"/>
              <p:cNvSpPr/>
              <p:nvPr/>
            </p:nvSpPr>
            <p:spPr>
              <a:xfrm rot="5400000">
                <a:off x="4556902" y="3956089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764091" y="2387600"/>
              <a:ext cx="1107996" cy="27699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课文思路</a:t>
              </a:r>
              <a:endParaRPr lang="zh-CN" altLang="en-US" sz="2400" b="1" dirty="0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24764" y="2999084"/>
              <a:ext cx="4441635" cy="68178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要抓住表现盲孩子心情变化的关键语句。</a:t>
              </a:r>
              <a:endParaRPr lang="zh-CN" altLang="en-US" sz="1467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937B4122-4763-4216-BB3B-A4E7658E9FDF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Rectangle 18">
            <a:extLst>
              <a:ext uri="{FF2B5EF4-FFF2-40B4-BE49-F238E27FC236}">
                <a16:creationId xmlns="" xmlns:a16="http://schemas.microsoft.com/office/drawing/2014/main" id="{601E5938-2F9C-4B97-8DAC-C257B3B42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课前预习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672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330556" y="2006967"/>
            <a:ext cx="4751565" cy="1552341"/>
            <a:chOff x="4747917" y="1505225"/>
            <a:chExt cx="3563674" cy="1164256"/>
          </a:xfrm>
        </p:grpSpPr>
        <p:sp>
          <p:nvSpPr>
            <p:cNvPr id="7" name="圆角矩形 1"/>
            <p:cNvSpPr/>
            <p:nvPr/>
          </p:nvSpPr>
          <p:spPr>
            <a:xfrm>
              <a:off x="4747917" y="1505225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8" name="圆角矩形 2"/>
            <p:cNvSpPr/>
            <p:nvPr/>
          </p:nvSpPr>
          <p:spPr>
            <a:xfrm>
              <a:off x="4860466" y="1505225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663004" y="1876992"/>
              <a:ext cx="2483966" cy="71307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（</a:t>
              </a:r>
              <a:r>
                <a:rPr lang="en-US" altLang="zh-CN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1-6</a:t>
              </a:r>
              <a:r>
                <a: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）盲孩子永远生活在黑夜里，他的日子很寂寞，但热爱生活。</a:t>
              </a:r>
            </a:p>
          </p:txBody>
        </p:sp>
        <p:sp>
          <p:nvSpPr>
            <p:cNvPr id="20" name="任意多边形 69"/>
            <p:cNvSpPr/>
            <p:nvPr/>
          </p:nvSpPr>
          <p:spPr>
            <a:xfrm>
              <a:off x="5039234" y="1858012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63004" y="1635925"/>
              <a:ext cx="2483966" cy="48213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000" b="1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第一部分</a:t>
              </a:r>
              <a:endParaRPr lang="zh-CN" altLang="en-US" sz="2800" b="1" noProof="1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30556" y="3784873"/>
            <a:ext cx="4751565" cy="1593604"/>
            <a:chOff x="4747917" y="2838654"/>
            <a:chExt cx="3563674" cy="1195203"/>
          </a:xfrm>
        </p:grpSpPr>
        <p:sp>
          <p:nvSpPr>
            <p:cNvPr id="10" name="圆角矩形 4"/>
            <p:cNvSpPr/>
            <p:nvPr/>
          </p:nvSpPr>
          <p:spPr>
            <a:xfrm>
              <a:off x="4747917" y="2838654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1" name="圆角矩形 5"/>
            <p:cNvSpPr/>
            <p:nvPr/>
          </p:nvSpPr>
          <p:spPr>
            <a:xfrm>
              <a:off x="4860466" y="2838654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676682" y="3194213"/>
              <a:ext cx="2483966" cy="83964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（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29-88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）盲孩子经历的一次奇遇，盲孩子重见光明，影子变成孩子，高潮结局。</a:t>
              </a:r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任意多边形 71"/>
            <p:cNvSpPr/>
            <p:nvPr/>
          </p:nvSpPr>
          <p:spPr>
            <a:xfrm>
              <a:off x="5039234" y="3194213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76682" y="2972635"/>
              <a:ext cx="2483966" cy="38048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000" b="1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第三部分</a:t>
              </a:r>
              <a:endParaRPr lang="zh-CN" altLang="en-US" sz="2800" b="1" noProof="1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09880" y="3784872"/>
            <a:ext cx="4751565" cy="1683641"/>
            <a:chOff x="832410" y="2838654"/>
            <a:chExt cx="3563674" cy="1262731"/>
          </a:xfrm>
        </p:grpSpPr>
        <p:sp>
          <p:nvSpPr>
            <p:cNvPr id="16" name="圆角矩形 10"/>
            <p:cNvSpPr/>
            <p:nvPr/>
          </p:nvSpPr>
          <p:spPr>
            <a:xfrm>
              <a:off x="832410" y="2838654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7" name="圆角矩形 11"/>
            <p:cNvSpPr/>
            <p:nvPr/>
          </p:nvSpPr>
          <p:spPr>
            <a:xfrm>
              <a:off x="944959" y="2838654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1175" y="3360533"/>
              <a:ext cx="2483966" cy="74085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（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7-28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）影子给盲孩子带来了快乐、友情、温暖。</a:t>
              </a:r>
              <a:endParaRPr lang="zh-CN" altLang="en-US" sz="1100" noProof="1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1" name="任意多边形 70"/>
            <p:cNvSpPr/>
            <p:nvPr/>
          </p:nvSpPr>
          <p:spPr>
            <a:xfrm>
              <a:off x="1123727" y="3194213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61174" y="3035920"/>
              <a:ext cx="2483966" cy="25391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just"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2000" b="1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第二部分</a:t>
              </a:r>
              <a:endParaRPr lang="zh-CN" altLang="en-US" sz="2000" b="1" noProof="1">
                <a:solidFill>
                  <a:srgbClr val="7E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9881" y="2006967"/>
            <a:ext cx="4751566" cy="1646604"/>
            <a:chOff x="832410" y="1505225"/>
            <a:chExt cx="3563674" cy="1234953"/>
          </a:xfrm>
        </p:grpSpPr>
        <p:sp>
          <p:nvSpPr>
            <p:cNvPr id="13" name="圆角矩形 7"/>
            <p:cNvSpPr/>
            <p:nvPr/>
          </p:nvSpPr>
          <p:spPr>
            <a:xfrm>
              <a:off x="832410" y="1505225"/>
              <a:ext cx="3300182" cy="116425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4" name="圆角矩形 8"/>
            <p:cNvSpPr/>
            <p:nvPr/>
          </p:nvSpPr>
          <p:spPr>
            <a:xfrm>
              <a:off x="944959" y="1505225"/>
              <a:ext cx="3451125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61173" y="1900537"/>
              <a:ext cx="2483966" cy="83964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一个孤独的盲孩子在影子、萤火虫、月亮、太阳等的关爱和帮助下感受到了生活的光明和美好</a:t>
              </a:r>
              <a:endParaRPr lang="zh-CN" altLang="en-US" sz="1050" noProof="1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9" name="任意多边形 68"/>
            <p:cNvSpPr/>
            <p:nvPr/>
          </p:nvSpPr>
          <p:spPr>
            <a:xfrm>
              <a:off x="1123727" y="1858012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61172" y="1639596"/>
              <a:ext cx="2483966" cy="52188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2000" b="1" dirty="0">
                  <a:solidFill>
                    <a:srgbClr val="7E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主要内容</a:t>
              </a: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C4460676-BC5E-437F-A53E-D6724C01066A}"/>
              </a:ext>
            </a:extLst>
          </p:cNvPr>
          <p:cNvSpPr/>
          <p:nvPr/>
        </p:nvSpPr>
        <p:spPr>
          <a:xfrm>
            <a:off x="3672115" y="188853"/>
            <a:ext cx="4615543" cy="701675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Rectangle 18">
            <a:extLst>
              <a:ext uri="{FF2B5EF4-FFF2-40B4-BE49-F238E27FC236}">
                <a16:creationId xmlns="" xmlns:a16="http://schemas.microsoft.com/office/drawing/2014/main" id="{DCD585EF-5BA1-49FA-80BF-CE17D0857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498" y="285270"/>
            <a:ext cx="37687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课前预习</a:t>
            </a:r>
            <a:endParaRPr lang="en-US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05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77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0C0C0C"/>
      </a:accent1>
      <a:accent2>
        <a:srgbClr val="242424"/>
      </a:accent2>
      <a:accent3>
        <a:srgbClr val="0C0C0C"/>
      </a:accent3>
      <a:accent4>
        <a:srgbClr val="3F3F3F"/>
      </a:accent4>
      <a:accent5>
        <a:srgbClr val="484848"/>
      </a:accent5>
      <a:accent6>
        <a:srgbClr val="0C0C0C"/>
      </a:accent6>
      <a:hlink>
        <a:srgbClr val="3F3F3F"/>
      </a:hlink>
      <a:folHlink>
        <a:srgbClr val="0C0C0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1352</Words>
  <Application>Microsoft Office PowerPoint</Application>
  <PresentationFormat>宽屏</PresentationFormat>
  <Paragraphs>140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等线</vt:lpstr>
      <vt:lpstr>等线 Light</vt:lpstr>
      <vt:lpstr>华文中宋</vt:lpstr>
      <vt:lpstr>宋体</vt:lpstr>
      <vt:lpstr>微软雅黑</vt:lpstr>
      <vt:lpstr>新蒂小丸子小学版</vt:lpstr>
      <vt:lpstr>Arial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13</cp:revision>
  <dcterms:created xsi:type="dcterms:W3CDTF">2017-12-25T02:29:41Z</dcterms:created>
  <dcterms:modified xsi:type="dcterms:W3CDTF">2019-01-01T07:35:49Z</dcterms:modified>
</cp:coreProperties>
</file>