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7"/>
  </p:notesMasterIdLst>
  <p:sldIdLst>
    <p:sldId id="470" r:id="rId2"/>
    <p:sldId id="491" r:id="rId3"/>
    <p:sldId id="353" r:id="rId4"/>
    <p:sldId id="352" r:id="rId5"/>
    <p:sldId id="496" r:id="rId6"/>
    <p:sldId id="495" r:id="rId7"/>
    <p:sldId id="492" r:id="rId8"/>
    <p:sldId id="497" r:id="rId9"/>
    <p:sldId id="498" r:id="rId10"/>
    <p:sldId id="493" r:id="rId11"/>
    <p:sldId id="499" r:id="rId12"/>
    <p:sldId id="501" r:id="rId13"/>
    <p:sldId id="502" r:id="rId14"/>
    <p:sldId id="503" r:id="rId15"/>
    <p:sldId id="504" r:id="rId16"/>
    <p:sldId id="505" r:id="rId17"/>
    <p:sldId id="506" r:id="rId18"/>
    <p:sldId id="507" r:id="rId19"/>
    <p:sldId id="508" r:id="rId20"/>
    <p:sldId id="509" r:id="rId21"/>
    <p:sldId id="510" r:id="rId22"/>
    <p:sldId id="494" r:id="rId23"/>
    <p:sldId id="500" r:id="rId24"/>
    <p:sldId id="297" r:id="rId25"/>
    <p:sldId id="511" r:id="rId26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46E"/>
    <a:srgbClr val="3296A8"/>
    <a:srgbClr val="6D8AAB"/>
    <a:srgbClr val="31709C"/>
    <a:srgbClr val="7697B3"/>
    <a:srgbClr val="6FA094"/>
    <a:srgbClr val="94BCB4"/>
    <a:srgbClr val="59503C"/>
    <a:srgbClr val="1FBCE4"/>
    <a:srgbClr val="C026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82" autoAdjust="0"/>
    <p:restoredTop sz="97778" autoAdjust="0"/>
  </p:normalViewPr>
  <p:slideViewPr>
    <p:cSldViewPr snapToGrid="0" showGuides="1">
      <p:cViewPr varScale="1">
        <p:scale>
          <a:sx n="109" d="100"/>
          <a:sy n="109" d="100"/>
        </p:scale>
        <p:origin x="360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961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263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487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371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533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54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98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5971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94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385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13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33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704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2842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8797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31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752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17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46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247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27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53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623"/>
            <a:ext cx="9142810" cy="2388153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469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1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2798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426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06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359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668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552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655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552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655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79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875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871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133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2513" y="987654"/>
            <a:ext cx="6171397" cy="4874754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46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87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05" r:id="rId13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4E3706F-751F-4DB7-9D22-7F5B2E8FEA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2481"/>
            <a:ext cx="12190412" cy="6857107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005CDA7-7FD2-440C-B313-63D85BFE180D}"/>
              </a:ext>
            </a:extLst>
          </p:cNvPr>
          <p:cNvSpPr txBox="1"/>
          <p:nvPr/>
        </p:nvSpPr>
        <p:spPr>
          <a:xfrm>
            <a:off x="2959100" y="4169158"/>
            <a:ext cx="6125030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汉仪黑荔枝体简" panose="00020600040101010101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8" name="18">
            <a:extLst>
              <a:ext uri="{FF2B5EF4-FFF2-40B4-BE49-F238E27FC236}">
                <a16:creationId xmlns="" xmlns:a16="http://schemas.microsoft.com/office/drawing/2014/main" id="{F2C758C5-C605-421F-815C-C73148F98F9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08964" y="1906132"/>
            <a:ext cx="5376642" cy="13542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800" spc="600">
                <a:solidFill>
                  <a:srgbClr val="32846E"/>
                </a:solidFill>
                <a:latin typeface="MStiffHei PRC UltraBold" panose="00000500000000000000" pitchFamily="2" charset="-122"/>
                <a:ea typeface="金梅浪漫體" panose="02010609000101010101" pitchFamily="49" charset="-120"/>
                <a:cs typeface="宋体" pitchFamily="2" charset="-122"/>
              </a:rPr>
              <a:t>芦花</a:t>
            </a:r>
            <a:r>
              <a:rPr lang="zh-CN" altLang="en-US" sz="8800" spc="600" smtClean="0">
                <a:solidFill>
                  <a:srgbClr val="32846E"/>
                </a:solidFill>
                <a:latin typeface="MStiffHei PRC UltraBold" panose="00000500000000000000" pitchFamily="2" charset="-122"/>
                <a:ea typeface="金梅浪漫體" panose="02010609000101010101" pitchFamily="49" charset="-120"/>
                <a:cs typeface="宋体" pitchFamily="2" charset="-122"/>
              </a:rPr>
              <a:t>荡</a:t>
            </a:r>
            <a:endParaRPr lang="en-US" altLang="zh-CN" sz="8800" spc="600" dirty="0">
              <a:solidFill>
                <a:srgbClr val="32846E"/>
              </a:solidFill>
              <a:latin typeface="MStiffHei PRC UltraBold" panose="00000500000000000000" pitchFamily="2" charset="-122"/>
              <a:ea typeface="金梅浪漫體" panose="02010609000101010101" pitchFamily="49" charset="-120"/>
              <a:cs typeface="宋体" pitchFamily="2" charset="-122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BE0BFF3C-1D35-42D3-85B8-EC3C2B34AAEC}"/>
              </a:ext>
            </a:extLst>
          </p:cNvPr>
          <p:cNvSpPr txBox="1">
            <a:spLocks/>
          </p:cNvSpPr>
          <p:nvPr/>
        </p:nvSpPr>
        <p:spPr>
          <a:xfrm>
            <a:off x="3657414" y="3483487"/>
            <a:ext cx="4697374" cy="493760"/>
          </a:xfrm>
          <a:prstGeom prst="rect">
            <a:avLst/>
          </a:prstGeom>
          <a:solidFill>
            <a:srgbClr val="32846E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r>
              <a:rPr lang="zh-CN" altLang="en-US" sz="1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版八年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级语文教学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642100" y="3260349"/>
            <a:ext cx="711200" cy="0"/>
          </a:xfrm>
          <a:prstGeom prst="line">
            <a:avLst/>
          </a:prstGeom>
          <a:ln>
            <a:solidFill>
              <a:srgbClr val="328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439902" y="3037211"/>
            <a:ext cx="77457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00" smtClean="0">
                <a:solidFill>
                  <a:srgbClr val="32846E"/>
                </a:solidFill>
              </a:rPr>
              <a:t>孙犁</a:t>
            </a:r>
            <a:endParaRPr lang="zh-CN" altLang="en-US" sz="2300">
              <a:solidFill>
                <a:srgbClr val="328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53E107E-46DB-405D-A465-CF83D28E6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1"/>
            <a:ext cx="12190412" cy="6857107"/>
          </a:xfrm>
          <a:prstGeom prst="rect">
            <a:avLst/>
          </a:prstGeom>
        </p:spPr>
      </p:pic>
      <p:sp>
        <p:nvSpPr>
          <p:cNvPr id="5" name="矩形: 圆角 12">
            <a:extLst>
              <a:ext uri="{FF2B5EF4-FFF2-40B4-BE49-F238E27FC236}">
                <a16:creationId xmlns="" xmlns:a16="http://schemas.microsoft.com/office/drawing/2014/main" id="{B9321C9B-9123-415A-9C3F-2CBD4471E45B}"/>
              </a:ext>
            </a:extLst>
          </p:cNvPr>
          <p:cNvSpPr/>
          <p:nvPr/>
        </p:nvSpPr>
        <p:spPr>
          <a:xfrm rot="5400000">
            <a:off x="2832072" y="2267881"/>
            <a:ext cx="3006611" cy="941220"/>
          </a:xfrm>
          <a:prstGeom prst="roundRect">
            <a:avLst>
              <a:gd name="adj" fmla="val 0"/>
            </a:avLst>
          </a:prstGeom>
          <a:solidFill>
            <a:srgbClr val="32846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E6F7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C2C88FEC-44E5-4A16-B06D-8D1D458EE1C1}"/>
              </a:ext>
            </a:extLst>
          </p:cNvPr>
          <p:cNvSpPr txBox="1"/>
          <p:nvPr/>
        </p:nvSpPr>
        <p:spPr>
          <a:xfrm>
            <a:off x="3965816" y="1565586"/>
            <a:ext cx="738664" cy="230883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第三章</a:t>
            </a:r>
            <a:endParaRPr lang="en-US" altLang="zh-CN" sz="3600" spc="6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0D836F0-7551-4E06-B16F-4662C20BF8A2}"/>
              </a:ext>
            </a:extLst>
          </p:cNvPr>
          <p:cNvGrpSpPr/>
          <p:nvPr/>
        </p:nvGrpSpPr>
        <p:grpSpPr>
          <a:xfrm>
            <a:off x="5135297" y="2057242"/>
            <a:ext cx="3885800" cy="727243"/>
            <a:chOff x="5455207" y="1017471"/>
            <a:chExt cx="3466949" cy="64885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462E2DD-0A5B-4AAC-AB64-36434801123C}"/>
                </a:ext>
              </a:extLst>
            </p:cNvPr>
            <p:cNvSpPr/>
            <p:nvPr/>
          </p:nvSpPr>
          <p:spPr>
            <a:xfrm>
              <a:off x="5455207" y="1017471"/>
              <a:ext cx="3466949" cy="648853"/>
            </a:xfrm>
            <a:prstGeom prst="rect">
              <a:avLst/>
            </a:prstGeom>
            <a:noFill/>
            <a:ln w="12700">
              <a:solidFill>
                <a:srgbClr val="44A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563AFD2A-DECB-40D1-A72D-FE930D3DF25E}"/>
                </a:ext>
              </a:extLst>
            </p:cNvPr>
            <p:cNvSpPr txBox="1"/>
            <p:nvPr/>
          </p:nvSpPr>
          <p:spPr>
            <a:xfrm>
              <a:off x="5767620" y="1053565"/>
              <a:ext cx="2430222" cy="576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文 分 析</a:t>
              </a:r>
              <a:endParaRPr lang="zh-CN" altLang="en-US" sz="36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E207206E-F1DD-4206-98D2-331367300FF1}"/>
              </a:ext>
            </a:extLst>
          </p:cNvPr>
          <p:cNvSpPr txBox="1"/>
          <p:nvPr/>
        </p:nvSpPr>
        <p:spPr>
          <a:xfrm>
            <a:off x="5168760" y="29152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="" xmlns:a16="http://schemas.microsoft.com/office/drawing/2014/main" id="{78AEA065-D63E-492A-A60D-A70F95469FA8}"/>
              </a:ext>
            </a:extLst>
          </p:cNvPr>
          <p:cNvSpPr txBox="1"/>
          <p:nvPr/>
        </p:nvSpPr>
        <p:spPr>
          <a:xfrm>
            <a:off x="5168760" y="32073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889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5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12289"/>
          <p:cNvSpPr txBox="1">
            <a:spLocks noChangeArrowheads="1"/>
          </p:cNvSpPr>
          <p:nvPr/>
        </p:nvSpPr>
        <p:spPr>
          <a:xfrm>
            <a:off x="2120900" y="12017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 smtClean="0">
                <a:solidFill>
                  <a:srgbClr val="32846E"/>
                </a:solidFill>
              </a:rPr>
              <a:t>本文是什么文体？</a:t>
            </a:r>
          </a:p>
        </p:txBody>
      </p:sp>
      <p:sp>
        <p:nvSpPr>
          <p:cNvPr id="4" name="文本占位符 12290"/>
          <p:cNvSpPr txBox="1">
            <a:spLocks noChangeArrowheads="1"/>
          </p:cNvSpPr>
          <p:nvPr/>
        </p:nvSpPr>
        <p:spPr>
          <a:xfrm>
            <a:off x="2349500" y="1892300"/>
            <a:ext cx="7772400" cy="23288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小说。</a:t>
            </a:r>
          </a:p>
          <a:p>
            <a:pPr algn="ctr">
              <a:buFont typeface="Arial" pitchFamily="34" charset="0"/>
              <a:buNone/>
            </a:pPr>
            <a:r>
              <a:rPr lang="zh-CN" altLang="en-US" sz="3000" smtClean="0">
                <a:solidFill>
                  <a:srgbClr val="32846E"/>
                </a:solidFill>
              </a:rPr>
              <a:t>故事发生的时间、地点是：</a:t>
            </a:r>
          </a:p>
          <a:p>
            <a:pPr algn="ctr"/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抗日时期    白洋淀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349500" y="3746500"/>
            <a:ext cx="7366000" cy="12700"/>
          </a:xfrm>
          <a:prstGeom prst="line">
            <a:avLst/>
          </a:prstGeom>
          <a:ln>
            <a:solidFill>
              <a:srgbClr val="328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412124" y="3944164"/>
            <a:ext cx="36471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小说的三要素是什么</a:t>
            </a:r>
            <a:endParaRPr lang="zh-CN" altLang="en-US" sz="3000">
              <a:solidFill>
                <a:srgbClr val="32846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51300" y="5177558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人物</a:t>
            </a:r>
            <a:endParaRPr lang="zh-CN" altLang="en-US" sz="3000">
              <a:solidFill>
                <a:srgbClr val="32846E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1500" y="5163363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情节</a:t>
            </a:r>
            <a:endParaRPr lang="zh-CN" altLang="en-US" sz="3000">
              <a:solidFill>
                <a:srgbClr val="32846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51700" y="5160962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环境</a:t>
            </a:r>
            <a:endParaRPr lang="zh-CN" altLang="en-US" sz="3000">
              <a:solidFill>
                <a:srgbClr val="328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89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uiExpand="1" build="p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15362"/>
          <p:cNvSpPr txBox="1">
            <a:spLocks/>
          </p:cNvSpPr>
          <p:nvPr/>
        </p:nvSpPr>
        <p:spPr>
          <a:xfrm>
            <a:off x="609600" y="1436688"/>
            <a:ext cx="1143000" cy="3657600"/>
          </a:xfrm>
          <a:prstGeom prst="rect">
            <a:avLst/>
          </a:prstGeom>
        </p:spPr>
        <p:txBody>
          <a:bodyPr vert="eaVert"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noProof="1">
                <a:solidFill>
                  <a:srgbClr val="32846E"/>
                </a:solidFill>
              </a:rPr>
              <a:t>情节结构</a:t>
            </a:r>
          </a:p>
        </p:txBody>
      </p:sp>
      <p:sp>
        <p:nvSpPr>
          <p:cNvPr id="4" name="文本占位符 15363"/>
          <p:cNvSpPr txBox="1">
            <a:spLocks/>
          </p:cNvSpPr>
          <p:nvPr/>
        </p:nvSpPr>
        <p:spPr>
          <a:xfrm>
            <a:off x="2596356" y="1970882"/>
            <a:ext cx="7322344" cy="2589212"/>
          </a:xfrm>
          <a:prstGeom prst="rect">
            <a:avLst/>
          </a:prstGeom>
          <a:ln w="12700">
            <a:solidFill>
              <a:srgbClr val="32846E"/>
            </a:solidFill>
            <a:miter/>
          </a:ln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000" noProof="1" smtClean="0">
                <a:solidFill>
                  <a:srgbClr val="32846E"/>
                </a:solidFill>
              </a:rPr>
              <a:t>一、（</a:t>
            </a:r>
            <a:r>
              <a:rPr lang="en-US" altLang="zh-CN" sz="3000" noProof="1" smtClean="0">
                <a:solidFill>
                  <a:srgbClr val="32846E"/>
                </a:solidFill>
              </a:rPr>
              <a:t>1</a:t>
            </a:r>
            <a:r>
              <a:rPr lang="zh-CN" altLang="en-US" sz="3000" noProof="1" smtClean="0">
                <a:solidFill>
                  <a:srgbClr val="32846E"/>
                </a:solidFill>
              </a:rPr>
              <a:t>～</a:t>
            </a:r>
            <a:r>
              <a:rPr lang="en-US" altLang="zh-CN" sz="3000" noProof="1" smtClean="0">
                <a:solidFill>
                  <a:srgbClr val="32846E"/>
                </a:solidFill>
              </a:rPr>
              <a:t>8</a:t>
            </a:r>
            <a:r>
              <a:rPr lang="zh-CN" altLang="en-US" sz="3000" noProof="1" smtClean="0">
                <a:solidFill>
                  <a:srgbClr val="32846E"/>
                </a:solidFill>
              </a:rPr>
              <a:t>）交代了故事发生的环境，介绍了老头子的基本情况（生活环境、外貌、性格特点等） ；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000" noProof="1" smtClean="0">
                <a:solidFill>
                  <a:srgbClr val="32846E"/>
                </a:solidFill>
              </a:rPr>
              <a:t>                    </a:t>
            </a:r>
            <a:r>
              <a:rPr lang="en-US" altLang="zh-CN" sz="3000" noProof="1" smtClean="0">
                <a:solidFill>
                  <a:srgbClr val="32846E"/>
                </a:solidFill>
              </a:rPr>
              <a:t>——</a:t>
            </a:r>
            <a:r>
              <a:rPr lang="zh-CN" altLang="en-US" sz="3000" noProof="1" smtClean="0">
                <a:solidFill>
                  <a:srgbClr val="32846E"/>
                </a:solidFill>
              </a:rPr>
              <a:t>为下文作铺垫</a:t>
            </a:r>
          </a:p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en-US" sz="3000" noProof="1" smtClean="0">
                <a:solidFill>
                  <a:srgbClr val="32846E"/>
                </a:solidFill>
              </a:rPr>
              <a:t>二、（</a:t>
            </a:r>
            <a:r>
              <a:rPr lang="en-US" altLang="zh-CN" sz="3000" noProof="1" smtClean="0">
                <a:solidFill>
                  <a:srgbClr val="32846E"/>
                </a:solidFill>
              </a:rPr>
              <a:t>9</a:t>
            </a:r>
            <a:r>
              <a:rPr lang="zh-CN" altLang="en-US" sz="3000" noProof="1" smtClean="0">
                <a:solidFill>
                  <a:srgbClr val="32846E"/>
                </a:solidFill>
              </a:rPr>
              <a:t>～</a:t>
            </a:r>
            <a:r>
              <a:rPr lang="en-US" altLang="zh-CN" sz="3000" noProof="1" smtClean="0">
                <a:solidFill>
                  <a:srgbClr val="32846E"/>
                </a:solidFill>
              </a:rPr>
              <a:t>63</a:t>
            </a:r>
            <a:r>
              <a:rPr lang="zh-CN" altLang="en-US" sz="3000" noProof="1" smtClean="0">
                <a:solidFill>
                  <a:srgbClr val="32846E"/>
                </a:solidFill>
              </a:rPr>
              <a:t>）具体讲述故事的过程</a:t>
            </a:r>
            <a:endParaRPr lang="zh-CN" altLang="en-US" sz="3000" noProof="1">
              <a:solidFill>
                <a:srgbClr val="32846E"/>
              </a:solidFill>
              <a:hlinkClick r:id="rId4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88082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21505"/>
          <p:cNvSpPr txBox="1">
            <a:spLocks noChangeArrowheads="1"/>
          </p:cNvSpPr>
          <p:nvPr/>
        </p:nvSpPr>
        <p:spPr>
          <a:xfrm>
            <a:off x="2108200" y="136366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000" smtClean="0">
                <a:solidFill>
                  <a:srgbClr val="32846E"/>
                </a:solidFill>
              </a:rPr>
              <a:t>本文具体写了两件事：</a:t>
            </a:r>
          </a:p>
        </p:txBody>
      </p:sp>
      <p:sp>
        <p:nvSpPr>
          <p:cNvPr id="4" name="文本占位符 21506"/>
          <p:cNvSpPr txBox="1">
            <a:spLocks noChangeArrowheads="1"/>
          </p:cNvSpPr>
          <p:nvPr/>
        </p:nvSpPr>
        <p:spPr>
          <a:xfrm>
            <a:off x="2108200" y="2689225"/>
            <a:ext cx="8229600" cy="31242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/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头一天夜里</a:t>
            </a:r>
          </a:p>
          <a:p>
            <a:pPr marL="609600" indent="-609600">
              <a:buFont typeface="Arial" pitchFamily="34" charset="0"/>
              <a:buNone/>
            </a:pPr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          送大菱和二菱进苇塘失利；</a:t>
            </a:r>
          </a:p>
          <a:p>
            <a:pPr marL="609600" indent="-609600"/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第二天中午</a:t>
            </a:r>
          </a:p>
          <a:p>
            <a:pPr marL="609600" indent="-609600">
              <a:buFont typeface="Arial" pitchFamily="34" charset="0"/>
              <a:buNone/>
            </a:pPr>
            <a:r>
              <a:rPr lang="zh-CN" altLang="en-US" sz="3000" smtClean="0">
                <a:solidFill>
                  <a:srgbClr val="32846E"/>
                </a:solidFill>
                <a:ea typeface="楷体_GB2312" pitchFamily="49" charset="-122"/>
              </a:rPr>
              <a:t>          凭着水上的功夫杀敌复仇。</a:t>
            </a:r>
          </a:p>
        </p:txBody>
      </p:sp>
    </p:spTree>
    <p:extLst>
      <p:ext uri="{BB962C8B-B14F-4D97-AF65-F5344CB8AC3E}">
        <p14:creationId xmlns:p14="http://schemas.microsoft.com/office/powerpoint/2010/main" val="28427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19457"/>
          <p:cNvSpPr txBox="1">
            <a:spLocks noChangeArrowheads="1"/>
          </p:cNvSpPr>
          <p:nvPr/>
        </p:nvSpPr>
        <p:spPr>
          <a:xfrm>
            <a:off x="1574800" y="12267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500" smtClean="0">
                <a:solidFill>
                  <a:srgbClr val="32846E"/>
                </a:solidFill>
              </a:rPr>
              <a:t>本文写了三个人物，主要人物是</a:t>
            </a:r>
          </a:p>
        </p:txBody>
      </p:sp>
      <p:sp>
        <p:nvSpPr>
          <p:cNvPr id="4" name="文本占位符 19458"/>
          <p:cNvSpPr txBox="1">
            <a:spLocks noChangeArrowheads="1"/>
          </p:cNvSpPr>
          <p:nvPr/>
        </p:nvSpPr>
        <p:spPr>
          <a:xfrm>
            <a:off x="1574800" y="1798238"/>
            <a:ext cx="8331200" cy="254476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en-US" altLang="zh-CN" sz="2500" smtClean="0">
                <a:solidFill>
                  <a:srgbClr val="32846E"/>
                </a:solidFill>
                <a:ea typeface="楷体_GB2312" pitchFamily="49" charset="-122"/>
              </a:rPr>
              <a:t>——</a:t>
            </a:r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老头子</a:t>
            </a:r>
          </a:p>
          <a:p>
            <a:pPr>
              <a:buFont typeface="Arial" pitchFamily="34" charset="0"/>
              <a:buNone/>
            </a:pPr>
            <a:endParaRPr lang="zh-CN" altLang="en-US" sz="2500" smtClean="0">
              <a:solidFill>
                <a:srgbClr val="32846E"/>
              </a:solidFill>
            </a:endParaRPr>
          </a:p>
          <a:p>
            <a:pPr>
              <a:buFont typeface="Arial" pitchFamily="34" charset="0"/>
              <a:buNone/>
            </a:pPr>
            <a:r>
              <a:rPr lang="zh-CN" altLang="en-US" sz="2500" smtClean="0">
                <a:solidFill>
                  <a:srgbClr val="32846E"/>
                </a:solidFill>
              </a:rPr>
              <a:t>“老头子”的身份是</a:t>
            </a:r>
          </a:p>
          <a:p>
            <a:pPr>
              <a:buFont typeface="Arial" pitchFamily="34" charset="0"/>
              <a:buNone/>
            </a:pPr>
            <a:r>
              <a:rPr lang="en-US" altLang="zh-CN" sz="2500" smtClean="0">
                <a:solidFill>
                  <a:srgbClr val="32846E"/>
                </a:solidFill>
                <a:ea typeface="楷体_GB2312" pitchFamily="49" charset="-122"/>
              </a:rPr>
              <a:t>——</a:t>
            </a:r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交通员</a:t>
            </a:r>
          </a:p>
        </p:txBody>
      </p:sp>
      <p:sp>
        <p:nvSpPr>
          <p:cNvPr id="5" name="标题 20481"/>
          <p:cNvSpPr txBox="1">
            <a:spLocks noChangeArrowheads="1"/>
          </p:cNvSpPr>
          <p:nvPr/>
        </p:nvSpPr>
        <p:spPr>
          <a:xfrm>
            <a:off x="1700213" y="4148138"/>
            <a:ext cx="38862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500" smtClean="0">
                <a:solidFill>
                  <a:srgbClr val="32846E"/>
                </a:solidFill>
              </a:rPr>
              <a:t>次要人物是</a:t>
            </a:r>
            <a:endParaRPr lang="zh-CN" altLang="en-US" sz="2500" smtClean="0">
              <a:solidFill>
                <a:srgbClr val="32846E"/>
              </a:solidFill>
              <a:ea typeface="楷体_GB2312" pitchFamily="49" charset="-122"/>
            </a:endParaRPr>
          </a:p>
        </p:txBody>
      </p:sp>
      <p:sp>
        <p:nvSpPr>
          <p:cNvPr id="6" name="文本占位符 20482"/>
          <p:cNvSpPr txBox="1">
            <a:spLocks noChangeArrowheads="1"/>
          </p:cNvSpPr>
          <p:nvPr/>
        </p:nvSpPr>
        <p:spPr>
          <a:xfrm>
            <a:off x="1803400" y="4719639"/>
            <a:ext cx="8229600" cy="108426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500" smtClean="0">
                <a:solidFill>
                  <a:srgbClr val="32846E"/>
                </a:solidFill>
                <a:ea typeface="楷体_GB2312" pitchFamily="49" charset="-122"/>
              </a:rPr>
              <a:t>——</a:t>
            </a:r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大菱和二菱</a:t>
            </a:r>
            <a:endParaRPr lang="en-US" altLang="zh-CN" sz="2500" smtClean="0">
              <a:solidFill>
                <a:srgbClr val="32846E"/>
              </a:solidFill>
              <a:ea typeface="楷体_GB2312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500" smtClean="0">
                <a:solidFill>
                  <a:srgbClr val="32846E"/>
                </a:solidFill>
              </a:rPr>
              <a:t>她们的身份是</a:t>
            </a:r>
            <a:r>
              <a:rPr lang="en-US" altLang="zh-CN" sz="2500" smtClean="0">
                <a:solidFill>
                  <a:srgbClr val="32846E"/>
                </a:solidFill>
                <a:ea typeface="楷体_GB2312" pitchFamily="49" charset="-122"/>
              </a:rPr>
              <a:t>——</a:t>
            </a:r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投奔抗日前线的青年</a:t>
            </a:r>
            <a:endParaRPr lang="zh-CN" altLang="en-US" sz="2500" smtClean="0">
              <a:solidFill>
                <a:srgbClr val="328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75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2530"/>
          <p:cNvSpPr>
            <a:spLocks noChangeArrowheads="1"/>
          </p:cNvSpPr>
          <p:nvPr/>
        </p:nvSpPr>
        <p:spPr bwMode="auto">
          <a:xfrm>
            <a:off x="2475560" y="1772148"/>
            <a:ext cx="7169150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>
                <a:solidFill>
                  <a:srgbClr val="32846E"/>
                </a:solidFill>
                <a:ea typeface="隶书" pitchFamily="49" charset="-122"/>
              </a:rPr>
              <a:t>故事主要表现老头子的什么性格？</a:t>
            </a:r>
          </a:p>
          <a:p>
            <a:pPr>
              <a:spcBef>
                <a:spcPct val="50000"/>
              </a:spcBef>
            </a:pPr>
            <a:r>
              <a:rPr lang="zh-CN" altLang="en-US" sz="2500">
                <a:solidFill>
                  <a:srgbClr val="32846E"/>
                </a:solidFill>
                <a:ea typeface="隶书" pitchFamily="49" charset="-122"/>
              </a:rPr>
              <a:t>哪些内容表现出来的？</a:t>
            </a:r>
          </a:p>
        </p:txBody>
      </p:sp>
      <p:sp>
        <p:nvSpPr>
          <p:cNvPr id="4" name="矩形 22531"/>
          <p:cNvSpPr>
            <a:spLocks noChangeArrowheads="1"/>
          </p:cNvSpPr>
          <p:nvPr/>
        </p:nvSpPr>
        <p:spPr bwMode="auto">
          <a:xfrm>
            <a:off x="2475560" y="1239730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32846E"/>
                </a:solidFill>
                <a:ea typeface="华文行楷" pitchFamily="2" charset="-122"/>
              </a:rPr>
              <a:t>思考讨论</a:t>
            </a:r>
          </a:p>
        </p:txBody>
      </p:sp>
      <p:sp>
        <p:nvSpPr>
          <p:cNvPr id="5" name="文本框 76803"/>
          <p:cNvSpPr txBox="1">
            <a:spLocks noChangeArrowheads="1"/>
          </p:cNvSpPr>
          <p:nvPr/>
        </p:nvSpPr>
        <p:spPr bwMode="auto">
          <a:xfrm>
            <a:off x="2450160" y="2957755"/>
            <a:ext cx="19912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32846E"/>
                </a:solidFill>
              </a:rPr>
              <a:t>对其描写方法：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93097" y="3546337"/>
            <a:ext cx="5592172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      外貌描写（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如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P.11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3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、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4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段）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行动描写（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如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P.17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－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18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55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、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57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、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61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段等）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语言描写（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如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P.14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21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段等）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心理描写（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如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P.16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47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段）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75560" y="3493950"/>
            <a:ext cx="14750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32846E"/>
                </a:solidFill>
              </a:rPr>
              <a:t>正面描写：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05296" y="5060078"/>
            <a:ext cx="14750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32846E"/>
                </a:solidFill>
              </a:rPr>
              <a:t>侧面描写：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05521" y="5153740"/>
            <a:ext cx="5089855" cy="132343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如第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8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段和第</a:t>
            </a:r>
            <a:r>
              <a:rPr lang="en-US" altLang="zh-CN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1</a:t>
            </a: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段首句中的“呆望”以及文中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Clr>
                <a:srgbClr val="000000"/>
              </a:buClr>
            </a:pP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对二菱怀疑、不信任老头子的描写，都从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buClr>
                <a:srgbClr val="000000"/>
              </a:buClr>
            </a:pPr>
            <a:r>
              <a:rPr lang="zh-CN" altLang="en-US" sz="20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侧面描写了老头子的英雄行为。</a:t>
            </a:r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endParaRPr lang="zh-CN" altLang="en-US" sz="20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9929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占位符 35841"/>
          <p:cNvSpPr txBox="1">
            <a:spLocks noChangeArrowheads="1"/>
          </p:cNvSpPr>
          <p:nvPr/>
        </p:nvSpPr>
        <p:spPr>
          <a:xfrm>
            <a:off x="1627188" y="921539"/>
            <a:ext cx="8569325" cy="5976937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2500" smtClean="0">
              <a:solidFill>
                <a:srgbClr val="32846E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500" smtClean="0">
                <a:solidFill>
                  <a:srgbClr val="32846E"/>
                </a:solidFill>
              </a:rPr>
              <a:t>人物描写手法： </a:t>
            </a:r>
          </a:p>
          <a:p>
            <a:pPr>
              <a:lnSpc>
                <a:spcPct val="90000"/>
              </a:lnSpc>
            </a:pPr>
            <a:endParaRPr lang="zh-CN" altLang="en-US" sz="2500" smtClean="0">
              <a:solidFill>
                <a:srgbClr val="32846E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zh-CN" sz="2500" smtClean="0">
                <a:solidFill>
                  <a:srgbClr val="32846E"/>
                </a:solidFill>
              </a:rPr>
              <a:t>1.</a:t>
            </a:r>
            <a:r>
              <a:rPr lang="zh-CN" altLang="en-US" sz="2500" smtClean="0">
                <a:solidFill>
                  <a:srgbClr val="32846E"/>
                </a:solidFill>
              </a:rPr>
              <a:t>外貌描写（肖像描写），对容貌、姿态、服饰的描写称之为外貌描写或肖像描写。 </a:t>
            </a:r>
          </a:p>
          <a:p>
            <a:pPr>
              <a:lnSpc>
                <a:spcPct val="90000"/>
              </a:lnSpc>
            </a:pPr>
            <a:r>
              <a:rPr lang="en-US" altLang="zh-CN" sz="2500" smtClean="0">
                <a:solidFill>
                  <a:srgbClr val="32846E"/>
                </a:solidFill>
              </a:rPr>
              <a:t>2.</a:t>
            </a:r>
            <a:r>
              <a:rPr lang="zh-CN" altLang="en-US" sz="2500" smtClean="0">
                <a:solidFill>
                  <a:srgbClr val="32846E"/>
                </a:solidFill>
              </a:rPr>
              <a:t>行动描写（动作描写），是通过对人物个性化的行动、动作的描写，来揭示人物性格的一种描写方法。 </a:t>
            </a:r>
          </a:p>
          <a:p>
            <a:pPr>
              <a:lnSpc>
                <a:spcPct val="90000"/>
              </a:lnSpc>
            </a:pPr>
            <a:r>
              <a:rPr lang="en-US" altLang="zh-CN" sz="2500" smtClean="0">
                <a:solidFill>
                  <a:srgbClr val="32846E"/>
                </a:solidFill>
              </a:rPr>
              <a:t>3.</a:t>
            </a:r>
            <a:r>
              <a:rPr lang="zh-CN" altLang="en-US" sz="2500" smtClean="0">
                <a:solidFill>
                  <a:srgbClr val="32846E"/>
                </a:solidFill>
              </a:rPr>
              <a:t>语言描写，是通过个性化的人物语言来刻画人物性格的一种描写方法。 </a:t>
            </a:r>
          </a:p>
          <a:p>
            <a:pPr>
              <a:lnSpc>
                <a:spcPct val="90000"/>
              </a:lnSpc>
            </a:pPr>
            <a:r>
              <a:rPr lang="en-US" altLang="zh-CN" sz="2500" smtClean="0">
                <a:solidFill>
                  <a:srgbClr val="32846E"/>
                </a:solidFill>
              </a:rPr>
              <a:t>4.</a:t>
            </a:r>
            <a:r>
              <a:rPr lang="zh-CN" altLang="en-US" sz="2500" smtClean="0">
                <a:solidFill>
                  <a:srgbClr val="32846E"/>
                </a:solidFill>
              </a:rPr>
              <a:t>心理描写，是通过剖析人物的心里活动（如内心感受、意向、愿望、思索、思想斗争等），挖掘人物的思想感情，以刻画人物形象内在性格特征的一种描写方法。 </a:t>
            </a:r>
          </a:p>
        </p:txBody>
      </p:sp>
    </p:spTree>
    <p:extLst>
      <p:ext uri="{BB962C8B-B14F-4D97-AF65-F5344CB8AC3E}">
        <p14:creationId xmlns:p14="http://schemas.microsoft.com/office/powerpoint/2010/main" val="6249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86088" y="1656549"/>
            <a:ext cx="7632700" cy="4770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老头子的性格核心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——“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过于自信和自尊”</a:t>
            </a:r>
            <a:endParaRPr lang="zh-CN" altLang="en-US" sz="2500" noProof="1">
              <a:solidFill>
                <a:srgbClr val="32846E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99456" y="2678113"/>
            <a:ext cx="8229600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600" indent="-609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过于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有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非常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之意，老头子确实有一套了不起的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水上的能耐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，这使他自信心和自尊心都非常强。</a:t>
            </a:r>
          </a:p>
          <a:p>
            <a:pPr>
              <a:spcBef>
                <a:spcPct val="20000"/>
              </a:spcBef>
              <a:buFont typeface="Arial" panose="020B0604020202020204" pitchFamily="34" charset="0"/>
              <a:buAutoNum type="arabicPeriod"/>
            </a:pP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另一方面，有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过头</a:t>
            </a:r>
            <a:r>
              <a:rPr lang="zh-CN" altLang="en-US" sz="2500">
                <a:solidFill>
                  <a:srgbClr val="32846E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500">
                <a:solidFill>
                  <a:srgbClr val="32846E"/>
                </a:solidFill>
                <a:ea typeface="楷体_GB2312" pitchFamily="49" charset="-122"/>
              </a:rPr>
              <a:t>的意思。大菱受伤，跟他过于自信、不够谨慎有一定关系。</a:t>
            </a:r>
          </a:p>
        </p:txBody>
      </p:sp>
    </p:spTree>
    <p:extLst>
      <p:ext uri="{BB962C8B-B14F-4D97-AF65-F5344CB8AC3E}">
        <p14:creationId xmlns:p14="http://schemas.microsoft.com/office/powerpoint/2010/main" val="3767157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65300" y="2370138"/>
            <a:ext cx="9144000" cy="25930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如       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P.11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5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段“你什么也靠给我，我什么也靠给水上的能耐”；</a:t>
            </a:r>
            <a:endParaRPr lang="zh-CN" altLang="en-US" sz="25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 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P.12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10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段“安心睡一觉吧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……”</a:t>
            </a:r>
            <a:endParaRPr lang="en-US" altLang="zh-CN" sz="25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 P.14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21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段“不怕，探照灯照不见我们”</a:t>
            </a:r>
            <a:endParaRPr lang="zh-CN" altLang="en-US" sz="25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 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P.15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31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段“他打不着我们。”</a:t>
            </a:r>
            <a:endParaRPr lang="zh-CN" altLang="en-US" sz="25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           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P.11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第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6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段“每天夜里</a:t>
            </a:r>
            <a:r>
              <a:rPr lang="en-US" altLang="zh-CN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……</a:t>
            </a:r>
            <a:r>
              <a:rPr lang="zh-CN" altLang="en-US" sz="2500" noProof="1">
                <a:solidFill>
                  <a:srgbClr val="32846E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也使别人高兴的事情”</a:t>
            </a:r>
            <a:endParaRPr lang="zh-CN" altLang="en-US" sz="2500" noProof="1">
              <a:solidFill>
                <a:srgbClr val="32846E"/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500" noProof="1">
                <a:solidFill>
                  <a:srgbClr val="32846E"/>
                </a:solidFill>
                <a:cs typeface="+mn-ea"/>
              </a:rPr>
              <a:t>                       </a:t>
            </a:r>
            <a:endParaRPr lang="zh-CN" altLang="en-US" sz="2500" noProof="1">
              <a:solidFill>
                <a:srgbClr val="32846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250" y="1547813"/>
            <a:ext cx="4537075" cy="4770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00" b="1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宋体" pitchFamily="2" charset="-122"/>
              </a:rPr>
              <a:t>过于自信体现：</a:t>
            </a:r>
          </a:p>
        </p:txBody>
      </p:sp>
    </p:spTree>
    <p:extLst>
      <p:ext uri="{BB962C8B-B14F-4D97-AF65-F5344CB8AC3E}">
        <p14:creationId xmlns:p14="http://schemas.microsoft.com/office/powerpoint/2010/main" val="2473194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64520"/>
          <p:cNvSpPr>
            <a:spLocks noChangeArrowheads="1"/>
          </p:cNvSpPr>
          <p:nvPr/>
        </p:nvSpPr>
        <p:spPr bwMode="auto">
          <a:xfrm>
            <a:off x="1127125" y="1371610"/>
            <a:ext cx="49688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>
                <a:solidFill>
                  <a:srgbClr val="32846E"/>
                </a:solidFill>
                <a:ea typeface="华文中宋" panose="02010600040101010101" pitchFamily="2" charset="-122"/>
              </a:rPr>
              <a:t> 过于自尊体现：</a:t>
            </a:r>
          </a:p>
        </p:txBody>
      </p:sp>
      <p:sp>
        <p:nvSpPr>
          <p:cNvPr id="4" name="矩形 3"/>
          <p:cNvSpPr/>
          <p:nvPr/>
        </p:nvSpPr>
        <p:spPr>
          <a:xfrm>
            <a:off x="1384300" y="1860451"/>
            <a:ext cx="9144000" cy="163121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如   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P.15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38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39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段    知道女孩因为他的不慎而受伤后十分难过“ 我不能送你们进去了”。</a:t>
            </a:r>
          </a:p>
          <a:p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 P.16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47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段由自尊自信激起他对日本鬼子无限的怒火；</a:t>
            </a:r>
          </a:p>
          <a:p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P.16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51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54</a:t>
            </a:r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段 女孩与老头的对话，表现老人的自尊。</a:t>
            </a:r>
          </a:p>
        </p:txBody>
      </p:sp>
      <p:sp>
        <p:nvSpPr>
          <p:cNvPr id="5" name="矩形 4"/>
          <p:cNvSpPr/>
          <p:nvPr/>
        </p:nvSpPr>
        <p:spPr>
          <a:xfrm>
            <a:off x="1524000" y="3807331"/>
            <a:ext cx="9144000" cy="12464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具体性格特征：</a:t>
            </a:r>
          </a:p>
          <a:p>
            <a:r>
              <a:rPr lang="zh-CN" altLang="en-US" sz="2500">
                <a:solidFill>
                  <a:srgbClr val="32846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有爱国抗日的热情，有老当益壮的气概；自尊自信，固执任性；爱憎分明，有勇有谋。</a:t>
            </a:r>
          </a:p>
        </p:txBody>
      </p:sp>
    </p:spTree>
    <p:extLst>
      <p:ext uri="{BB962C8B-B14F-4D97-AF65-F5344CB8AC3E}">
        <p14:creationId xmlns:p14="http://schemas.microsoft.com/office/powerpoint/2010/main" val="45428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53E107E-46DB-405D-A465-CF83D28E6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2" cy="685710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3DE3DF5-BC5F-49F2-91FC-1E03A38E2F32}"/>
              </a:ext>
            </a:extLst>
          </p:cNvPr>
          <p:cNvGrpSpPr/>
          <p:nvPr/>
        </p:nvGrpSpPr>
        <p:grpSpPr>
          <a:xfrm>
            <a:off x="5166736" y="1656099"/>
            <a:ext cx="3466949" cy="3006611"/>
            <a:chOff x="6478808" y="1700760"/>
            <a:chExt cx="4249643" cy="3685381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FA643BC7-18E5-4811-BC78-B524D63C751A}"/>
                </a:ext>
              </a:extLst>
            </p:cNvPr>
            <p:cNvSpPr/>
            <p:nvPr/>
          </p:nvSpPr>
          <p:spPr>
            <a:xfrm>
              <a:off x="6478808" y="1700760"/>
              <a:ext cx="4249643" cy="795337"/>
            </a:xfrm>
            <a:prstGeom prst="rect">
              <a:avLst/>
            </a:prstGeom>
            <a:noFill/>
            <a:ln w="12700">
              <a:solidFill>
                <a:srgbClr val="328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DB72214B-CA67-41A2-A712-B0D6EB686E10}"/>
                </a:ext>
              </a:extLst>
            </p:cNvPr>
            <p:cNvSpPr/>
            <p:nvPr/>
          </p:nvSpPr>
          <p:spPr>
            <a:xfrm>
              <a:off x="6605806" y="1802358"/>
              <a:ext cx="592138" cy="592137"/>
            </a:xfrm>
            <a:prstGeom prst="rect">
              <a:avLst/>
            </a:prstGeom>
            <a:solidFill>
              <a:srgbClr val="32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8" name="文本框 6">
              <a:extLst>
                <a:ext uri="{FF2B5EF4-FFF2-40B4-BE49-F238E27FC236}">
                  <a16:creationId xmlns="" xmlns:a16="http://schemas.microsoft.com/office/drawing/2014/main" id="{E679E83A-70B6-4832-A3B2-5CACAE1D5435}"/>
                </a:ext>
              </a:extLst>
            </p:cNvPr>
            <p:cNvSpPr txBox="1"/>
            <p:nvPr/>
          </p:nvSpPr>
          <p:spPr>
            <a:xfrm>
              <a:off x="7563072" y="1823903"/>
              <a:ext cx="2413285" cy="565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文 导 读</a:t>
              </a:r>
              <a:endParaRPr lang="zh-CN" altLang="en-US" sz="24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22F0CC4-87DD-4D3E-83BC-68C5A0DFA166}"/>
                </a:ext>
              </a:extLst>
            </p:cNvPr>
            <p:cNvSpPr/>
            <p:nvPr/>
          </p:nvSpPr>
          <p:spPr>
            <a:xfrm>
              <a:off x="6478808" y="2664372"/>
              <a:ext cx="4249643" cy="795339"/>
            </a:xfrm>
            <a:prstGeom prst="rect">
              <a:avLst/>
            </a:prstGeom>
            <a:noFill/>
            <a:ln w="12700">
              <a:solidFill>
                <a:srgbClr val="328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2A615635-9CD8-44E3-8E9D-C0E8A503582A}"/>
                </a:ext>
              </a:extLst>
            </p:cNvPr>
            <p:cNvSpPr/>
            <p:nvPr/>
          </p:nvSpPr>
          <p:spPr>
            <a:xfrm>
              <a:off x="6605808" y="2765970"/>
              <a:ext cx="592138" cy="592139"/>
            </a:xfrm>
            <a:prstGeom prst="rect">
              <a:avLst/>
            </a:prstGeom>
            <a:solidFill>
              <a:srgbClr val="32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1" name="文本框 9">
              <a:extLst>
                <a:ext uri="{FF2B5EF4-FFF2-40B4-BE49-F238E27FC236}">
                  <a16:creationId xmlns="" xmlns:a16="http://schemas.microsoft.com/office/drawing/2014/main" id="{EFF6EAA7-5B01-4025-ABA1-D45A0401734E}"/>
                </a:ext>
              </a:extLst>
            </p:cNvPr>
            <p:cNvSpPr txBox="1"/>
            <p:nvPr/>
          </p:nvSpPr>
          <p:spPr>
            <a:xfrm>
              <a:off x="7563071" y="2787518"/>
              <a:ext cx="2413285" cy="565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字 词 学 习</a:t>
              </a:r>
              <a:endParaRPr lang="zh-CN" altLang="en-US" sz="24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FFD1BBAC-80DB-4AA3-A883-69090952B3DD}"/>
                </a:ext>
              </a:extLst>
            </p:cNvPr>
            <p:cNvSpPr/>
            <p:nvPr/>
          </p:nvSpPr>
          <p:spPr>
            <a:xfrm>
              <a:off x="6478808" y="3627191"/>
              <a:ext cx="4249643" cy="796925"/>
            </a:xfrm>
            <a:prstGeom prst="rect">
              <a:avLst/>
            </a:prstGeom>
            <a:noFill/>
            <a:ln w="12700">
              <a:solidFill>
                <a:srgbClr val="328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2693DF0E-1EEC-488B-8A82-973D3EF857F6}"/>
                </a:ext>
              </a:extLst>
            </p:cNvPr>
            <p:cNvSpPr/>
            <p:nvPr/>
          </p:nvSpPr>
          <p:spPr>
            <a:xfrm>
              <a:off x="6605808" y="3728791"/>
              <a:ext cx="592138" cy="593725"/>
            </a:xfrm>
            <a:prstGeom prst="rect">
              <a:avLst/>
            </a:prstGeom>
            <a:solidFill>
              <a:srgbClr val="32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5E64E47B-0B6A-42F0-8E4F-DE3EE7630CAA}"/>
                </a:ext>
              </a:extLst>
            </p:cNvPr>
            <p:cNvSpPr txBox="1"/>
            <p:nvPr/>
          </p:nvSpPr>
          <p:spPr>
            <a:xfrm>
              <a:off x="7563071" y="3750338"/>
              <a:ext cx="2413285" cy="565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文 分 析</a:t>
              </a:r>
              <a:endParaRPr lang="zh-CN" altLang="en-US" sz="24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1256B126-A3CE-4EAF-86D0-AD2F4EC1EFD0}"/>
                </a:ext>
              </a:extLst>
            </p:cNvPr>
            <p:cNvSpPr/>
            <p:nvPr/>
          </p:nvSpPr>
          <p:spPr>
            <a:xfrm>
              <a:off x="6478808" y="4590804"/>
              <a:ext cx="4249643" cy="795337"/>
            </a:xfrm>
            <a:prstGeom prst="rect">
              <a:avLst/>
            </a:prstGeom>
            <a:noFill/>
            <a:ln w="12700">
              <a:solidFill>
                <a:srgbClr val="328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D43DAB2-9AE9-4C2E-80CA-8B9650F9D8AA}"/>
                </a:ext>
              </a:extLst>
            </p:cNvPr>
            <p:cNvSpPr/>
            <p:nvPr/>
          </p:nvSpPr>
          <p:spPr>
            <a:xfrm>
              <a:off x="6605808" y="4692404"/>
              <a:ext cx="592138" cy="592137"/>
            </a:xfrm>
            <a:prstGeom prst="rect">
              <a:avLst/>
            </a:prstGeom>
            <a:solidFill>
              <a:srgbClr val="328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7" name="文本框 15">
              <a:extLst>
                <a:ext uri="{FF2B5EF4-FFF2-40B4-BE49-F238E27FC236}">
                  <a16:creationId xmlns="" xmlns:a16="http://schemas.microsoft.com/office/drawing/2014/main" id="{A3ECB249-C3C0-4EFD-B452-5FD8564547BC}"/>
                </a:ext>
              </a:extLst>
            </p:cNvPr>
            <p:cNvSpPr txBox="1"/>
            <p:nvPr/>
          </p:nvSpPr>
          <p:spPr>
            <a:xfrm>
              <a:off x="7563071" y="4713951"/>
              <a:ext cx="2413285" cy="56589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外 拓 展</a:t>
              </a:r>
              <a:endParaRPr lang="en-US" altLang="zh-CN" sz="2400" spc="300" smtClean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8" name="矩形: 圆角 48">
            <a:extLst>
              <a:ext uri="{FF2B5EF4-FFF2-40B4-BE49-F238E27FC236}">
                <a16:creationId xmlns="" xmlns:a16="http://schemas.microsoft.com/office/drawing/2014/main" id="{A39796A1-FCEA-41BB-8F7C-0B96813F3199}"/>
              </a:ext>
            </a:extLst>
          </p:cNvPr>
          <p:cNvSpPr/>
          <p:nvPr/>
        </p:nvSpPr>
        <p:spPr>
          <a:xfrm rot="5400000">
            <a:off x="2774014" y="2688794"/>
            <a:ext cx="3006611" cy="941220"/>
          </a:xfrm>
          <a:prstGeom prst="roundRect">
            <a:avLst>
              <a:gd name="adj" fmla="val 0"/>
            </a:avLst>
          </a:prstGeom>
          <a:solidFill>
            <a:srgbClr val="32846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E6F7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9" name="TextBox 4">
            <a:extLst>
              <a:ext uri="{FF2B5EF4-FFF2-40B4-BE49-F238E27FC236}">
                <a16:creationId xmlns="" xmlns:a16="http://schemas.microsoft.com/office/drawing/2014/main" id="{E95757D1-8C25-4BF2-9F38-1ECE9724C6E8}"/>
              </a:ext>
            </a:extLst>
          </p:cNvPr>
          <p:cNvSpPr txBox="1"/>
          <p:nvPr/>
        </p:nvSpPr>
        <p:spPr>
          <a:xfrm>
            <a:off x="3907758" y="1986499"/>
            <a:ext cx="738664" cy="230883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主目录</a:t>
            </a:r>
            <a:endParaRPr lang="en-US" altLang="zh-CN" sz="3600" spc="6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048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65556"/>
          <p:cNvSpPr>
            <a:spLocks noChangeArrowheads="1"/>
          </p:cNvSpPr>
          <p:nvPr/>
        </p:nvSpPr>
        <p:spPr bwMode="auto">
          <a:xfrm>
            <a:off x="3139923" y="1887126"/>
            <a:ext cx="525621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 b="1">
                <a:solidFill>
                  <a:srgbClr val="32846E"/>
                </a:solidFill>
                <a:latin typeface="Times New Roman" panose="02020603050405020304" pitchFamily="18" charset="0"/>
              </a:rPr>
              <a:t>老头子的英雄性格</a:t>
            </a:r>
          </a:p>
        </p:txBody>
      </p:sp>
      <p:sp>
        <p:nvSpPr>
          <p:cNvPr id="4" name="矩形 65557"/>
          <p:cNvSpPr>
            <a:spLocks noChangeArrowheads="1"/>
          </p:cNvSpPr>
          <p:nvPr/>
        </p:nvSpPr>
        <p:spPr bwMode="auto">
          <a:xfrm>
            <a:off x="3209925" y="2953534"/>
            <a:ext cx="764698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500" b="1">
                <a:solidFill>
                  <a:srgbClr val="32846E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500" b="1">
                <a:solidFill>
                  <a:srgbClr val="32846E"/>
                </a:solidFill>
                <a:latin typeface="Times New Roman" panose="02020603050405020304" pitchFamily="18" charset="0"/>
              </a:rPr>
              <a:t>、高涨的爱国热情。</a:t>
            </a:r>
          </a:p>
        </p:txBody>
      </p:sp>
      <p:sp>
        <p:nvSpPr>
          <p:cNvPr id="5" name="矩形 65558"/>
          <p:cNvSpPr>
            <a:spLocks noChangeArrowheads="1"/>
          </p:cNvSpPr>
          <p:nvPr/>
        </p:nvSpPr>
        <p:spPr bwMode="auto">
          <a:xfrm>
            <a:off x="3209925" y="3712359"/>
            <a:ext cx="56165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500" b="1">
                <a:solidFill>
                  <a:srgbClr val="32846E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500">
                <a:solidFill>
                  <a:srgbClr val="32846E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500" b="1">
                <a:solidFill>
                  <a:srgbClr val="32846E"/>
                </a:solidFill>
                <a:latin typeface="Times New Roman" panose="02020603050405020304" pitchFamily="18" charset="0"/>
              </a:rPr>
              <a:t>爱憎分明的强烈感情。</a:t>
            </a:r>
          </a:p>
        </p:txBody>
      </p:sp>
      <p:sp>
        <p:nvSpPr>
          <p:cNvPr id="6" name="矩形 65559"/>
          <p:cNvSpPr>
            <a:spLocks noChangeArrowheads="1"/>
          </p:cNvSpPr>
          <p:nvPr/>
        </p:nvSpPr>
        <p:spPr bwMode="auto">
          <a:xfrm>
            <a:off x="3209925" y="4506109"/>
            <a:ext cx="464343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500" b="1">
                <a:solidFill>
                  <a:srgbClr val="32846E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500" b="1">
                <a:solidFill>
                  <a:srgbClr val="32846E"/>
                </a:solidFill>
                <a:latin typeface="Times New Roman" panose="02020603050405020304" pitchFamily="18" charset="0"/>
              </a:rPr>
              <a:t>、过于自信与自尊。</a:t>
            </a:r>
          </a:p>
        </p:txBody>
      </p:sp>
      <p:sp>
        <p:nvSpPr>
          <p:cNvPr id="7" name="矩形 65560"/>
          <p:cNvSpPr>
            <a:spLocks noChangeArrowheads="1"/>
          </p:cNvSpPr>
          <p:nvPr/>
        </p:nvSpPr>
        <p:spPr bwMode="auto">
          <a:xfrm>
            <a:off x="3281363" y="5368122"/>
            <a:ext cx="5976937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500" b="1">
                <a:solidFill>
                  <a:srgbClr val="32846E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500" b="1">
                <a:solidFill>
                  <a:srgbClr val="32846E"/>
                </a:solidFill>
                <a:latin typeface="Times New Roman" panose="02020603050405020304" pitchFamily="18" charset="0"/>
              </a:rPr>
              <a:t>、智勇双全。</a:t>
            </a:r>
          </a:p>
        </p:txBody>
      </p:sp>
    </p:spTree>
    <p:extLst>
      <p:ext uri="{BB962C8B-B14F-4D97-AF65-F5344CB8AC3E}">
        <p14:creationId xmlns:p14="http://schemas.microsoft.com/office/powerpoint/2010/main" val="1784078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课文分析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标题 47105"/>
          <p:cNvSpPr txBox="1">
            <a:spLocks noChangeArrowheads="1"/>
          </p:cNvSpPr>
          <p:nvPr/>
        </p:nvSpPr>
        <p:spPr>
          <a:xfrm>
            <a:off x="3594100" y="148590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500" smtClean="0">
                <a:solidFill>
                  <a:srgbClr val="32846E"/>
                </a:solidFill>
              </a:rPr>
              <a:t>从文中的描写，你联想到了什么？</a:t>
            </a:r>
          </a:p>
        </p:txBody>
      </p:sp>
      <p:sp>
        <p:nvSpPr>
          <p:cNvPr id="9" name="文本占位符 47106"/>
          <p:cNvSpPr txBox="1">
            <a:spLocks noChangeArrowheads="1"/>
          </p:cNvSpPr>
          <p:nvPr/>
        </p:nvSpPr>
        <p:spPr>
          <a:xfrm>
            <a:off x="2311400" y="2628900"/>
            <a:ext cx="8651875" cy="4525963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500" smtClean="0">
                <a:solidFill>
                  <a:srgbClr val="32846E"/>
                </a:solidFill>
              </a:rPr>
              <a:t>小说中些“月”的句子不少，我想到了古诗句：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300413" y="3983038"/>
            <a:ext cx="1795684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" b="1">
                <a:solidFill>
                  <a:srgbClr val="32846E"/>
                </a:solidFill>
              </a:rPr>
              <a:t>星垂平野阔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616575" y="3983038"/>
            <a:ext cx="309086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solidFill>
                  <a:srgbClr val="32846E"/>
                </a:solidFill>
              </a:rPr>
              <a:t>月涌大江流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00413" y="4708525"/>
            <a:ext cx="244009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" b="1">
                <a:solidFill>
                  <a:srgbClr val="32846E"/>
                </a:solidFill>
              </a:rPr>
              <a:t>峨眉山月半轮秋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300413" y="5464175"/>
            <a:ext cx="244009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500" b="1">
                <a:solidFill>
                  <a:srgbClr val="32846E"/>
                </a:solidFill>
              </a:rPr>
              <a:t>影入平羌江水流</a:t>
            </a:r>
          </a:p>
        </p:txBody>
      </p:sp>
    </p:spTree>
    <p:extLst>
      <p:ext uri="{BB962C8B-B14F-4D97-AF65-F5344CB8AC3E}">
        <p14:creationId xmlns:p14="http://schemas.microsoft.com/office/powerpoint/2010/main" val="555204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/>
      <p:bldP spid="11" grpId="0" bldLvl="0"/>
      <p:bldP spid="12" grpId="0" bldLvl="0"/>
      <p:bldP spid="13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53E107E-46DB-405D-A465-CF83D28E6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2481"/>
            <a:ext cx="12190412" cy="6857107"/>
          </a:xfrm>
          <a:prstGeom prst="rect">
            <a:avLst/>
          </a:prstGeom>
        </p:spPr>
      </p:pic>
      <p:sp>
        <p:nvSpPr>
          <p:cNvPr id="5" name="矩形: 圆角 12">
            <a:extLst>
              <a:ext uri="{FF2B5EF4-FFF2-40B4-BE49-F238E27FC236}">
                <a16:creationId xmlns="" xmlns:a16="http://schemas.microsoft.com/office/drawing/2014/main" id="{B9321C9B-9123-415A-9C3F-2CBD4471E45B}"/>
              </a:ext>
            </a:extLst>
          </p:cNvPr>
          <p:cNvSpPr/>
          <p:nvPr/>
        </p:nvSpPr>
        <p:spPr>
          <a:xfrm rot="5400000">
            <a:off x="2832072" y="2267881"/>
            <a:ext cx="3006611" cy="941220"/>
          </a:xfrm>
          <a:prstGeom prst="roundRect">
            <a:avLst>
              <a:gd name="adj" fmla="val 0"/>
            </a:avLst>
          </a:prstGeom>
          <a:solidFill>
            <a:srgbClr val="32846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32846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C2C88FEC-44E5-4A16-B06D-8D1D458EE1C1}"/>
              </a:ext>
            </a:extLst>
          </p:cNvPr>
          <p:cNvSpPr txBox="1"/>
          <p:nvPr/>
        </p:nvSpPr>
        <p:spPr>
          <a:xfrm>
            <a:off x="3965816" y="1565586"/>
            <a:ext cx="738664" cy="230883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第四章</a:t>
            </a:r>
            <a:endParaRPr lang="en-US" altLang="zh-CN" sz="3600" spc="6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0D836F0-7551-4E06-B16F-4662C20BF8A2}"/>
              </a:ext>
            </a:extLst>
          </p:cNvPr>
          <p:cNvGrpSpPr/>
          <p:nvPr/>
        </p:nvGrpSpPr>
        <p:grpSpPr>
          <a:xfrm>
            <a:off x="5135297" y="2057242"/>
            <a:ext cx="3885800" cy="727243"/>
            <a:chOff x="5455207" y="1017471"/>
            <a:chExt cx="3466949" cy="64885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462E2DD-0A5B-4AAC-AB64-36434801123C}"/>
                </a:ext>
              </a:extLst>
            </p:cNvPr>
            <p:cNvSpPr/>
            <p:nvPr/>
          </p:nvSpPr>
          <p:spPr>
            <a:xfrm>
              <a:off x="5455207" y="1017471"/>
              <a:ext cx="3466949" cy="648853"/>
            </a:xfrm>
            <a:prstGeom prst="rect">
              <a:avLst/>
            </a:prstGeom>
            <a:noFill/>
            <a:ln w="12700">
              <a:solidFill>
                <a:srgbClr val="44A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563AFD2A-DECB-40D1-A72D-FE930D3DF25E}"/>
                </a:ext>
              </a:extLst>
            </p:cNvPr>
            <p:cNvSpPr txBox="1"/>
            <p:nvPr/>
          </p:nvSpPr>
          <p:spPr>
            <a:xfrm>
              <a:off x="5767620" y="1053565"/>
              <a:ext cx="2430222" cy="576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外 拓 展</a:t>
              </a:r>
              <a:endParaRPr lang="zh-CN" altLang="en-US" sz="36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E207206E-F1DD-4206-98D2-331367300FF1}"/>
              </a:ext>
            </a:extLst>
          </p:cNvPr>
          <p:cNvSpPr txBox="1"/>
          <p:nvPr/>
        </p:nvSpPr>
        <p:spPr>
          <a:xfrm>
            <a:off x="5168760" y="29152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="" xmlns:a16="http://schemas.microsoft.com/office/drawing/2014/main" id="{78AEA065-D63E-492A-A60D-A70F95469FA8}"/>
              </a:ext>
            </a:extLst>
          </p:cNvPr>
          <p:cNvSpPr txBox="1"/>
          <p:nvPr/>
        </p:nvSpPr>
        <p:spPr>
          <a:xfrm>
            <a:off x="5168760" y="32073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4127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5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课外拓展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17409"/>
          <p:cNvSpPr txBox="1">
            <a:spLocks noChangeArrowheads="1"/>
          </p:cNvSpPr>
          <p:nvPr/>
        </p:nvSpPr>
        <p:spPr>
          <a:xfrm>
            <a:off x="3832377" y="1285876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000" smtClean="0">
                <a:solidFill>
                  <a:srgbClr val="32846E"/>
                </a:solidFill>
              </a:rPr>
              <a:t>试用几句话概括这个故事。</a:t>
            </a:r>
          </a:p>
        </p:txBody>
      </p:sp>
      <p:sp>
        <p:nvSpPr>
          <p:cNvPr id="4" name="文本占位符 17410"/>
          <p:cNvSpPr txBox="1">
            <a:spLocks noChangeArrowheads="1"/>
          </p:cNvSpPr>
          <p:nvPr/>
        </p:nvSpPr>
        <p:spPr>
          <a:xfrm>
            <a:off x="1464468" y="2428876"/>
            <a:ext cx="9299575" cy="1978024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00" smtClean="0">
                <a:solidFill>
                  <a:srgbClr val="32846E"/>
                </a:solidFill>
              </a:rPr>
              <a:t>抗日战争期间，我军队伍驻扎在苇塘里，里外交通全靠一个年近六十岁的老头子，他非常自信。一次，他护送两个女孩进苇塘，被鬼子发现，其中一个女孩受了伤，他发誓要为女孩报仇。他引诱鬼子进入他的埋伏圈，用钩子把鬼子钩住，用竹篙痛打鬼子。</a:t>
            </a:r>
          </a:p>
        </p:txBody>
      </p:sp>
    </p:spTree>
    <p:extLst>
      <p:ext uri="{BB962C8B-B14F-4D97-AF65-F5344CB8AC3E}">
        <p14:creationId xmlns:p14="http://schemas.microsoft.com/office/powerpoint/2010/main" val="2632994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4789E71-0A23-40EF-B7B2-093D8143A5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2" cy="685710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CAE058B-D203-4FE1-B895-61C40334BD78}"/>
              </a:ext>
            </a:extLst>
          </p:cNvPr>
          <p:cNvSpPr txBox="1"/>
          <p:nvPr/>
        </p:nvSpPr>
        <p:spPr>
          <a:xfrm>
            <a:off x="2959100" y="4169158"/>
            <a:ext cx="6125030" cy="4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汉仪黑荔枝体简" panose="00020600040101010101" pitchFamily="18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4" name="18">
            <a:extLst>
              <a:ext uri="{FF2B5EF4-FFF2-40B4-BE49-F238E27FC236}">
                <a16:creationId xmlns="" xmlns:a16="http://schemas.microsoft.com/office/drawing/2014/main" id="{C78DD7A2-CEF7-4A48-8984-07A0B9F3AAB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77620" y="2272874"/>
            <a:ext cx="7318830" cy="12311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itchFamily="2" charset="-122"/>
              </a:rPr>
              <a:t>同学们下课</a:t>
            </a:r>
            <a:r>
              <a:rPr lang="en-US" altLang="zh-CN" sz="8000" dirty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宋体" pitchFamily="2" charset="-122"/>
              </a:rPr>
              <a:t>!</a:t>
            </a:r>
          </a:p>
        </p:txBody>
      </p:sp>
      <p:sp>
        <p:nvSpPr>
          <p:cNvPr id="15" name="Shape 18">
            <a:extLst>
              <a:ext uri="{FF2B5EF4-FFF2-40B4-BE49-F238E27FC236}">
                <a16:creationId xmlns="" xmlns:a16="http://schemas.microsoft.com/office/drawing/2014/main" id="{9688F290-ADCE-433B-B98B-07FA77554E3E}"/>
              </a:ext>
            </a:extLst>
          </p:cNvPr>
          <p:cNvSpPr/>
          <p:nvPr/>
        </p:nvSpPr>
        <p:spPr>
          <a:xfrm>
            <a:off x="3432930" y="3569147"/>
            <a:ext cx="5146342" cy="464325"/>
          </a:xfrm>
          <a:prstGeom prst="roundRect">
            <a:avLst>
              <a:gd name="adj" fmla="val 50000"/>
            </a:avLst>
          </a:prstGeom>
          <a:solidFill>
            <a:srgbClr val="32846E"/>
          </a:solidFill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7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6" name="Subtitle 2">
            <a:extLst>
              <a:ext uri="{FF2B5EF4-FFF2-40B4-BE49-F238E27FC236}">
                <a16:creationId xmlns="" xmlns:a16="http://schemas.microsoft.com/office/drawing/2014/main" id="{AF0A16D3-8B14-4BD6-9AA7-C8DFAB407818}"/>
              </a:ext>
            </a:extLst>
          </p:cNvPr>
          <p:cNvSpPr txBox="1">
            <a:spLocks/>
          </p:cNvSpPr>
          <p:nvPr/>
        </p:nvSpPr>
        <p:spPr>
          <a:xfrm>
            <a:off x="3657414" y="3654399"/>
            <a:ext cx="4697374" cy="3228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人教版三年级语文教学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animBg="1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203110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42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53E107E-46DB-405D-A465-CF83D28E6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2481"/>
            <a:ext cx="12190412" cy="6857107"/>
          </a:xfrm>
          <a:prstGeom prst="rect">
            <a:avLst/>
          </a:prstGeom>
        </p:spPr>
      </p:pic>
      <p:sp>
        <p:nvSpPr>
          <p:cNvPr id="5" name="矩形: 圆角 12">
            <a:extLst>
              <a:ext uri="{FF2B5EF4-FFF2-40B4-BE49-F238E27FC236}">
                <a16:creationId xmlns="" xmlns:a16="http://schemas.microsoft.com/office/drawing/2014/main" id="{B9321C9B-9123-415A-9C3F-2CBD4471E45B}"/>
              </a:ext>
            </a:extLst>
          </p:cNvPr>
          <p:cNvSpPr/>
          <p:nvPr/>
        </p:nvSpPr>
        <p:spPr>
          <a:xfrm rot="5400000">
            <a:off x="2832072" y="2267881"/>
            <a:ext cx="3006611" cy="941220"/>
          </a:xfrm>
          <a:prstGeom prst="roundRect">
            <a:avLst>
              <a:gd name="adj" fmla="val 0"/>
            </a:avLst>
          </a:prstGeom>
          <a:solidFill>
            <a:srgbClr val="32846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E6F7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C2C88FEC-44E5-4A16-B06D-8D1D458EE1C1}"/>
              </a:ext>
            </a:extLst>
          </p:cNvPr>
          <p:cNvSpPr txBox="1"/>
          <p:nvPr/>
        </p:nvSpPr>
        <p:spPr>
          <a:xfrm>
            <a:off x="3965816" y="1565586"/>
            <a:ext cx="738664" cy="230883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第一章</a:t>
            </a:r>
            <a:endParaRPr lang="en-US" altLang="zh-CN" sz="3600" spc="6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0D836F0-7551-4E06-B16F-4662C20BF8A2}"/>
              </a:ext>
            </a:extLst>
          </p:cNvPr>
          <p:cNvGrpSpPr/>
          <p:nvPr/>
        </p:nvGrpSpPr>
        <p:grpSpPr>
          <a:xfrm>
            <a:off x="5135297" y="2057242"/>
            <a:ext cx="3885800" cy="727243"/>
            <a:chOff x="5455207" y="1017471"/>
            <a:chExt cx="3466949" cy="64885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462E2DD-0A5B-4AAC-AB64-36434801123C}"/>
                </a:ext>
              </a:extLst>
            </p:cNvPr>
            <p:cNvSpPr/>
            <p:nvPr/>
          </p:nvSpPr>
          <p:spPr>
            <a:xfrm>
              <a:off x="5455207" y="1017471"/>
              <a:ext cx="3466949" cy="648853"/>
            </a:xfrm>
            <a:prstGeom prst="rect">
              <a:avLst/>
            </a:prstGeom>
            <a:noFill/>
            <a:ln w="12700">
              <a:solidFill>
                <a:srgbClr val="44A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563AFD2A-DECB-40D1-A72D-FE930D3DF25E}"/>
                </a:ext>
              </a:extLst>
            </p:cNvPr>
            <p:cNvSpPr txBox="1"/>
            <p:nvPr/>
          </p:nvSpPr>
          <p:spPr>
            <a:xfrm>
              <a:off x="5767620" y="1053565"/>
              <a:ext cx="2430222" cy="576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课 文 导 读</a:t>
              </a:r>
              <a:endParaRPr lang="zh-CN" altLang="en-US" sz="36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E207206E-F1DD-4206-98D2-331367300FF1}"/>
              </a:ext>
            </a:extLst>
          </p:cNvPr>
          <p:cNvSpPr txBox="1"/>
          <p:nvPr/>
        </p:nvSpPr>
        <p:spPr>
          <a:xfrm>
            <a:off x="5168760" y="29152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="" xmlns:a16="http://schemas.microsoft.com/office/drawing/2014/main" id="{78AEA065-D63E-492A-A60D-A70F95469FA8}"/>
              </a:ext>
            </a:extLst>
          </p:cNvPr>
          <p:cNvSpPr txBox="1"/>
          <p:nvPr/>
        </p:nvSpPr>
        <p:spPr>
          <a:xfrm>
            <a:off x="5168760" y="32073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63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5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课文导读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99000" y="1774111"/>
            <a:ext cx="6172200" cy="2039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300" smtClean="0">
                <a:solidFill>
                  <a:srgbClr val="32846E"/>
                </a:solidFill>
                <a:latin typeface="Times New Roman" panose="02020603050405020304" pitchFamily="18" charset="0"/>
              </a:rPr>
              <a:t>孙犁原</a:t>
            </a:r>
            <a:r>
              <a:rPr lang="zh-CN" altLang="en-US" sz="2300">
                <a:solidFill>
                  <a:srgbClr val="32846E"/>
                </a:solidFill>
                <a:latin typeface="Times New Roman" panose="02020603050405020304" pitchFamily="18" charset="0"/>
              </a:rPr>
              <a:t>名孙树勋。</a:t>
            </a:r>
            <a:r>
              <a:rPr lang="zh-CN" altLang="en-US" sz="2300">
                <a:solidFill>
                  <a:srgbClr val="32846E"/>
                </a:solidFill>
                <a:latin typeface="宋体" panose="02010600030101010101" pitchFamily="2" charset="-122"/>
              </a:rPr>
              <a:t>河北省安平县人，中国现代小说家、散文家，“荷花淀”派代表作家。</a:t>
            </a:r>
            <a:r>
              <a:rPr lang="zh-CN" altLang="en-US" sz="2300">
                <a:solidFill>
                  <a:srgbClr val="32846E"/>
                </a:solidFill>
                <a:latin typeface="Times New Roman" panose="02020603050405020304" pitchFamily="18" charset="0"/>
              </a:rPr>
              <a:t>与赵树理、周立波和柳青四位作家，被誉为描写农村生活的“四大名旦”和“四杆铁笔”。</a:t>
            </a:r>
          </a:p>
          <a:p>
            <a:pPr>
              <a:spcBef>
                <a:spcPct val="50000"/>
              </a:spcBef>
            </a:pPr>
            <a:endParaRPr lang="zh-CN" altLang="en-US" sz="2300">
              <a:solidFill>
                <a:srgbClr val="32846E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46600" y="3430588"/>
            <a:ext cx="6324600" cy="133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>
                <a:solidFill>
                  <a:srgbClr val="32846E"/>
                </a:solidFill>
              </a:rPr>
              <a:t>      </a:t>
            </a:r>
          </a:p>
          <a:p>
            <a:pPr>
              <a:spcBef>
                <a:spcPct val="50000"/>
              </a:spcBef>
            </a:pPr>
            <a:r>
              <a:rPr lang="en-US" altLang="zh-CN" sz="2300">
                <a:solidFill>
                  <a:srgbClr val="32846E"/>
                </a:solidFill>
              </a:rPr>
              <a:t>《</a:t>
            </a:r>
            <a:r>
              <a:rPr lang="zh-CN" altLang="en-US" sz="2300">
                <a:solidFill>
                  <a:srgbClr val="32846E"/>
                </a:solidFill>
              </a:rPr>
              <a:t>芦花荡</a:t>
            </a:r>
            <a:r>
              <a:rPr lang="en-US" altLang="zh-CN" sz="2300">
                <a:solidFill>
                  <a:srgbClr val="32846E"/>
                </a:solidFill>
              </a:rPr>
              <a:t>》</a:t>
            </a:r>
            <a:r>
              <a:rPr lang="zh-CN" altLang="en-US" sz="2300">
                <a:solidFill>
                  <a:srgbClr val="32846E"/>
                </a:solidFill>
              </a:rPr>
              <a:t>是他的代表作品之一。 </a:t>
            </a:r>
            <a:r>
              <a:rPr lang="en-US" altLang="zh-CN" sz="2300">
                <a:solidFill>
                  <a:srgbClr val="32846E"/>
                </a:solidFill>
              </a:rPr>
              <a:t>《</a:t>
            </a:r>
            <a:r>
              <a:rPr lang="zh-CN" altLang="en-US" sz="2300">
                <a:solidFill>
                  <a:srgbClr val="32846E"/>
                </a:solidFill>
              </a:rPr>
              <a:t>芦花荡</a:t>
            </a:r>
            <a:r>
              <a:rPr lang="en-US" altLang="zh-CN" sz="2300">
                <a:solidFill>
                  <a:srgbClr val="32846E"/>
                </a:solidFill>
              </a:rPr>
              <a:t>》</a:t>
            </a:r>
            <a:r>
              <a:rPr lang="zh-CN" altLang="en-US" sz="2300">
                <a:solidFill>
                  <a:srgbClr val="32846E"/>
                </a:solidFill>
              </a:rPr>
              <a:t>与</a:t>
            </a:r>
            <a:r>
              <a:rPr lang="en-US" altLang="zh-CN" sz="2300">
                <a:solidFill>
                  <a:srgbClr val="32846E"/>
                </a:solidFill>
              </a:rPr>
              <a:t>《</a:t>
            </a:r>
            <a:r>
              <a:rPr lang="zh-CN" altLang="en-US" sz="2300">
                <a:solidFill>
                  <a:srgbClr val="32846E"/>
                </a:solidFill>
              </a:rPr>
              <a:t>荷花淀</a:t>
            </a:r>
            <a:r>
              <a:rPr lang="en-US" altLang="zh-CN" sz="2300">
                <a:solidFill>
                  <a:srgbClr val="32846E"/>
                </a:solidFill>
              </a:rPr>
              <a:t>》</a:t>
            </a:r>
            <a:r>
              <a:rPr lang="zh-CN" altLang="en-US" sz="2300">
                <a:solidFill>
                  <a:srgbClr val="32846E"/>
                </a:solidFill>
              </a:rPr>
              <a:t>为“姊妹篇”。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1521641"/>
            <a:ext cx="2900362" cy="381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8207" y="2614980"/>
            <a:ext cx="646331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作者简介</a:t>
            </a:r>
            <a:endParaRPr lang="zh-CN" altLang="en-US" sz="3000">
              <a:solidFill>
                <a:srgbClr val="328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课文导读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标题 8193"/>
          <p:cNvSpPr txBox="1">
            <a:spLocks noChangeArrowheads="1"/>
          </p:cNvSpPr>
          <p:nvPr/>
        </p:nvSpPr>
        <p:spPr>
          <a:xfrm>
            <a:off x="1714500" y="1417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500" smtClean="0">
                <a:solidFill>
                  <a:srgbClr val="32846E"/>
                </a:solidFill>
              </a:rPr>
              <a:t>孙犁代表作</a:t>
            </a:r>
            <a:r>
              <a:rPr lang="en-US" altLang="zh-CN" sz="2500" smtClean="0">
                <a:solidFill>
                  <a:srgbClr val="32846E"/>
                </a:solidFill>
              </a:rPr>
              <a:t>《</a:t>
            </a:r>
            <a:r>
              <a:rPr lang="zh-CN" altLang="en-US" sz="2500" smtClean="0">
                <a:solidFill>
                  <a:srgbClr val="32846E"/>
                </a:solidFill>
              </a:rPr>
              <a:t>荷花淀</a:t>
            </a:r>
            <a:r>
              <a:rPr lang="en-US" altLang="zh-CN" sz="2500" smtClean="0">
                <a:solidFill>
                  <a:srgbClr val="32846E"/>
                </a:solidFill>
              </a:rPr>
              <a:t>》</a:t>
            </a:r>
          </a:p>
        </p:txBody>
      </p:sp>
      <p:sp>
        <p:nvSpPr>
          <p:cNvPr id="4" name="文本占位符 8194"/>
          <p:cNvSpPr txBox="1">
            <a:spLocks noChangeArrowheads="1"/>
          </p:cNvSpPr>
          <p:nvPr/>
        </p:nvSpPr>
        <p:spPr>
          <a:xfrm>
            <a:off x="3832377" y="2560638"/>
            <a:ext cx="6496050" cy="2549525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即“白洋淀纪事之一”。</a:t>
            </a:r>
          </a:p>
          <a:p>
            <a:r>
              <a:rPr lang="zh-CN" altLang="en-US" sz="2500" smtClean="0">
                <a:solidFill>
                  <a:srgbClr val="32846E"/>
                </a:solidFill>
                <a:ea typeface="楷体_GB2312" pitchFamily="49" charset="-122"/>
              </a:rPr>
              <a:t>本文是“白洋淀纪事之二”。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25572" y="4096775"/>
            <a:ext cx="6734327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500">
                <a:solidFill>
                  <a:srgbClr val="32846E"/>
                </a:solidFill>
              </a:rPr>
              <a:t>    语言风格：</a:t>
            </a:r>
          </a:p>
          <a:p>
            <a:pPr>
              <a:spcBef>
                <a:spcPct val="50000"/>
              </a:spcBef>
            </a:pPr>
            <a:r>
              <a:rPr lang="zh-CN" altLang="en-US" sz="2500">
                <a:solidFill>
                  <a:srgbClr val="32846E"/>
                </a:solidFill>
              </a:rPr>
              <a:t>细腻优美，富有浓郁的诗情画意，有“小说的诗”、“诗的小说”美称。</a:t>
            </a:r>
          </a:p>
        </p:txBody>
      </p:sp>
    </p:spTree>
    <p:extLst>
      <p:ext uri="{BB962C8B-B14F-4D97-AF65-F5344CB8AC3E}">
        <p14:creationId xmlns:p14="http://schemas.microsoft.com/office/powerpoint/2010/main" val="1364917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课文导读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" name="图片 56321" descr="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071813"/>
            <a:ext cx="42862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56322" descr="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071813"/>
            <a:ext cx="42862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6323" descr="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071813"/>
            <a:ext cx="42862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6324" descr="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071813"/>
            <a:ext cx="42862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046287" y="2036311"/>
            <a:ext cx="8135937" cy="240065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     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1937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年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7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月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7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日，日本侵略军在河北宛平卢沟桥制造事端。中国守军奋起抵抗的作战。亦称“七七”抗战、“七七”事变。“七七”事变发生后，全国人民群情激愤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,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声讨日本侵略军。“七七”事变，标志着日本帝国主义全面侵华战争的开始，揭开了中国人民伟大的全面抗日民族战争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……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本文写于抗日战争的最后阶段（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1945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年</a:t>
            </a:r>
            <a:r>
              <a:rPr lang="en-US" altLang="zh-CN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8</a:t>
            </a:r>
            <a:r>
              <a:rPr lang="zh-CN" altLang="en-US" sz="2500" noProof="1">
                <a:solidFill>
                  <a:srgbClr val="32846E"/>
                </a:solidFill>
                <a:latin typeface="楷体_GB2312" pitchFamily="49" charset="-122"/>
                <a:ea typeface="楷体_GB2312" pitchFamily="49" charset="-122"/>
                <a:cs typeface="+mn-ea"/>
              </a:rPr>
              <a:t>月）。</a:t>
            </a:r>
            <a:endParaRPr lang="zh-CN" altLang="en-US" sz="2500" noProof="1">
              <a:solidFill>
                <a:srgbClr val="32846E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207" y="2614980"/>
            <a:ext cx="646331" cy="163121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000" smtClean="0">
                <a:solidFill>
                  <a:srgbClr val="32846E"/>
                </a:solidFill>
              </a:rPr>
              <a:t>写作背景</a:t>
            </a:r>
            <a:endParaRPr lang="zh-CN" altLang="en-US" sz="3000">
              <a:solidFill>
                <a:srgbClr val="3284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036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C53E107E-46DB-405D-A465-CF83D28E6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0"/>
            <a:ext cx="12190412" cy="6857107"/>
          </a:xfrm>
          <a:prstGeom prst="rect">
            <a:avLst/>
          </a:prstGeom>
        </p:spPr>
      </p:pic>
      <p:sp>
        <p:nvSpPr>
          <p:cNvPr id="5" name="矩形: 圆角 12">
            <a:extLst>
              <a:ext uri="{FF2B5EF4-FFF2-40B4-BE49-F238E27FC236}">
                <a16:creationId xmlns="" xmlns:a16="http://schemas.microsoft.com/office/drawing/2014/main" id="{B9321C9B-9123-415A-9C3F-2CBD4471E45B}"/>
              </a:ext>
            </a:extLst>
          </p:cNvPr>
          <p:cNvSpPr/>
          <p:nvPr/>
        </p:nvSpPr>
        <p:spPr>
          <a:xfrm rot="5400000">
            <a:off x="2832072" y="2267881"/>
            <a:ext cx="3006611" cy="941220"/>
          </a:xfrm>
          <a:prstGeom prst="roundRect">
            <a:avLst>
              <a:gd name="adj" fmla="val 0"/>
            </a:avLst>
          </a:prstGeom>
          <a:solidFill>
            <a:srgbClr val="32846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1E6F7A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="" xmlns:a16="http://schemas.microsoft.com/office/drawing/2014/main" id="{C2C88FEC-44E5-4A16-B06D-8D1D458EE1C1}"/>
              </a:ext>
            </a:extLst>
          </p:cNvPr>
          <p:cNvSpPr txBox="1"/>
          <p:nvPr/>
        </p:nvSpPr>
        <p:spPr>
          <a:xfrm>
            <a:off x="3965816" y="1565586"/>
            <a:ext cx="738664" cy="2308834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第二章</a:t>
            </a:r>
            <a:endParaRPr lang="en-US" altLang="zh-CN" sz="3600" spc="600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0D836F0-7551-4E06-B16F-4662C20BF8A2}"/>
              </a:ext>
            </a:extLst>
          </p:cNvPr>
          <p:cNvGrpSpPr/>
          <p:nvPr/>
        </p:nvGrpSpPr>
        <p:grpSpPr>
          <a:xfrm>
            <a:off x="5135297" y="2057242"/>
            <a:ext cx="3885800" cy="727243"/>
            <a:chOff x="5455207" y="1017471"/>
            <a:chExt cx="3466949" cy="648853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462E2DD-0A5B-4AAC-AB64-36434801123C}"/>
                </a:ext>
              </a:extLst>
            </p:cNvPr>
            <p:cNvSpPr/>
            <p:nvPr/>
          </p:nvSpPr>
          <p:spPr>
            <a:xfrm>
              <a:off x="5455207" y="1017471"/>
              <a:ext cx="3466949" cy="648853"/>
            </a:xfrm>
            <a:prstGeom prst="rect">
              <a:avLst/>
            </a:prstGeom>
            <a:noFill/>
            <a:ln w="12700">
              <a:solidFill>
                <a:srgbClr val="44A0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563AFD2A-DECB-40D1-A72D-FE930D3DF25E}"/>
                </a:ext>
              </a:extLst>
            </p:cNvPr>
            <p:cNvSpPr txBox="1"/>
            <p:nvPr/>
          </p:nvSpPr>
          <p:spPr>
            <a:xfrm>
              <a:off x="5767620" y="1053565"/>
              <a:ext cx="2430222" cy="576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600" spc="300" smtClean="0">
                  <a:solidFill>
                    <a:srgbClr val="44A081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字 词 学 习</a:t>
              </a:r>
              <a:endParaRPr lang="zh-CN" altLang="en-US" sz="3600" spc="300" dirty="0">
                <a:solidFill>
                  <a:srgbClr val="44A081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sp>
        <p:nvSpPr>
          <p:cNvPr id="10" name="TextBox 11">
            <a:extLst>
              <a:ext uri="{FF2B5EF4-FFF2-40B4-BE49-F238E27FC236}">
                <a16:creationId xmlns="" xmlns:a16="http://schemas.microsoft.com/office/drawing/2014/main" id="{E207206E-F1DD-4206-98D2-331367300FF1}"/>
              </a:ext>
            </a:extLst>
          </p:cNvPr>
          <p:cNvSpPr txBox="1"/>
          <p:nvPr/>
        </p:nvSpPr>
        <p:spPr>
          <a:xfrm>
            <a:off x="5168760" y="29152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="" xmlns:a16="http://schemas.microsoft.com/office/drawing/2014/main" id="{78AEA065-D63E-492A-A60D-A70F95469FA8}"/>
              </a:ext>
            </a:extLst>
          </p:cNvPr>
          <p:cNvSpPr txBox="1"/>
          <p:nvPr/>
        </p:nvSpPr>
        <p:spPr>
          <a:xfrm>
            <a:off x="5168760" y="3207389"/>
            <a:ext cx="3852337" cy="2923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lvl="1">
              <a:defRPr/>
            </a:pPr>
            <a:r>
              <a:rPr lang="zh-CN" altLang="en-US" sz="1300" noProof="1">
                <a:solidFill>
                  <a:schemeClr val="bg1">
                    <a:lumMod val="6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Arial" panose="020B0604020202020204" pitchFamily="34" charset="0"/>
              </a:rPr>
              <a:t>添加相关标题文字添加相关标题文字相关标题文字</a:t>
            </a:r>
            <a:endParaRPr lang="en-US" altLang="zh-CN" sz="1300" noProof="1">
              <a:solidFill>
                <a:schemeClr val="bg1">
                  <a:lumMod val="65000"/>
                </a:schemeClr>
              </a:solidFill>
              <a:latin typeface="华文中宋" panose="02010600040101010101" pitchFamily="2" charset="-122"/>
              <a:ea typeface="华文中宋" panose="0201060004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017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5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字词学习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1800" y="2033285"/>
            <a:ext cx="10160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b="1">
                <a:solidFill>
                  <a:srgbClr val="32846E"/>
                </a:solidFill>
              </a:rPr>
              <a:t> 竹</a:t>
            </a:r>
            <a:r>
              <a:rPr lang="zh-CN" altLang="en-US" sz="5000" b="1" u="sng">
                <a:solidFill>
                  <a:srgbClr val="32846E"/>
                </a:solidFill>
              </a:rPr>
              <a:t>篙</a:t>
            </a:r>
            <a:r>
              <a:rPr lang="zh-CN" altLang="en-US" sz="5000" b="1">
                <a:solidFill>
                  <a:srgbClr val="32846E"/>
                </a:solidFill>
              </a:rPr>
              <a:t>             寒</a:t>
            </a:r>
            <a:r>
              <a:rPr lang="zh-CN" altLang="en-US" sz="5000" b="1" u="sng">
                <a:solidFill>
                  <a:srgbClr val="32846E"/>
                </a:solidFill>
              </a:rPr>
              <a:t>噤</a:t>
            </a:r>
            <a:r>
              <a:rPr lang="zh-CN" altLang="en-US" sz="5000" b="1">
                <a:solidFill>
                  <a:srgbClr val="32846E"/>
                </a:solidFill>
              </a:rPr>
              <a:t>              </a:t>
            </a:r>
            <a:r>
              <a:rPr lang="zh-CN" altLang="en-US" sz="5000" b="1" u="sng">
                <a:solidFill>
                  <a:srgbClr val="32846E"/>
                </a:solidFill>
              </a:rPr>
              <a:t>舀</a:t>
            </a:r>
            <a:r>
              <a:rPr lang="zh-CN" altLang="en-US" sz="5000" b="1" smtClean="0">
                <a:solidFill>
                  <a:srgbClr val="32846E"/>
                </a:solidFill>
              </a:rPr>
              <a:t>水</a:t>
            </a:r>
            <a:endParaRPr lang="en-US" altLang="zh-CN" sz="5000" b="1" smtClean="0">
              <a:solidFill>
                <a:srgbClr val="32846E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5000" b="1" smtClean="0">
                <a:solidFill>
                  <a:srgbClr val="32846E"/>
                </a:solidFill>
              </a:rPr>
              <a:t>                  </a:t>
            </a:r>
            <a:endParaRPr lang="zh-CN" altLang="en-US" sz="5000" b="1">
              <a:solidFill>
                <a:srgbClr val="32846E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5000" b="1">
                <a:solidFill>
                  <a:srgbClr val="32846E"/>
                </a:solidFill>
              </a:rPr>
              <a:t>  </a:t>
            </a:r>
            <a:r>
              <a:rPr lang="zh-CN" altLang="en-US" sz="5000" b="1" u="sng">
                <a:solidFill>
                  <a:srgbClr val="32846E"/>
                </a:solidFill>
              </a:rPr>
              <a:t>蹿</a:t>
            </a:r>
            <a:r>
              <a:rPr lang="zh-CN" altLang="en-US" sz="5000" b="1">
                <a:solidFill>
                  <a:srgbClr val="32846E"/>
                </a:solidFill>
              </a:rPr>
              <a:t>                 </a:t>
            </a:r>
            <a:r>
              <a:rPr lang="zh-CN" altLang="en-US" sz="5000" b="1" u="sng">
                <a:solidFill>
                  <a:srgbClr val="32846E"/>
                </a:solidFill>
              </a:rPr>
              <a:t>仄</a:t>
            </a:r>
            <a:r>
              <a:rPr lang="zh-CN" altLang="en-US" sz="5000" b="1">
                <a:solidFill>
                  <a:srgbClr val="32846E"/>
                </a:solidFill>
              </a:rPr>
              <a:t>歪              飒</a:t>
            </a:r>
            <a:r>
              <a:rPr lang="zh-CN" altLang="en-US" sz="5000" b="1" u="sng">
                <a:solidFill>
                  <a:srgbClr val="32846E"/>
                </a:solidFill>
              </a:rPr>
              <a:t>飒</a:t>
            </a:r>
            <a:r>
              <a:rPr lang="zh-CN" altLang="en-US" sz="5000" b="1">
                <a:solidFill>
                  <a:srgbClr val="32846E"/>
                </a:solidFill>
              </a:rPr>
              <a:t>                 </a:t>
            </a:r>
            <a:endParaRPr lang="zh-CN" altLang="en-US" sz="5000">
              <a:solidFill>
                <a:srgbClr val="32846E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612900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gāo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791200" y="1612900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jìn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356600" y="1612900"/>
            <a:ext cx="1219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yǎo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32000" y="3873500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cuān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94300" y="3860800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zè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9131300" y="3860800"/>
            <a:ext cx="10668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sà</a:t>
            </a:r>
          </a:p>
        </p:txBody>
      </p:sp>
    </p:spTree>
    <p:extLst>
      <p:ext uri="{BB962C8B-B14F-4D97-AF65-F5344CB8AC3E}">
        <p14:creationId xmlns:p14="http://schemas.microsoft.com/office/powerpoint/2010/main" val="1814742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>
            <a:extLst>
              <a:ext uri="{FF2B5EF4-FFF2-40B4-BE49-F238E27FC236}">
                <a16:creationId xmlns="" xmlns:a16="http://schemas.microsoft.com/office/drawing/2014/main" id="{E9BB0E5B-E5F4-4490-B3C7-C915B81DF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2377" y="244431"/>
            <a:ext cx="456375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zh-CN" altLang="en-US" sz="440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字</a:t>
            </a:r>
            <a:r>
              <a:rPr lang="zh-CN" altLang="en-US" sz="4400" smtClean="0">
                <a:solidFill>
                  <a:srgbClr val="3284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词学习</a:t>
            </a:r>
            <a:endParaRPr lang="zh-CN" altLang="en-US" sz="4400" dirty="0">
              <a:solidFill>
                <a:srgbClr val="32846E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93900" y="2232120"/>
            <a:ext cx="914241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b="1">
                <a:solidFill>
                  <a:srgbClr val="32846E"/>
                </a:solidFill>
              </a:rPr>
              <a:t>转弯</a:t>
            </a:r>
            <a:r>
              <a:rPr lang="zh-CN" altLang="en-US" sz="5000" b="1" u="sng">
                <a:solidFill>
                  <a:srgbClr val="32846E"/>
                </a:solidFill>
              </a:rPr>
              <a:t>抹</a:t>
            </a:r>
            <a:r>
              <a:rPr lang="zh-CN" altLang="en-US" sz="5000" b="1">
                <a:solidFill>
                  <a:srgbClr val="32846E"/>
                </a:solidFill>
              </a:rPr>
              <a:t>角                 张</a:t>
            </a:r>
            <a:r>
              <a:rPr lang="zh-CN" altLang="en-US" sz="5000" b="1" u="sng">
                <a:solidFill>
                  <a:srgbClr val="32846E"/>
                </a:solidFill>
              </a:rPr>
              <a:t>皇</a:t>
            </a:r>
            <a:r>
              <a:rPr lang="zh-CN" altLang="en-US" sz="5000" b="1">
                <a:solidFill>
                  <a:srgbClr val="32846E"/>
                </a:solidFill>
              </a:rPr>
              <a:t>失</a:t>
            </a:r>
            <a:r>
              <a:rPr lang="zh-CN" altLang="en-US" sz="5000" b="1" smtClean="0">
                <a:solidFill>
                  <a:srgbClr val="32846E"/>
                </a:solidFill>
              </a:rPr>
              <a:t>措</a:t>
            </a:r>
            <a:endParaRPr lang="en-US" altLang="zh-CN" sz="5000" b="1" smtClean="0">
              <a:solidFill>
                <a:srgbClr val="32846E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5000" b="1" smtClean="0">
                <a:solidFill>
                  <a:srgbClr val="32846E"/>
                </a:solidFill>
              </a:rPr>
              <a:t>                      </a:t>
            </a:r>
            <a:endParaRPr lang="zh-CN" altLang="en-US" sz="5000" b="1">
              <a:solidFill>
                <a:srgbClr val="32846E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5000" b="1">
                <a:solidFill>
                  <a:srgbClr val="32846E"/>
                </a:solidFill>
              </a:rPr>
              <a:t>  吆喝              泅着          疟子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27400" y="1854200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mò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19835" y="1855788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huáng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73400" y="4114706"/>
            <a:ext cx="17526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</a:rPr>
              <a:t>he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695156" y="4114706"/>
            <a:ext cx="838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32846E"/>
                </a:solidFill>
                <a:latin typeface="Tahoma" panose="020B0604030504040204" pitchFamily="34" charset="0"/>
              </a:rPr>
              <a:t>qiú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396135" y="4112211"/>
            <a:ext cx="17272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32846E"/>
                </a:solidFill>
                <a:latin typeface="Tahoma" panose="020B0604030504040204" pitchFamily="34" charset="0"/>
              </a:rPr>
              <a:t>yào zi</a:t>
            </a:r>
          </a:p>
        </p:txBody>
      </p:sp>
    </p:spTree>
    <p:extLst>
      <p:ext uri="{BB962C8B-B14F-4D97-AF65-F5344CB8AC3E}">
        <p14:creationId xmlns:p14="http://schemas.microsoft.com/office/powerpoint/2010/main" val="2531553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人教版八年级语文教学范本PPT-芦花荡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9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5158</TotalTime>
  <Words>1321</Words>
  <Application>Microsoft Office PowerPoint</Application>
  <PresentationFormat>自定义</PresentationFormat>
  <Paragraphs>184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Meiryo</vt:lpstr>
      <vt:lpstr>MStiffHei PRC UltraBold</vt:lpstr>
      <vt:lpstr>等线</vt:lpstr>
      <vt:lpstr>汉仪黑荔枝体简</vt:lpstr>
      <vt:lpstr>华文行楷</vt:lpstr>
      <vt:lpstr>华文宋体</vt:lpstr>
      <vt:lpstr>华文新魏</vt:lpstr>
      <vt:lpstr>华文中宋</vt:lpstr>
      <vt:lpstr>金梅浪漫體</vt:lpstr>
      <vt:lpstr>楷体_GB2312</vt:lpstr>
      <vt:lpstr>隶书</vt:lpstr>
      <vt:lpstr>宋体</vt:lpstr>
      <vt:lpstr>微软雅黑</vt:lpstr>
      <vt:lpstr>Arial</vt:lpstr>
      <vt:lpstr>Calibri</vt:lpstr>
      <vt:lpstr>Calibri Light</vt:lpstr>
      <vt:lpstr>Century Gothic</vt:lpstr>
      <vt:lpstr>Tahoma</vt:lpstr>
      <vt:lpstr>Times New Roman</vt:lpstr>
      <vt:lpstr>9_Office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3187</cp:revision>
  <dcterms:created xsi:type="dcterms:W3CDTF">2015-12-01T09:06:39Z</dcterms:created>
  <dcterms:modified xsi:type="dcterms:W3CDTF">2019-01-01T07:28:34Z</dcterms:modified>
</cp:coreProperties>
</file>