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6" r:id="rId3"/>
    <p:sldId id="257" r:id="rId4"/>
    <p:sldId id="258" r:id="rId5"/>
    <p:sldId id="259" r:id="rId6"/>
    <p:sldId id="283" r:id="rId7"/>
    <p:sldId id="284" r:id="rId8"/>
    <p:sldId id="303" r:id="rId9"/>
    <p:sldId id="285" r:id="rId10"/>
    <p:sldId id="281" r:id="rId11"/>
    <p:sldId id="286" r:id="rId12"/>
    <p:sldId id="287" r:id="rId13"/>
    <p:sldId id="288" r:id="rId14"/>
    <p:sldId id="289" r:id="rId15"/>
    <p:sldId id="290" r:id="rId16"/>
    <p:sldId id="291" r:id="rId17"/>
    <p:sldId id="292" r:id="rId18"/>
    <p:sldId id="293" r:id="rId19"/>
    <p:sldId id="299" r:id="rId20"/>
    <p:sldId id="300" r:id="rId21"/>
    <p:sldId id="294" r:id="rId22"/>
    <p:sldId id="282" r:id="rId23"/>
    <p:sldId id="295" r:id="rId24"/>
    <p:sldId id="296" r:id="rId25"/>
    <p:sldId id="302" r:id="rId26"/>
    <p:sldId id="304"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C5A2"/>
    <a:srgbClr val="F39C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7" d="100"/>
          <a:sy n="107" d="100"/>
        </p:scale>
        <p:origin x="714"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353565-2C1B-42C4-A333-E23FF7500737}" type="datetimeFigureOut">
              <a:rPr lang="zh-CN" altLang="en-US" smtClean="0"/>
              <a:t>2018/12/30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009D69-87C4-434F-8AD7-363FA9EAC79A}" type="slidenum">
              <a:rPr lang="zh-CN" altLang="en-US" smtClean="0"/>
              <a:t>‹#›</a:t>
            </a:fld>
            <a:endParaRPr lang="zh-CN" altLang="en-US"/>
          </a:p>
        </p:txBody>
      </p:sp>
    </p:spTree>
    <p:extLst>
      <p:ext uri="{BB962C8B-B14F-4D97-AF65-F5344CB8AC3E}">
        <p14:creationId xmlns:p14="http://schemas.microsoft.com/office/powerpoint/2010/main" val="38652936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12672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49FEE7F-0E58-4ACB-A164-564486CEA31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5EF8604A-6692-44AF-BE0F-2CBB294C6EB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 xmlns:a16="http://schemas.microsoft.com/office/drawing/2014/main" id="{BC217B34-14B8-4EE0-8100-9B275CCD2ED8}"/>
              </a:ext>
            </a:extLst>
          </p:cNvPr>
          <p:cNvSpPr>
            <a:spLocks noGrp="1"/>
          </p:cNvSpPr>
          <p:nvPr>
            <p:ph type="dt" sz="half" idx="10"/>
          </p:nvPr>
        </p:nvSpPr>
        <p:spPr/>
        <p:txBody>
          <a:bodyPr/>
          <a:lstStyle/>
          <a:p>
            <a:fld id="{40D669B5-480E-4D8D-8479-F3F9E6798BC0}" type="datetimeFigureOut">
              <a:rPr lang="zh-CN" altLang="en-US" smtClean="0"/>
              <a:t>2018/12/30</a:t>
            </a:fld>
            <a:endParaRPr lang="zh-CN" altLang="en-US"/>
          </a:p>
        </p:txBody>
      </p:sp>
      <p:sp>
        <p:nvSpPr>
          <p:cNvPr id="5" name="页脚占位符 4">
            <a:extLst>
              <a:ext uri="{FF2B5EF4-FFF2-40B4-BE49-F238E27FC236}">
                <a16:creationId xmlns="" xmlns:a16="http://schemas.microsoft.com/office/drawing/2014/main" id="{F40F8D4D-17B4-4513-AB40-5534A88287A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F9E2EA8-F389-48BB-9EBC-53DC1A4D2AB7}"/>
              </a:ext>
            </a:extLst>
          </p:cNvPr>
          <p:cNvSpPr>
            <a:spLocks noGrp="1"/>
          </p:cNvSpPr>
          <p:nvPr>
            <p:ph type="sldNum" sz="quarter" idx="12"/>
          </p:nvPr>
        </p:nvSpPr>
        <p:spPr/>
        <p:txBody>
          <a:bodyPr/>
          <a:lstStyle/>
          <a:p>
            <a:fld id="{323F7E45-7127-4906-A984-51242AC7550B}" type="slidenum">
              <a:rPr lang="zh-CN" altLang="en-US" smtClean="0"/>
              <a:t>‹#›</a:t>
            </a:fld>
            <a:endParaRPr lang="zh-CN" altLang="en-US"/>
          </a:p>
        </p:txBody>
      </p:sp>
    </p:spTree>
    <p:extLst>
      <p:ext uri="{BB962C8B-B14F-4D97-AF65-F5344CB8AC3E}">
        <p14:creationId xmlns:p14="http://schemas.microsoft.com/office/powerpoint/2010/main" val="27264036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00051DE-5A76-41D9-AA31-54B18DAD07F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809D7A39-DE31-49B5-AA00-CF570A8EFF8A}"/>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4B526D7-E95D-4D60-8CF9-46D4DDD4B77D}"/>
              </a:ext>
            </a:extLst>
          </p:cNvPr>
          <p:cNvSpPr>
            <a:spLocks noGrp="1"/>
          </p:cNvSpPr>
          <p:nvPr>
            <p:ph type="dt" sz="half" idx="10"/>
          </p:nvPr>
        </p:nvSpPr>
        <p:spPr/>
        <p:txBody>
          <a:bodyPr/>
          <a:lstStyle/>
          <a:p>
            <a:fld id="{40D669B5-480E-4D8D-8479-F3F9E6798BC0}" type="datetimeFigureOut">
              <a:rPr lang="zh-CN" altLang="en-US" smtClean="0"/>
              <a:t>2018/12/30</a:t>
            </a:fld>
            <a:endParaRPr lang="zh-CN" altLang="en-US"/>
          </a:p>
        </p:txBody>
      </p:sp>
      <p:sp>
        <p:nvSpPr>
          <p:cNvPr id="5" name="页脚占位符 4">
            <a:extLst>
              <a:ext uri="{FF2B5EF4-FFF2-40B4-BE49-F238E27FC236}">
                <a16:creationId xmlns="" xmlns:a16="http://schemas.microsoft.com/office/drawing/2014/main" id="{21AD0606-B009-440F-99A0-E3458282FA4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D99F340-C763-4BC0-BAE2-F44144191775}"/>
              </a:ext>
            </a:extLst>
          </p:cNvPr>
          <p:cNvSpPr>
            <a:spLocks noGrp="1"/>
          </p:cNvSpPr>
          <p:nvPr>
            <p:ph type="sldNum" sz="quarter" idx="12"/>
          </p:nvPr>
        </p:nvSpPr>
        <p:spPr/>
        <p:txBody>
          <a:bodyPr/>
          <a:lstStyle/>
          <a:p>
            <a:fld id="{323F7E45-7127-4906-A984-51242AC7550B}" type="slidenum">
              <a:rPr lang="zh-CN" altLang="en-US" smtClean="0"/>
              <a:t>‹#›</a:t>
            </a:fld>
            <a:endParaRPr lang="zh-CN" altLang="en-US"/>
          </a:p>
        </p:txBody>
      </p:sp>
    </p:spTree>
    <p:extLst>
      <p:ext uri="{BB962C8B-B14F-4D97-AF65-F5344CB8AC3E}">
        <p14:creationId xmlns:p14="http://schemas.microsoft.com/office/powerpoint/2010/main" val="27893157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DFDDEF74-3317-40EC-B587-5CF9CBFCB1EB}"/>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AC26E4A1-197F-4066-8356-736C6EA687C9}"/>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C2C0D73-BE11-4233-B383-CFCE1E4B594B}"/>
              </a:ext>
            </a:extLst>
          </p:cNvPr>
          <p:cNvSpPr>
            <a:spLocks noGrp="1"/>
          </p:cNvSpPr>
          <p:nvPr>
            <p:ph type="dt" sz="half" idx="10"/>
          </p:nvPr>
        </p:nvSpPr>
        <p:spPr/>
        <p:txBody>
          <a:bodyPr/>
          <a:lstStyle/>
          <a:p>
            <a:fld id="{40D669B5-480E-4D8D-8479-F3F9E6798BC0}" type="datetimeFigureOut">
              <a:rPr lang="zh-CN" altLang="en-US" smtClean="0"/>
              <a:t>2018/12/30</a:t>
            </a:fld>
            <a:endParaRPr lang="zh-CN" altLang="en-US"/>
          </a:p>
        </p:txBody>
      </p:sp>
      <p:sp>
        <p:nvSpPr>
          <p:cNvPr id="5" name="页脚占位符 4">
            <a:extLst>
              <a:ext uri="{FF2B5EF4-FFF2-40B4-BE49-F238E27FC236}">
                <a16:creationId xmlns="" xmlns:a16="http://schemas.microsoft.com/office/drawing/2014/main" id="{9D6C7F9D-7745-42E3-BD33-173A406FC6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A18A4E2B-CC7B-4019-836F-FCDDCCEBB93B}"/>
              </a:ext>
            </a:extLst>
          </p:cNvPr>
          <p:cNvSpPr>
            <a:spLocks noGrp="1"/>
          </p:cNvSpPr>
          <p:nvPr>
            <p:ph type="sldNum" sz="quarter" idx="12"/>
          </p:nvPr>
        </p:nvSpPr>
        <p:spPr/>
        <p:txBody>
          <a:bodyPr/>
          <a:lstStyle/>
          <a:p>
            <a:fld id="{323F7E45-7127-4906-A984-51242AC7550B}" type="slidenum">
              <a:rPr lang="zh-CN" altLang="en-US" smtClean="0"/>
              <a:t>‹#›</a:t>
            </a:fld>
            <a:endParaRPr lang="zh-CN" altLang="en-US"/>
          </a:p>
        </p:txBody>
      </p:sp>
    </p:spTree>
    <p:extLst>
      <p:ext uri="{BB962C8B-B14F-4D97-AF65-F5344CB8AC3E}">
        <p14:creationId xmlns:p14="http://schemas.microsoft.com/office/powerpoint/2010/main" val="14724623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8781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61055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7377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98558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85077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19359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36099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59482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3A36F50-081C-4364-AD6D-0FAA4754789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15573034-0D76-4CEC-A291-E5CEEB52E129}"/>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114AD5D-F9B6-4D13-BCD9-7F0243BD16F5}"/>
              </a:ext>
            </a:extLst>
          </p:cNvPr>
          <p:cNvSpPr>
            <a:spLocks noGrp="1"/>
          </p:cNvSpPr>
          <p:nvPr>
            <p:ph type="dt" sz="half" idx="10"/>
          </p:nvPr>
        </p:nvSpPr>
        <p:spPr/>
        <p:txBody>
          <a:bodyPr/>
          <a:lstStyle/>
          <a:p>
            <a:fld id="{40D669B5-480E-4D8D-8479-F3F9E6798BC0}" type="datetimeFigureOut">
              <a:rPr lang="zh-CN" altLang="en-US" smtClean="0"/>
              <a:t>2018/12/30</a:t>
            </a:fld>
            <a:endParaRPr lang="zh-CN" altLang="en-US"/>
          </a:p>
        </p:txBody>
      </p:sp>
      <p:sp>
        <p:nvSpPr>
          <p:cNvPr id="5" name="页脚占位符 4">
            <a:extLst>
              <a:ext uri="{FF2B5EF4-FFF2-40B4-BE49-F238E27FC236}">
                <a16:creationId xmlns="" xmlns:a16="http://schemas.microsoft.com/office/drawing/2014/main" id="{5EB5C0A6-3B1F-402E-86D2-287B1C8D583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AF7272B2-1A7D-4A79-920C-0EA1AF1AEB10}"/>
              </a:ext>
            </a:extLst>
          </p:cNvPr>
          <p:cNvSpPr>
            <a:spLocks noGrp="1"/>
          </p:cNvSpPr>
          <p:nvPr>
            <p:ph type="sldNum" sz="quarter" idx="12"/>
          </p:nvPr>
        </p:nvSpPr>
        <p:spPr/>
        <p:txBody>
          <a:bodyPr/>
          <a:lstStyle/>
          <a:p>
            <a:fld id="{323F7E45-7127-4906-A984-51242AC7550B}" type="slidenum">
              <a:rPr lang="zh-CN" altLang="en-US" smtClean="0"/>
              <a:t>‹#›</a:t>
            </a:fld>
            <a:endParaRPr lang="zh-CN" altLang="en-US"/>
          </a:p>
        </p:txBody>
      </p:sp>
    </p:spTree>
    <p:extLst>
      <p:ext uri="{BB962C8B-B14F-4D97-AF65-F5344CB8AC3E}">
        <p14:creationId xmlns:p14="http://schemas.microsoft.com/office/powerpoint/2010/main" val="11131242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36638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14258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7694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0279733-72DF-4DC5-A8EF-278242007C2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7A94C565-ECF2-4AD6-A215-77D72C69595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A247E373-F56E-40A5-8D6B-D77E4B3C2C01}"/>
              </a:ext>
            </a:extLst>
          </p:cNvPr>
          <p:cNvSpPr>
            <a:spLocks noGrp="1"/>
          </p:cNvSpPr>
          <p:nvPr>
            <p:ph type="dt" sz="half" idx="10"/>
          </p:nvPr>
        </p:nvSpPr>
        <p:spPr/>
        <p:txBody>
          <a:bodyPr/>
          <a:lstStyle/>
          <a:p>
            <a:fld id="{40D669B5-480E-4D8D-8479-F3F9E6798BC0}" type="datetimeFigureOut">
              <a:rPr lang="zh-CN" altLang="en-US" smtClean="0"/>
              <a:t>2018/12/30</a:t>
            </a:fld>
            <a:endParaRPr lang="zh-CN" altLang="en-US"/>
          </a:p>
        </p:txBody>
      </p:sp>
      <p:sp>
        <p:nvSpPr>
          <p:cNvPr id="5" name="页脚占位符 4">
            <a:extLst>
              <a:ext uri="{FF2B5EF4-FFF2-40B4-BE49-F238E27FC236}">
                <a16:creationId xmlns="" xmlns:a16="http://schemas.microsoft.com/office/drawing/2014/main" id="{8DEB4FF9-A9EE-4949-87B0-67CDCCF04F2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A8DD9FC9-486E-4BE9-81DC-07796EE02699}"/>
              </a:ext>
            </a:extLst>
          </p:cNvPr>
          <p:cNvSpPr>
            <a:spLocks noGrp="1"/>
          </p:cNvSpPr>
          <p:nvPr>
            <p:ph type="sldNum" sz="quarter" idx="12"/>
          </p:nvPr>
        </p:nvSpPr>
        <p:spPr/>
        <p:txBody>
          <a:bodyPr/>
          <a:lstStyle/>
          <a:p>
            <a:fld id="{323F7E45-7127-4906-A984-51242AC7550B}" type="slidenum">
              <a:rPr lang="zh-CN" altLang="en-US" smtClean="0"/>
              <a:t>‹#›</a:t>
            </a:fld>
            <a:endParaRPr lang="zh-CN" altLang="en-US"/>
          </a:p>
        </p:txBody>
      </p:sp>
    </p:spTree>
    <p:extLst>
      <p:ext uri="{BB962C8B-B14F-4D97-AF65-F5344CB8AC3E}">
        <p14:creationId xmlns:p14="http://schemas.microsoft.com/office/powerpoint/2010/main" val="20229287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705AE81-2E2F-46D1-970B-D6AF0A4611B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A41FAE98-A8A1-40F6-82E4-880D9FFC7316}"/>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10D13C6E-B6CD-4F6C-B693-D2CFC0F12A3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293EFAFE-1CDE-44FB-8AC2-77B4DCB09D6C}"/>
              </a:ext>
            </a:extLst>
          </p:cNvPr>
          <p:cNvSpPr>
            <a:spLocks noGrp="1"/>
          </p:cNvSpPr>
          <p:nvPr>
            <p:ph type="dt" sz="half" idx="10"/>
          </p:nvPr>
        </p:nvSpPr>
        <p:spPr/>
        <p:txBody>
          <a:bodyPr/>
          <a:lstStyle/>
          <a:p>
            <a:fld id="{40D669B5-480E-4D8D-8479-F3F9E6798BC0}" type="datetimeFigureOut">
              <a:rPr lang="zh-CN" altLang="en-US" smtClean="0"/>
              <a:t>2018/12/30</a:t>
            </a:fld>
            <a:endParaRPr lang="zh-CN" altLang="en-US"/>
          </a:p>
        </p:txBody>
      </p:sp>
      <p:sp>
        <p:nvSpPr>
          <p:cNvPr id="6" name="页脚占位符 5">
            <a:extLst>
              <a:ext uri="{FF2B5EF4-FFF2-40B4-BE49-F238E27FC236}">
                <a16:creationId xmlns="" xmlns:a16="http://schemas.microsoft.com/office/drawing/2014/main" id="{383BB301-9AE7-468C-B32E-B05EDAF2B15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A676E023-25C5-460F-85CE-62064B4017F1}"/>
              </a:ext>
            </a:extLst>
          </p:cNvPr>
          <p:cNvSpPr>
            <a:spLocks noGrp="1"/>
          </p:cNvSpPr>
          <p:nvPr>
            <p:ph type="sldNum" sz="quarter" idx="12"/>
          </p:nvPr>
        </p:nvSpPr>
        <p:spPr/>
        <p:txBody>
          <a:bodyPr/>
          <a:lstStyle/>
          <a:p>
            <a:fld id="{323F7E45-7127-4906-A984-51242AC7550B}" type="slidenum">
              <a:rPr lang="zh-CN" altLang="en-US" smtClean="0"/>
              <a:t>‹#›</a:t>
            </a:fld>
            <a:endParaRPr lang="zh-CN" altLang="en-US"/>
          </a:p>
        </p:txBody>
      </p:sp>
    </p:spTree>
    <p:extLst>
      <p:ext uri="{BB962C8B-B14F-4D97-AF65-F5344CB8AC3E}">
        <p14:creationId xmlns:p14="http://schemas.microsoft.com/office/powerpoint/2010/main" val="20870476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D742EEC-3790-4FAA-A3E5-1C3BA1FE735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F1DC8669-1110-4733-AAC8-A8EF1A07A9E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F4E08D8A-976E-41B9-9757-CD5B17C07C65}"/>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98E572B8-01C6-4D05-959C-B8D53688997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2E8E520B-9338-431A-8243-2C1190ABB4D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77B696DE-8B7B-46C0-A108-157BD921CA0D}"/>
              </a:ext>
            </a:extLst>
          </p:cNvPr>
          <p:cNvSpPr>
            <a:spLocks noGrp="1"/>
          </p:cNvSpPr>
          <p:nvPr>
            <p:ph type="dt" sz="half" idx="10"/>
          </p:nvPr>
        </p:nvSpPr>
        <p:spPr/>
        <p:txBody>
          <a:bodyPr/>
          <a:lstStyle/>
          <a:p>
            <a:fld id="{40D669B5-480E-4D8D-8479-F3F9E6798BC0}" type="datetimeFigureOut">
              <a:rPr lang="zh-CN" altLang="en-US" smtClean="0"/>
              <a:t>2018/12/30</a:t>
            </a:fld>
            <a:endParaRPr lang="zh-CN" altLang="en-US"/>
          </a:p>
        </p:txBody>
      </p:sp>
      <p:sp>
        <p:nvSpPr>
          <p:cNvPr id="8" name="页脚占位符 7">
            <a:extLst>
              <a:ext uri="{FF2B5EF4-FFF2-40B4-BE49-F238E27FC236}">
                <a16:creationId xmlns="" xmlns:a16="http://schemas.microsoft.com/office/drawing/2014/main" id="{C14B2B5C-FBB5-420E-B82F-597C1829BCE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1CC15CF4-81DD-44D6-9342-2C2793088557}"/>
              </a:ext>
            </a:extLst>
          </p:cNvPr>
          <p:cNvSpPr>
            <a:spLocks noGrp="1"/>
          </p:cNvSpPr>
          <p:nvPr>
            <p:ph type="sldNum" sz="quarter" idx="12"/>
          </p:nvPr>
        </p:nvSpPr>
        <p:spPr/>
        <p:txBody>
          <a:bodyPr/>
          <a:lstStyle/>
          <a:p>
            <a:fld id="{323F7E45-7127-4906-A984-51242AC7550B}" type="slidenum">
              <a:rPr lang="zh-CN" altLang="en-US" smtClean="0"/>
              <a:t>‹#›</a:t>
            </a:fld>
            <a:endParaRPr lang="zh-CN" altLang="en-US"/>
          </a:p>
        </p:txBody>
      </p:sp>
    </p:spTree>
    <p:extLst>
      <p:ext uri="{BB962C8B-B14F-4D97-AF65-F5344CB8AC3E}">
        <p14:creationId xmlns:p14="http://schemas.microsoft.com/office/powerpoint/2010/main" val="18404032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3E4B3BA-21CD-46FE-AE9B-F54A0E9DDAB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9319CC69-DE2B-4213-B8EC-0C1648B23943}"/>
              </a:ext>
            </a:extLst>
          </p:cNvPr>
          <p:cNvSpPr>
            <a:spLocks noGrp="1"/>
          </p:cNvSpPr>
          <p:nvPr>
            <p:ph type="dt" sz="half" idx="10"/>
          </p:nvPr>
        </p:nvSpPr>
        <p:spPr/>
        <p:txBody>
          <a:bodyPr/>
          <a:lstStyle/>
          <a:p>
            <a:fld id="{40D669B5-480E-4D8D-8479-F3F9E6798BC0}" type="datetimeFigureOut">
              <a:rPr lang="zh-CN" altLang="en-US" smtClean="0"/>
              <a:t>2018/12/30</a:t>
            </a:fld>
            <a:endParaRPr lang="zh-CN" altLang="en-US"/>
          </a:p>
        </p:txBody>
      </p:sp>
      <p:sp>
        <p:nvSpPr>
          <p:cNvPr id="4" name="页脚占位符 3">
            <a:extLst>
              <a:ext uri="{FF2B5EF4-FFF2-40B4-BE49-F238E27FC236}">
                <a16:creationId xmlns="" xmlns:a16="http://schemas.microsoft.com/office/drawing/2014/main" id="{3FBF13B6-6C15-4718-948F-A3B1C8BD7B6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850C8B97-3662-43DC-94ED-8141CE97584F}"/>
              </a:ext>
            </a:extLst>
          </p:cNvPr>
          <p:cNvSpPr>
            <a:spLocks noGrp="1"/>
          </p:cNvSpPr>
          <p:nvPr>
            <p:ph type="sldNum" sz="quarter" idx="12"/>
          </p:nvPr>
        </p:nvSpPr>
        <p:spPr/>
        <p:txBody>
          <a:bodyPr/>
          <a:lstStyle/>
          <a:p>
            <a:fld id="{323F7E45-7127-4906-A984-51242AC7550B}" type="slidenum">
              <a:rPr lang="zh-CN" altLang="en-US" smtClean="0"/>
              <a:t>‹#›</a:t>
            </a:fld>
            <a:endParaRPr lang="zh-CN" altLang="en-US"/>
          </a:p>
        </p:txBody>
      </p:sp>
    </p:spTree>
    <p:extLst>
      <p:ext uri="{BB962C8B-B14F-4D97-AF65-F5344CB8AC3E}">
        <p14:creationId xmlns:p14="http://schemas.microsoft.com/office/powerpoint/2010/main" val="441549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5115C27E-D4D7-471B-855F-36DFFB34DCED}"/>
              </a:ext>
            </a:extLst>
          </p:cNvPr>
          <p:cNvSpPr>
            <a:spLocks noGrp="1"/>
          </p:cNvSpPr>
          <p:nvPr>
            <p:ph type="dt" sz="half" idx="10"/>
          </p:nvPr>
        </p:nvSpPr>
        <p:spPr/>
        <p:txBody>
          <a:bodyPr/>
          <a:lstStyle/>
          <a:p>
            <a:fld id="{40D669B5-480E-4D8D-8479-F3F9E6798BC0}" type="datetimeFigureOut">
              <a:rPr lang="zh-CN" altLang="en-US" smtClean="0"/>
              <a:t>2018/12/30</a:t>
            </a:fld>
            <a:endParaRPr lang="zh-CN" altLang="en-US"/>
          </a:p>
        </p:txBody>
      </p:sp>
      <p:sp>
        <p:nvSpPr>
          <p:cNvPr id="3" name="页脚占位符 2">
            <a:extLst>
              <a:ext uri="{FF2B5EF4-FFF2-40B4-BE49-F238E27FC236}">
                <a16:creationId xmlns="" xmlns:a16="http://schemas.microsoft.com/office/drawing/2014/main" id="{1027775A-29DC-4911-ADF3-FC3ED5D2770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5262AC3F-A5F9-475F-A96A-E19625E78300}"/>
              </a:ext>
            </a:extLst>
          </p:cNvPr>
          <p:cNvSpPr>
            <a:spLocks noGrp="1"/>
          </p:cNvSpPr>
          <p:nvPr>
            <p:ph type="sldNum" sz="quarter" idx="12"/>
          </p:nvPr>
        </p:nvSpPr>
        <p:spPr/>
        <p:txBody>
          <a:bodyPr/>
          <a:lstStyle/>
          <a:p>
            <a:fld id="{323F7E45-7127-4906-A984-51242AC7550B}" type="slidenum">
              <a:rPr lang="zh-CN" altLang="en-US" smtClean="0"/>
              <a:t>‹#›</a:t>
            </a:fld>
            <a:endParaRPr lang="zh-CN" altLang="en-US"/>
          </a:p>
        </p:txBody>
      </p:sp>
    </p:spTree>
    <p:extLst>
      <p:ext uri="{BB962C8B-B14F-4D97-AF65-F5344CB8AC3E}">
        <p14:creationId xmlns:p14="http://schemas.microsoft.com/office/powerpoint/2010/main" val="35852124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C3EA158-90CA-430F-BA1A-957223673F9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332B23BE-2817-48D9-8C3B-995776E72B2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2A1AAE15-F1F7-40B0-95A6-4F2635B283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2D1B85EE-95DB-4E67-B01F-A56D68CB6E11}"/>
              </a:ext>
            </a:extLst>
          </p:cNvPr>
          <p:cNvSpPr>
            <a:spLocks noGrp="1"/>
          </p:cNvSpPr>
          <p:nvPr>
            <p:ph type="dt" sz="half" idx="10"/>
          </p:nvPr>
        </p:nvSpPr>
        <p:spPr/>
        <p:txBody>
          <a:bodyPr/>
          <a:lstStyle/>
          <a:p>
            <a:fld id="{40D669B5-480E-4D8D-8479-F3F9E6798BC0}" type="datetimeFigureOut">
              <a:rPr lang="zh-CN" altLang="en-US" smtClean="0"/>
              <a:t>2018/12/30</a:t>
            </a:fld>
            <a:endParaRPr lang="zh-CN" altLang="en-US"/>
          </a:p>
        </p:txBody>
      </p:sp>
      <p:sp>
        <p:nvSpPr>
          <p:cNvPr id="6" name="页脚占位符 5">
            <a:extLst>
              <a:ext uri="{FF2B5EF4-FFF2-40B4-BE49-F238E27FC236}">
                <a16:creationId xmlns="" xmlns:a16="http://schemas.microsoft.com/office/drawing/2014/main" id="{07BCCEF2-D201-4B0B-A49D-E94433872AB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9289ECEE-106B-4146-A59A-A248E8143115}"/>
              </a:ext>
            </a:extLst>
          </p:cNvPr>
          <p:cNvSpPr>
            <a:spLocks noGrp="1"/>
          </p:cNvSpPr>
          <p:nvPr>
            <p:ph type="sldNum" sz="quarter" idx="12"/>
          </p:nvPr>
        </p:nvSpPr>
        <p:spPr/>
        <p:txBody>
          <a:bodyPr/>
          <a:lstStyle/>
          <a:p>
            <a:fld id="{323F7E45-7127-4906-A984-51242AC7550B}" type="slidenum">
              <a:rPr lang="zh-CN" altLang="en-US" smtClean="0"/>
              <a:t>‹#›</a:t>
            </a:fld>
            <a:endParaRPr lang="zh-CN" altLang="en-US"/>
          </a:p>
        </p:txBody>
      </p:sp>
    </p:spTree>
    <p:extLst>
      <p:ext uri="{BB962C8B-B14F-4D97-AF65-F5344CB8AC3E}">
        <p14:creationId xmlns:p14="http://schemas.microsoft.com/office/powerpoint/2010/main" val="30936398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895BE2C-8C2E-4031-A0A3-D3BB5E508E8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598E5444-3985-4A95-A6E7-818CA20AC95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B9A864AE-296E-47E9-A8BD-1EFC107FA0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652913D1-A79D-4148-8414-50CCDF883ED9}"/>
              </a:ext>
            </a:extLst>
          </p:cNvPr>
          <p:cNvSpPr>
            <a:spLocks noGrp="1"/>
          </p:cNvSpPr>
          <p:nvPr>
            <p:ph type="dt" sz="half" idx="10"/>
          </p:nvPr>
        </p:nvSpPr>
        <p:spPr/>
        <p:txBody>
          <a:bodyPr/>
          <a:lstStyle/>
          <a:p>
            <a:fld id="{40D669B5-480E-4D8D-8479-F3F9E6798BC0}" type="datetimeFigureOut">
              <a:rPr lang="zh-CN" altLang="en-US" smtClean="0"/>
              <a:t>2018/12/30</a:t>
            </a:fld>
            <a:endParaRPr lang="zh-CN" altLang="en-US"/>
          </a:p>
        </p:txBody>
      </p:sp>
      <p:sp>
        <p:nvSpPr>
          <p:cNvPr id="6" name="页脚占位符 5">
            <a:extLst>
              <a:ext uri="{FF2B5EF4-FFF2-40B4-BE49-F238E27FC236}">
                <a16:creationId xmlns="" xmlns:a16="http://schemas.microsoft.com/office/drawing/2014/main" id="{2BF96DAD-A4E9-4356-B92B-4F79D3338B5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E5F3D108-24EF-41DF-BE83-25F43D6BF788}"/>
              </a:ext>
            </a:extLst>
          </p:cNvPr>
          <p:cNvSpPr>
            <a:spLocks noGrp="1"/>
          </p:cNvSpPr>
          <p:nvPr>
            <p:ph type="sldNum" sz="quarter" idx="12"/>
          </p:nvPr>
        </p:nvSpPr>
        <p:spPr/>
        <p:txBody>
          <a:bodyPr/>
          <a:lstStyle/>
          <a:p>
            <a:fld id="{323F7E45-7127-4906-A984-51242AC7550B}" type="slidenum">
              <a:rPr lang="zh-CN" altLang="en-US" smtClean="0"/>
              <a:t>‹#›</a:t>
            </a:fld>
            <a:endParaRPr lang="zh-CN" altLang="en-US"/>
          </a:p>
        </p:txBody>
      </p:sp>
    </p:spTree>
    <p:extLst>
      <p:ext uri="{BB962C8B-B14F-4D97-AF65-F5344CB8AC3E}">
        <p14:creationId xmlns:p14="http://schemas.microsoft.com/office/powerpoint/2010/main" val="4430505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6C9A41BA-A76A-45CA-B0DA-CC395727D5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242269D3-B9ED-4D87-B793-4FA565310FF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C37E539C-9E80-4F8D-AF5F-6AF8A95FB37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D669B5-480E-4D8D-8479-F3F9E6798BC0}" type="datetimeFigureOut">
              <a:rPr lang="zh-CN" altLang="en-US" smtClean="0"/>
              <a:t>2018/12/30</a:t>
            </a:fld>
            <a:endParaRPr lang="zh-CN" altLang="en-US"/>
          </a:p>
        </p:txBody>
      </p:sp>
      <p:sp>
        <p:nvSpPr>
          <p:cNvPr id="5" name="页脚占位符 4">
            <a:extLst>
              <a:ext uri="{FF2B5EF4-FFF2-40B4-BE49-F238E27FC236}">
                <a16:creationId xmlns="" xmlns:a16="http://schemas.microsoft.com/office/drawing/2014/main" id="{AEE4871A-3941-4C68-BF48-5B6F5FF7133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A199189C-4616-4D8D-BC30-4281A5C489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3F7E45-7127-4906-A984-51242AC7550B}" type="slidenum">
              <a:rPr lang="zh-CN" altLang="en-US" smtClean="0"/>
              <a:t>‹#›</a:t>
            </a:fld>
            <a:endParaRPr lang="zh-CN" altLang="en-US"/>
          </a:p>
        </p:txBody>
      </p:sp>
    </p:spTree>
    <p:extLst>
      <p:ext uri="{BB962C8B-B14F-4D97-AF65-F5344CB8AC3E}">
        <p14:creationId xmlns:p14="http://schemas.microsoft.com/office/powerpoint/2010/main" val="39498558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2018/12/30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15367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descr="图片包含 文字&#10;&#10;已生成高可信度的说明">
            <a:extLst>
              <a:ext uri="{FF2B5EF4-FFF2-40B4-BE49-F238E27FC236}">
                <a16:creationId xmlns="" xmlns:a16="http://schemas.microsoft.com/office/drawing/2014/main" id="{2EB776F3-17E0-4C6F-B927-D19C75234C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a:extLst>
              <a:ext uri="{FF2B5EF4-FFF2-40B4-BE49-F238E27FC236}">
                <a16:creationId xmlns="" xmlns:a16="http://schemas.microsoft.com/office/drawing/2014/main" id="{F7AE88EF-8278-4F03-8159-65A72F76FE48}"/>
              </a:ext>
            </a:extLst>
          </p:cNvPr>
          <p:cNvSpPr/>
          <p:nvPr/>
        </p:nvSpPr>
        <p:spPr>
          <a:xfrm>
            <a:off x="4072048" y="1034534"/>
            <a:ext cx="4047903" cy="1015663"/>
          </a:xfrm>
          <a:prstGeom prst="rect">
            <a:avLst/>
          </a:prstGeom>
        </p:spPr>
        <p:txBody>
          <a:bodyPr wrap="none">
            <a:spAutoFit/>
          </a:bodyPr>
          <a:lstStyle/>
          <a:p>
            <a:r>
              <a:rPr lang="en-US" altLang="zh-CN" sz="6000" b="1" dirty="0">
                <a:solidFill>
                  <a:srgbClr val="45C5A2"/>
                </a:solidFill>
                <a:cs typeface="+mn-ea"/>
                <a:sym typeface="+mn-lt"/>
              </a:rPr>
              <a:t>《</a:t>
            </a:r>
            <a:r>
              <a:rPr lang="zh-CN" altLang="en-US" sz="6000" b="1" dirty="0">
                <a:solidFill>
                  <a:srgbClr val="45C5A2"/>
                </a:solidFill>
                <a:cs typeface="+mn-ea"/>
                <a:sym typeface="+mn-lt"/>
              </a:rPr>
              <a:t>老房子</a:t>
            </a:r>
            <a:r>
              <a:rPr lang="en-US" altLang="zh-CN" sz="6000" b="1" dirty="0">
                <a:solidFill>
                  <a:srgbClr val="45C5A2"/>
                </a:solidFill>
                <a:cs typeface="+mn-ea"/>
                <a:sym typeface="+mn-lt"/>
              </a:rPr>
              <a:t>》</a:t>
            </a:r>
            <a:endParaRPr lang="zh-CN" altLang="en-US" sz="6000" dirty="0">
              <a:solidFill>
                <a:srgbClr val="45C5A2"/>
              </a:solidFill>
              <a:cs typeface="+mn-ea"/>
              <a:sym typeface="+mn-lt"/>
            </a:endParaRPr>
          </a:p>
        </p:txBody>
      </p:sp>
      <p:sp>
        <p:nvSpPr>
          <p:cNvPr id="6" name="文本框 5">
            <a:extLst>
              <a:ext uri="{FF2B5EF4-FFF2-40B4-BE49-F238E27FC236}">
                <a16:creationId xmlns="" xmlns:a16="http://schemas.microsoft.com/office/drawing/2014/main" id="{B3359455-4E2A-49C5-B903-4845CF1796AC}"/>
              </a:ext>
            </a:extLst>
          </p:cNvPr>
          <p:cNvSpPr txBox="1"/>
          <p:nvPr/>
        </p:nvSpPr>
        <p:spPr>
          <a:xfrm>
            <a:off x="4096093" y="2050197"/>
            <a:ext cx="4113627" cy="523220"/>
          </a:xfrm>
          <a:prstGeom prst="rect">
            <a:avLst/>
          </a:prstGeom>
          <a:solidFill>
            <a:srgbClr val="45C5A2"/>
          </a:solidFill>
        </p:spPr>
        <p:txBody>
          <a:bodyPr wrap="none" rtlCol="0">
            <a:spAutoFit/>
          </a:bodyPr>
          <a:lstStyle/>
          <a:p>
            <a:r>
              <a:rPr lang="zh-CN" altLang="en-US" sz="2800" b="1" dirty="0">
                <a:solidFill>
                  <a:schemeClr val="bg1"/>
                </a:solidFill>
                <a:cs typeface="+mn-ea"/>
                <a:sym typeface="+mn-lt"/>
              </a:rPr>
              <a:t>语文三年级下册</a:t>
            </a:r>
            <a:r>
              <a:rPr lang="en-US" altLang="zh-CN" sz="2800" b="1" dirty="0">
                <a:solidFill>
                  <a:schemeClr val="bg1"/>
                </a:solidFill>
                <a:cs typeface="+mn-ea"/>
                <a:sym typeface="+mn-lt"/>
              </a:rPr>
              <a:t>PPT</a:t>
            </a:r>
            <a:r>
              <a:rPr lang="zh-CN" altLang="en-US" sz="2800" b="1" dirty="0">
                <a:solidFill>
                  <a:schemeClr val="bg1"/>
                </a:solidFill>
                <a:cs typeface="+mn-ea"/>
                <a:sym typeface="+mn-lt"/>
              </a:rPr>
              <a:t>课件</a:t>
            </a:r>
          </a:p>
        </p:txBody>
      </p:sp>
      <p:sp>
        <p:nvSpPr>
          <p:cNvPr id="10" name="文本框 9">
            <a:extLst>
              <a:ext uri="{FF2B5EF4-FFF2-40B4-BE49-F238E27FC236}">
                <a16:creationId xmlns="" xmlns:a16="http://schemas.microsoft.com/office/drawing/2014/main" id="{D62EAF72-6868-4A46-BD1B-216E289A61B1}"/>
              </a:ext>
            </a:extLst>
          </p:cNvPr>
          <p:cNvSpPr txBox="1"/>
          <p:nvPr/>
        </p:nvSpPr>
        <p:spPr>
          <a:xfrm>
            <a:off x="4096093" y="2621995"/>
            <a:ext cx="4182555" cy="369332"/>
          </a:xfrm>
          <a:prstGeom prst="rect">
            <a:avLst/>
          </a:prstGeom>
          <a:noFill/>
        </p:spPr>
        <p:txBody>
          <a:bodyPr wrap="none" rtlCol="0">
            <a:spAutoFit/>
          </a:bodyPr>
          <a:lstStyle/>
          <a:p>
            <a:r>
              <a:rPr lang="zh-CN" altLang="en-US" b="1" dirty="0">
                <a:solidFill>
                  <a:srgbClr val="45C5A2"/>
                </a:solidFill>
                <a:cs typeface="+mn-ea"/>
                <a:sym typeface="+mn-lt"/>
              </a:rPr>
              <a:t>授课老师：通用名</a:t>
            </a:r>
            <a:r>
              <a:rPr lang="en-US" altLang="zh-CN" b="1" dirty="0">
                <a:solidFill>
                  <a:srgbClr val="45C5A2"/>
                </a:solidFill>
                <a:cs typeface="+mn-ea"/>
                <a:sym typeface="+mn-lt"/>
              </a:rPr>
              <a:t>      </a:t>
            </a:r>
            <a:r>
              <a:rPr lang="zh-CN" altLang="en-US" b="1" dirty="0">
                <a:solidFill>
                  <a:srgbClr val="45C5A2"/>
                </a:solidFill>
                <a:cs typeface="+mn-ea"/>
                <a:sym typeface="+mn-lt"/>
              </a:rPr>
              <a:t>日期：</a:t>
            </a:r>
            <a:r>
              <a:rPr lang="en-US" altLang="zh-CN" b="1" dirty="0">
                <a:solidFill>
                  <a:srgbClr val="45C5A2"/>
                </a:solidFill>
                <a:cs typeface="+mn-ea"/>
                <a:sym typeface="+mn-lt"/>
              </a:rPr>
              <a:t>2019.9.9   </a:t>
            </a:r>
            <a:endParaRPr lang="zh-CN" altLang="en-US" b="1" dirty="0">
              <a:solidFill>
                <a:srgbClr val="45C5A2"/>
              </a:solidFill>
              <a:cs typeface="+mn-ea"/>
              <a:sym typeface="+mn-lt"/>
            </a:endParaRPr>
          </a:p>
        </p:txBody>
      </p:sp>
      <p:sp>
        <p:nvSpPr>
          <p:cNvPr id="11" name="矩形 10">
            <a:extLst>
              <a:ext uri="{FF2B5EF4-FFF2-40B4-BE49-F238E27FC236}">
                <a16:creationId xmlns="" xmlns:a16="http://schemas.microsoft.com/office/drawing/2014/main" id="{210D5375-196C-4138-9AD7-1CEB4172054B}"/>
              </a:ext>
            </a:extLst>
          </p:cNvPr>
          <p:cNvSpPr/>
          <p:nvPr/>
        </p:nvSpPr>
        <p:spPr>
          <a:xfrm>
            <a:off x="4031221" y="2984422"/>
            <a:ext cx="4262705" cy="646331"/>
          </a:xfrm>
          <a:prstGeom prst="rect">
            <a:avLst/>
          </a:prstGeom>
        </p:spPr>
        <p:txBody>
          <a:bodyPr wrap="none">
            <a:spAutoFit/>
          </a:bodyPr>
          <a:lstStyle/>
          <a:p>
            <a:r>
              <a:rPr lang="en-US" altLang="zh-CN" dirty="0">
                <a:solidFill>
                  <a:srgbClr val="45C5A2"/>
                </a:solidFill>
                <a:cs typeface="+mn-ea"/>
                <a:sym typeface="+mn-lt"/>
              </a:rPr>
              <a:t>The third grade 2 old house courseware</a:t>
            </a:r>
          </a:p>
          <a:p>
            <a:r>
              <a:rPr lang="en-US" altLang="zh-CN" dirty="0">
                <a:solidFill>
                  <a:srgbClr val="45C5A2"/>
                </a:solidFill>
                <a:cs typeface="+mn-ea"/>
                <a:sym typeface="+mn-lt"/>
              </a:rPr>
              <a:t>The third grade 2 old house courseware</a:t>
            </a:r>
          </a:p>
        </p:txBody>
      </p:sp>
    </p:spTree>
    <p:extLst>
      <p:ext uri="{BB962C8B-B14F-4D97-AF65-F5344CB8AC3E}">
        <p14:creationId xmlns:p14="http://schemas.microsoft.com/office/powerpoint/2010/main" val="100983102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16B33AB-E236-4866-836E-D6B0E5BE6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5" name="直接连接符 4">
            <a:extLst>
              <a:ext uri="{FF2B5EF4-FFF2-40B4-BE49-F238E27FC236}">
                <a16:creationId xmlns="" xmlns:a16="http://schemas.microsoft.com/office/drawing/2014/main" id="{64767C10-5AAD-4606-A41A-B70DB9A883DD}"/>
              </a:ext>
            </a:extLst>
          </p:cNvPr>
          <p:cNvCxnSpPr>
            <a:cxnSpLocks/>
          </p:cNvCxnSpPr>
          <p:nvPr/>
        </p:nvCxnSpPr>
        <p:spPr>
          <a:xfrm>
            <a:off x="0" y="819150"/>
            <a:ext cx="12192000" cy="0"/>
          </a:xfrm>
          <a:prstGeom prst="line">
            <a:avLst/>
          </a:prstGeom>
          <a:ln w="38100">
            <a:solidFill>
              <a:srgbClr val="45C5A2"/>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81F9E3D2-83EC-41E2-9E67-1D9B906F3CA0}"/>
              </a:ext>
            </a:extLst>
          </p:cNvPr>
          <p:cNvSpPr txBox="1"/>
          <p:nvPr/>
        </p:nvSpPr>
        <p:spPr>
          <a:xfrm>
            <a:off x="4977745" y="111264"/>
            <a:ext cx="2236510" cy="707886"/>
          </a:xfrm>
          <a:prstGeom prst="rect">
            <a:avLst/>
          </a:prstGeom>
          <a:noFill/>
        </p:spPr>
        <p:txBody>
          <a:bodyPr wrap="none" rtlCol="0">
            <a:spAutoFit/>
          </a:bodyPr>
          <a:lstStyle/>
          <a:p>
            <a:r>
              <a:rPr lang="zh-CN" altLang="en-US" sz="4000" b="1" dirty="0">
                <a:solidFill>
                  <a:srgbClr val="45C5A2"/>
                </a:solidFill>
                <a:cs typeface="+mn-ea"/>
                <a:sym typeface="+mn-lt"/>
              </a:rPr>
              <a:t>课文解析</a:t>
            </a:r>
          </a:p>
        </p:txBody>
      </p:sp>
      <p:sp>
        <p:nvSpPr>
          <p:cNvPr id="6" name="Rectangle 3">
            <a:extLst>
              <a:ext uri="{FF2B5EF4-FFF2-40B4-BE49-F238E27FC236}">
                <a16:creationId xmlns="" xmlns:a16="http://schemas.microsoft.com/office/drawing/2014/main" id="{1807B7E8-E332-4430-89A1-CA6F2C52E6BB}"/>
              </a:ext>
            </a:extLst>
          </p:cNvPr>
          <p:cNvSpPr>
            <a:spLocks noGrp="1" noRot="1" noChangeArrowheads="1"/>
          </p:cNvSpPr>
          <p:nvPr/>
        </p:nvSpPr>
        <p:spPr bwMode="auto">
          <a:xfrm>
            <a:off x="1880222" y="1429542"/>
            <a:ext cx="8540750" cy="642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fontAlgn="base">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zh-CN" altLang="en-US" sz="3000" dirty="0">
                <a:solidFill>
                  <a:srgbClr val="45C5A2"/>
                </a:solidFill>
                <a:cs typeface="+mn-ea"/>
                <a:sym typeface="+mn-lt"/>
              </a:rPr>
              <a:t>阅读第一段思考，为什么“潜口民庄”对作者而言</a:t>
            </a:r>
            <a:r>
              <a:rPr lang="en-US" altLang="zh-CN" sz="3000" dirty="0">
                <a:solidFill>
                  <a:srgbClr val="45C5A2"/>
                </a:solidFill>
                <a:cs typeface="+mn-ea"/>
                <a:sym typeface="+mn-lt"/>
              </a:rPr>
              <a:t>,“</a:t>
            </a:r>
            <a:r>
              <a:rPr lang="zh-CN" altLang="en-US" sz="3000" dirty="0">
                <a:solidFill>
                  <a:srgbClr val="45C5A2"/>
                </a:solidFill>
                <a:cs typeface="+mn-ea"/>
                <a:sym typeface="+mn-lt"/>
              </a:rPr>
              <a:t>从未激起过太多的兴趣”？ </a:t>
            </a:r>
          </a:p>
        </p:txBody>
      </p:sp>
      <p:sp>
        <p:nvSpPr>
          <p:cNvPr id="8" name="Rectangle 5">
            <a:extLst>
              <a:ext uri="{FF2B5EF4-FFF2-40B4-BE49-F238E27FC236}">
                <a16:creationId xmlns="" xmlns:a16="http://schemas.microsoft.com/office/drawing/2014/main" id="{7E3F4B41-9A65-4839-B12C-3A4FE7F4E456}"/>
              </a:ext>
            </a:extLst>
          </p:cNvPr>
          <p:cNvSpPr>
            <a:spLocks noChangeArrowheads="1"/>
          </p:cNvSpPr>
          <p:nvPr/>
        </p:nvSpPr>
        <p:spPr bwMode="auto">
          <a:xfrm>
            <a:off x="1880222" y="2598894"/>
            <a:ext cx="8208962"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zh-CN" altLang="en-US" sz="2400" dirty="0">
                <a:solidFill>
                  <a:srgbClr val="45C5A2"/>
                </a:solidFill>
                <a:latin typeface="+mn-lt"/>
                <a:ea typeface="+mn-ea"/>
                <a:cs typeface="+mn-ea"/>
                <a:sym typeface="+mn-lt"/>
              </a:rPr>
              <a:t>因为它是“人为集成的”</a:t>
            </a:r>
            <a:r>
              <a:rPr lang="en-US" altLang="zh-CN" sz="2400" dirty="0">
                <a:solidFill>
                  <a:srgbClr val="45C5A2"/>
                </a:solidFill>
                <a:latin typeface="+mn-lt"/>
                <a:ea typeface="+mn-ea"/>
                <a:cs typeface="+mn-ea"/>
                <a:sym typeface="+mn-lt"/>
              </a:rPr>
              <a:t>,</a:t>
            </a:r>
            <a:r>
              <a:rPr lang="zh-CN" altLang="en-US" sz="2400" dirty="0">
                <a:solidFill>
                  <a:srgbClr val="45C5A2"/>
                </a:solidFill>
                <a:latin typeface="+mn-lt"/>
                <a:ea typeface="+mn-ea"/>
                <a:cs typeface="+mn-ea"/>
                <a:sym typeface="+mn-lt"/>
              </a:rPr>
              <a:t>作者更看重的是“在荒烟蔓草的村</a:t>
            </a:r>
            <a:endParaRPr lang="en-US" altLang="zh-CN" sz="2400" dirty="0">
              <a:solidFill>
                <a:srgbClr val="45C5A2"/>
              </a:solidFill>
              <a:latin typeface="+mn-lt"/>
              <a:ea typeface="+mn-ea"/>
              <a:cs typeface="+mn-ea"/>
              <a:sym typeface="+mn-lt"/>
            </a:endParaRPr>
          </a:p>
          <a:p>
            <a:endParaRPr lang="en-US" altLang="zh-CN" sz="2400" dirty="0">
              <a:solidFill>
                <a:srgbClr val="45C5A2"/>
              </a:solidFill>
              <a:latin typeface="+mn-lt"/>
              <a:ea typeface="+mn-ea"/>
              <a:cs typeface="+mn-ea"/>
              <a:sym typeface="+mn-lt"/>
            </a:endParaRPr>
          </a:p>
          <a:p>
            <a:r>
              <a:rPr lang="zh-CN" altLang="en-US" sz="2400" dirty="0">
                <a:solidFill>
                  <a:srgbClr val="45C5A2"/>
                </a:solidFill>
                <a:latin typeface="+mn-lt"/>
                <a:ea typeface="+mn-ea"/>
                <a:cs typeface="+mn-ea"/>
                <a:sym typeface="+mn-lt"/>
              </a:rPr>
              <a:t>僻之地看到一幢幢孤零零的老房子”</a:t>
            </a:r>
            <a:r>
              <a:rPr lang="en-US" altLang="zh-CN" sz="2400" dirty="0">
                <a:solidFill>
                  <a:srgbClr val="45C5A2"/>
                </a:solidFill>
                <a:latin typeface="+mn-lt"/>
                <a:ea typeface="+mn-ea"/>
                <a:cs typeface="+mn-ea"/>
                <a:sym typeface="+mn-lt"/>
              </a:rPr>
              <a:t>,</a:t>
            </a:r>
            <a:r>
              <a:rPr lang="zh-CN" altLang="en-US" sz="2400" dirty="0">
                <a:solidFill>
                  <a:srgbClr val="45C5A2"/>
                </a:solidFill>
                <a:latin typeface="+mn-lt"/>
                <a:ea typeface="+mn-ea"/>
                <a:cs typeface="+mn-ea"/>
                <a:sym typeface="+mn-lt"/>
              </a:rPr>
              <a:t>是“那种独特的风致”。</a:t>
            </a:r>
            <a:endParaRPr lang="en-US" altLang="zh-CN" sz="2400" dirty="0">
              <a:solidFill>
                <a:srgbClr val="45C5A2"/>
              </a:solidFill>
              <a:latin typeface="+mn-lt"/>
              <a:ea typeface="+mn-ea"/>
              <a:cs typeface="+mn-ea"/>
              <a:sym typeface="+mn-lt"/>
            </a:endParaRPr>
          </a:p>
          <a:p>
            <a:endParaRPr lang="en-US" altLang="zh-CN" sz="2400" dirty="0">
              <a:solidFill>
                <a:srgbClr val="45C5A2"/>
              </a:solidFill>
              <a:latin typeface="+mn-lt"/>
              <a:ea typeface="+mn-ea"/>
              <a:cs typeface="+mn-ea"/>
              <a:sym typeface="+mn-lt"/>
            </a:endParaRPr>
          </a:p>
          <a:p>
            <a:r>
              <a:rPr lang="zh-CN" altLang="en-US" sz="2400" dirty="0">
                <a:solidFill>
                  <a:srgbClr val="45C5A2"/>
                </a:solidFill>
                <a:latin typeface="+mn-lt"/>
                <a:ea typeface="+mn-ea"/>
                <a:cs typeface="+mn-ea"/>
                <a:sym typeface="+mn-lt"/>
              </a:rPr>
              <a:t>然而作者也能理解“对于老房子</a:t>
            </a:r>
            <a:r>
              <a:rPr lang="en-US" altLang="zh-CN" sz="2400" dirty="0">
                <a:solidFill>
                  <a:srgbClr val="45C5A2"/>
                </a:solidFill>
                <a:latin typeface="+mn-lt"/>
                <a:ea typeface="+mn-ea"/>
                <a:cs typeface="+mn-ea"/>
                <a:sym typeface="+mn-lt"/>
              </a:rPr>
              <a:t>,</a:t>
            </a:r>
            <a:r>
              <a:rPr lang="zh-CN" altLang="en-US" sz="2400" dirty="0">
                <a:solidFill>
                  <a:srgbClr val="45C5A2"/>
                </a:solidFill>
                <a:latin typeface="+mn-lt"/>
                <a:ea typeface="+mn-ea"/>
                <a:cs typeface="+mn-ea"/>
                <a:sym typeface="+mn-lt"/>
              </a:rPr>
              <a:t>人们总是交集着种种复杂的</a:t>
            </a:r>
            <a:endParaRPr lang="en-US" altLang="zh-CN" sz="2400" dirty="0">
              <a:solidFill>
                <a:srgbClr val="45C5A2"/>
              </a:solidFill>
              <a:latin typeface="+mn-lt"/>
              <a:ea typeface="+mn-ea"/>
              <a:cs typeface="+mn-ea"/>
              <a:sym typeface="+mn-lt"/>
            </a:endParaRPr>
          </a:p>
          <a:p>
            <a:endParaRPr lang="en-US" altLang="zh-CN" sz="2400" dirty="0">
              <a:solidFill>
                <a:srgbClr val="45C5A2"/>
              </a:solidFill>
              <a:latin typeface="+mn-lt"/>
              <a:ea typeface="+mn-ea"/>
              <a:cs typeface="+mn-ea"/>
              <a:sym typeface="+mn-lt"/>
            </a:endParaRPr>
          </a:p>
          <a:p>
            <a:r>
              <a:rPr lang="zh-CN" altLang="en-US" sz="2400" dirty="0">
                <a:solidFill>
                  <a:srgbClr val="45C5A2"/>
                </a:solidFill>
                <a:latin typeface="+mn-lt"/>
                <a:ea typeface="+mn-ea"/>
                <a:cs typeface="+mn-ea"/>
                <a:sym typeface="+mn-lt"/>
              </a:rPr>
              <a:t>情感”</a:t>
            </a:r>
            <a:r>
              <a:rPr lang="en-US" altLang="zh-CN" sz="2400" dirty="0">
                <a:solidFill>
                  <a:srgbClr val="45C5A2"/>
                </a:solidFill>
                <a:latin typeface="+mn-lt"/>
                <a:ea typeface="+mn-ea"/>
                <a:cs typeface="+mn-ea"/>
                <a:sym typeface="+mn-lt"/>
              </a:rPr>
              <a:t>,</a:t>
            </a:r>
            <a:r>
              <a:rPr lang="zh-CN" altLang="en-US" sz="2400" dirty="0">
                <a:solidFill>
                  <a:srgbClr val="45C5A2"/>
                </a:solidFill>
                <a:latin typeface="+mn-lt"/>
                <a:ea typeface="+mn-ea"/>
                <a:cs typeface="+mn-ea"/>
                <a:sym typeface="+mn-lt"/>
              </a:rPr>
              <a:t>它们是历史与乡土文化的见证。</a:t>
            </a:r>
          </a:p>
        </p:txBody>
      </p:sp>
    </p:spTree>
    <p:extLst>
      <p:ext uri="{BB962C8B-B14F-4D97-AF65-F5344CB8AC3E}">
        <p14:creationId xmlns:p14="http://schemas.microsoft.com/office/powerpoint/2010/main" val="26937956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randombar(horizont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16B33AB-E236-4866-836E-D6B0E5BE6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5" name="直接连接符 4">
            <a:extLst>
              <a:ext uri="{FF2B5EF4-FFF2-40B4-BE49-F238E27FC236}">
                <a16:creationId xmlns="" xmlns:a16="http://schemas.microsoft.com/office/drawing/2014/main" id="{64767C10-5AAD-4606-A41A-B70DB9A883DD}"/>
              </a:ext>
            </a:extLst>
          </p:cNvPr>
          <p:cNvCxnSpPr>
            <a:cxnSpLocks/>
          </p:cNvCxnSpPr>
          <p:nvPr/>
        </p:nvCxnSpPr>
        <p:spPr>
          <a:xfrm>
            <a:off x="0" y="819150"/>
            <a:ext cx="12192000" cy="0"/>
          </a:xfrm>
          <a:prstGeom prst="line">
            <a:avLst/>
          </a:prstGeom>
          <a:ln w="38100">
            <a:solidFill>
              <a:srgbClr val="45C5A2"/>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81F9E3D2-83EC-41E2-9E67-1D9B906F3CA0}"/>
              </a:ext>
            </a:extLst>
          </p:cNvPr>
          <p:cNvSpPr txBox="1"/>
          <p:nvPr/>
        </p:nvSpPr>
        <p:spPr>
          <a:xfrm>
            <a:off x="4977745" y="111264"/>
            <a:ext cx="2236510" cy="707886"/>
          </a:xfrm>
          <a:prstGeom prst="rect">
            <a:avLst/>
          </a:prstGeom>
          <a:noFill/>
        </p:spPr>
        <p:txBody>
          <a:bodyPr wrap="none" rtlCol="0">
            <a:spAutoFit/>
          </a:bodyPr>
          <a:lstStyle/>
          <a:p>
            <a:r>
              <a:rPr lang="zh-CN" altLang="en-US" sz="4000" b="1" dirty="0">
                <a:solidFill>
                  <a:srgbClr val="45C5A2"/>
                </a:solidFill>
                <a:cs typeface="+mn-ea"/>
                <a:sym typeface="+mn-lt"/>
              </a:rPr>
              <a:t>课文解析</a:t>
            </a:r>
          </a:p>
        </p:txBody>
      </p:sp>
      <p:sp>
        <p:nvSpPr>
          <p:cNvPr id="6" name="Rectangle 3">
            <a:extLst>
              <a:ext uri="{FF2B5EF4-FFF2-40B4-BE49-F238E27FC236}">
                <a16:creationId xmlns="" xmlns:a16="http://schemas.microsoft.com/office/drawing/2014/main" id="{4D29BD72-7F0C-4D6A-A5A5-8E71D2DE8853}"/>
              </a:ext>
            </a:extLst>
          </p:cNvPr>
          <p:cNvSpPr>
            <a:spLocks noGrp="1" noRot="1" noChangeArrowheads="1"/>
          </p:cNvSpPr>
          <p:nvPr/>
        </p:nvSpPr>
        <p:spPr bwMode="auto">
          <a:xfrm>
            <a:off x="1769165" y="1169987"/>
            <a:ext cx="8229600"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fontAlgn="base">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zh-CN" altLang="en-US" dirty="0">
                <a:solidFill>
                  <a:srgbClr val="45C5A2"/>
                </a:solidFill>
                <a:cs typeface="+mn-ea"/>
                <a:sym typeface="+mn-lt"/>
              </a:rPr>
              <a:t>第二段从哪几方面详细地介绍了徽州老房子的特点的</a:t>
            </a:r>
            <a:r>
              <a:rPr lang="en-US" altLang="zh-CN" dirty="0">
                <a:solidFill>
                  <a:srgbClr val="45C5A2"/>
                </a:solidFill>
                <a:cs typeface="+mn-ea"/>
                <a:sym typeface="+mn-lt"/>
              </a:rPr>
              <a:t>?</a:t>
            </a:r>
          </a:p>
        </p:txBody>
      </p:sp>
      <p:sp>
        <p:nvSpPr>
          <p:cNvPr id="7" name="Rectangle 5">
            <a:extLst>
              <a:ext uri="{FF2B5EF4-FFF2-40B4-BE49-F238E27FC236}">
                <a16:creationId xmlns="" xmlns:a16="http://schemas.microsoft.com/office/drawing/2014/main" id="{9D72C07B-B725-4B70-BEE3-56AC40460FF2}"/>
              </a:ext>
            </a:extLst>
          </p:cNvPr>
          <p:cNvSpPr>
            <a:spLocks noChangeArrowheads="1"/>
          </p:cNvSpPr>
          <p:nvPr/>
        </p:nvSpPr>
        <p:spPr bwMode="auto">
          <a:xfrm>
            <a:off x="4160837" y="2638246"/>
            <a:ext cx="3870325" cy="2400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zh-CN" altLang="en-US" sz="3000" dirty="0">
                <a:solidFill>
                  <a:srgbClr val="45C5A2"/>
                </a:solidFill>
                <a:latin typeface="+mn-lt"/>
                <a:ea typeface="+mn-ea"/>
                <a:cs typeface="+mn-ea"/>
                <a:sym typeface="+mn-lt"/>
              </a:rPr>
              <a:t>实用价值、</a:t>
            </a:r>
          </a:p>
          <a:p>
            <a:endParaRPr lang="zh-CN" altLang="en-US" sz="3000" dirty="0">
              <a:solidFill>
                <a:srgbClr val="45C5A2"/>
              </a:solidFill>
              <a:latin typeface="+mn-lt"/>
              <a:ea typeface="+mn-ea"/>
              <a:cs typeface="+mn-ea"/>
              <a:sym typeface="+mn-lt"/>
            </a:endParaRPr>
          </a:p>
          <a:p>
            <a:r>
              <a:rPr lang="zh-CN" altLang="en-US" sz="3000" dirty="0">
                <a:solidFill>
                  <a:srgbClr val="45C5A2"/>
                </a:solidFill>
                <a:latin typeface="+mn-lt"/>
                <a:ea typeface="+mn-ea"/>
                <a:cs typeface="+mn-ea"/>
                <a:sym typeface="+mn-lt"/>
              </a:rPr>
              <a:t>审美价值、</a:t>
            </a:r>
          </a:p>
          <a:p>
            <a:endParaRPr lang="zh-CN" altLang="en-US" sz="3000" dirty="0">
              <a:solidFill>
                <a:srgbClr val="45C5A2"/>
              </a:solidFill>
              <a:latin typeface="+mn-lt"/>
              <a:ea typeface="+mn-ea"/>
              <a:cs typeface="+mn-ea"/>
              <a:sym typeface="+mn-lt"/>
            </a:endParaRPr>
          </a:p>
          <a:p>
            <a:r>
              <a:rPr lang="zh-CN" altLang="en-US" sz="3000" dirty="0">
                <a:solidFill>
                  <a:srgbClr val="45C5A2"/>
                </a:solidFill>
                <a:latin typeface="+mn-lt"/>
                <a:ea typeface="+mn-ea"/>
                <a:cs typeface="+mn-ea"/>
                <a:sym typeface="+mn-lt"/>
              </a:rPr>
              <a:t>乡土文化。</a:t>
            </a:r>
          </a:p>
        </p:txBody>
      </p:sp>
    </p:spTree>
    <p:extLst>
      <p:ext uri="{BB962C8B-B14F-4D97-AF65-F5344CB8AC3E}">
        <p14:creationId xmlns:p14="http://schemas.microsoft.com/office/powerpoint/2010/main" val="227856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linds(horizontal)">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16B33AB-E236-4866-836E-D6B0E5BE6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5" name="直接连接符 4">
            <a:extLst>
              <a:ext uri="{FF2B5EF4-FFF2-40B4-BE49-F238E27FC236}">
                <a16:creationId xmlns="" xmlns:a16="http://schemas.microsoft.com/office/drawing/2014/main" id="{64767C10-5AAD-4606-A41A-B70DB9A883DD}"/>
              </a:ext>
            </a:extLst>
          </p:cNvPr>
          <p:cNvCxnSpPr>
            <a:cxnSpLocks/>
          </p:cNvCxnSpPr>
          <p:nvPr/>
        </p:nvCxnSpPr>
        <p:spPr>
          <a:xfrm>
            <a:off x="0" y="819150"/>
            <a:ext cx="12192000" cy="0"/>
          </a:xfrm>
          <a:prstGeom prst="line">
            <a:avLst/>
          </a:prstGeom>
          <a:ln w="38100">
            <a:solidFill>
              <a:srgbClr val="45C5A2"/>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81F9E3D2-83EC-41E2-9E67-1D9B906F3CA0}"/>
              </a:ext>
            </a:extLst>
          </p:cNvPr>
          <p:cNvSpPr txBox="1"/>
          <p:nvPr/>
        </p:nvSpPr>
        <p:spPr>
          <a:xfrm>
            <a:off x="4977745" y="111264"/>
            <a:ext cx="2236510" cy="707886"/>
          </a:xfrm>
          <a:prstGeom prst="rect">
            <a:avLst/>
          </a:prstGeom>
          <a:noFill/>
        </p:spPr>
        <p:txBody>
          <a:bodyPr wrap="none" rtlCol="0">
            <a:spAutoFit/>
          </a:bodyPr>
          <a:lstStyle/>
          <a:p>
            <a:r>
              <a:rPr lang="zh-CN" altLang="en-US" sz="4000" b="1" dirty="0">
                <a:solidFill>
                  <a:srgbClr val="45C5A2"/>
                </a:solidFill>
                <a:cs typeface="+mn-ea"/>
                <a:sym typeface="+mn-lt"/>
              </a:rPr>
              <a:t>课文解析</a:t>
            </a:r>
          </a:p>
        </p:txBody>
      </p:sp>
      <p:sp>
        <p:nvSpPr>
          <p:cNvPr id="6" name="Rectangle 2">
            <a:extLst>
              <a:ext uri="{FF2B5EF4-FFF2-40B4-BE49-F238E27FC236}">
                <a16:creationId xmlns="" xmlns:a16="http://schemas.microsoft.com/office/drawing/2014/main" id="{66D52756-BFFF-4F65-9C1B-C656908EE3F6}"/>
              </a:ext>
            </a:extLst>
          </p:cNvPr>
          <p:cNvSpPr>
            <a:spLocks noGrp="1" noRot="1" noChangeArrowheads="1"/>
          </p:cNvSpPr>
          <p:nvPr/>
        </p:nvSpPr>
        <p:spPr bwMode="auto">
          <a:xfrm>
            <a:off x="-287114" y="596899"/>
            <a:ext cx="5735666"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zh-CN" altLang="en-US" sz="3600" dirty="0">
                <a:solidFill>
                  <a:srgbClr val="45C5A2"/>
                </a:solidFill>
                <a:latin typeface="+mn-lt"/>
                <a:ea typeface="+mn-ea"/>
                <a:cs typeface="+mn-ea"/>
                <a:sym typeface="+mn-lt"/>
              </a:rPr>
              <a:t>研习第二段（本文重点） </a:t>
            </a:r>
          </a:p>
        </p:txBody>
      </p:sp>
      <p:sp>
        <p:nvSpPr>
          <p:cNvPr id="7" name="Rectangle 3">
            <a:extLst>
              <a:ext uri="{FF2B5EF4-FFF2-40B4-BE49-F238E27FC236}">
                <a16:creationId xmlns="" xmlns:a16="http://schemas.microsoft.com/office/drawing/2014/main" id="{17535421-53DB-46AF-A416-3297B2170378}"/>
              </a:ext>
            </a:extLst>
          </p:cNvPr>
          <p:cNvSpPr>
            <a:spLocks noGrp="1" noRot="1" noChangeArrowheads="1"/>
          </p:cNvSpPr>
          <p:nvPr/>
        </p:nvSpPr>
        <p:spPr bwMode="auto">
          <a:xfrm>
            <a:off x="2199516" y="2225534"/>
            <a:ext cx="8229600"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fontAlgn="base">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dirty="0">
                <a:solidFill>
                  <a:srgbClr val="F39C32"/>
                </a:solidFill>
                <a:cs typeface="+mn-ea"/>
                <a:sym typeface="+mn-lt"/>
              </a:rPr>
              <a:t>1</a:t>
            </a:r>
            <a:r>
              <a:rPr lang="zh-CN" altLang="en-US" dirty="0">
                <a:solidFill>
                  <a:srgbClr val="F39C32"/>
                </a:solidFill>
                <a:cs typeface="+mn-ea"/>
                <a:sym typeface="+mn-lt"/>
              </a:rPr>
              <a:t>、徽州老房子有哪些实用功能？</a:t>
            </a:r>
          </a:p>
        </p:txBody>
      </p:sp>
      <p:sp>
        <p:nvSpPr>
          <p:cNvPr id="8" name="Rectangle 5">
            <a:extLst>
              <a:ext uri="{FF2B5EF4-FFF2-40B4-BE49-F238E27FC236}">
                <a16:creationId xmlns="" xmlns:a16="http://schemas.microsoft.com/office/drawing/2014/main" id="{5CA37B7C-082D-4B8F-B337-825567E93626}"/>
              </a:ext>
            </a:extLst>
          </p:cNvPr>
          <p:cNvSpPr>
            <a:spLocks noChangeArrowheads="1"/>
          </p:cNvSpPr>
          <p:nvPr/>
        </p:nvSpPr>
        <p:spPr bwMode="auto">
          <a:xfrm>
            <a:off x="2004254" y="3453846"/>
            <a:ext cx="8424862"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zh-CN" altLang="en-US" sz="2800" dirty="0">
                <a:solidFill>
                  <a:srgbClr val="45C5A2"/>
                </a:solidFill>
                <a:latin typeface="+mn-lt"/>
                <a:ea typeface="+mn-ea"/>
                <a:cs typeface="+mn-ea"/>
                <a:sym typeface="+mn-lt"/>
              </a:rPr>
              <a:t>（</a:t>
            </a:r>
            <a:r>
              <a:rPr lang="en-US" altLang="zh-CN" sz="2800" dirty="0">
                <a:solidFill>
                  <a:srgbClr val="45C5A2"/>
                </a:solidFill>
                <a:latin typeface="+mn-lt"/>
                <a:ea typeface="+mn-ea"/>
                <a:cs typeface="+mn-ea"/>
                <a:sym typeface="+mn-lt"/>
              </a:rPr>
              <a:t>1</a:t>
            </a:r>
            <a:r>
              <a:rPr lang="zh-CN" altLang="en-US" sz="2800" dirty="0">
                <a:solidFill>
                  <a:srgbClr val="45C5A2"/>
                </a:solidFill>
                <a:latin typeface="+mn-lt"/>
                <a:ea typeface="+mn-ea"/>
                <a:cs typeface="+mn-ea"/>
                <a:sym typeface="+mn-lt"/>
              </a:rPr>
              <a:t>）</a:t>
            </a:r>
            <a:r>
              <a:rPr lang="en-US" altLang="zh-CN" sz="2800" dirty="0">
                <a:solidFill>
                  <a:srgbClr val="45C5A2"/>
                </a:solidFill>
                <a:latin typeface="+mn-lt"/>
                <a:ea typeface="+mn-ea"/>
                <a:cs typeface="+mn-ea"/>
                <a:sym typeface="+mn-lt"/>
              </a:rPr>
              <a:t>.</a:t>
            </a:r>
            <a:r>
              <a:rPr lang="zh-CN" altLang="en-US" sz="2800" dirty="0">
                <a:solidFill>
                  <a:srgbClr val="45C5A2"/>
                </a:solidFill>
                <a:latin typeface="+mn-lt"/>
                <a:ea typeface="+mn-ea"/>
                <a:cs typeface="+mn-ea"/>
                <a:sym typeface="+mn-lt"/>
              </a:rPr>
              <a:t>御雨。防止雨水的侵蚀</a:t>
            </a:r>
            <a:r>
              <a:rPr lang="en-US" altLang="zh-CN" sz="2800" dirty="0">
                <a:solidFill>
                  <a:srgbClr val="45C5A2"/>
                </a:solidFill>
                <a:latin typeface="+mn-lt"/>
                <a:ea typeface="+mn-ea"/>
                <a:cs typeface="+mn-ea"/>
                <a:sym typeface="+mn-lt"/>
              </a:rPr>
              <a:t>,</a:t>
            </a:r>
            <a:r>
              <a:rPr lang="zh-CN" altLang="en-US" sz="2800" dirty="0">
                <a:solidFill>
                  <a:srgbClr val="45C5A2"/>
                </a:solidFill>
                <a:latin typeface="+mn-lt"/>
                <a:ea typeface="+mn-ea"/>
                <a:cs typeface="+mn-ea"/>
                <a:sym typeface="+mn-lt"/>
              </a:rPr>
              <a:t>皖南一带雨水充沛</a:t>
            </a:r>
            <a:r>
              <a:rPr lang="en-US" altLang="zh-CN" sz="2800" dirty="0">
                <a:solidFill>
                  <a:srgbClr val="45C5A2"/>
                </a:solidFill>
                <a:latin typeface="+mn-lt"/>
                <a:ea typeface="+mn-ea"/>
                <a:cs typeface="+mn-ea"/>
                <a:sym typeface="+mn-lt"/>
              </a:rPr>
              <a:t>,</a:t>
            </a:r>
          </a:p>
          <a:p>
            <a:r>
              <a:rPr lang="zh-CN" altLang="en-US" sz="2800" dirty="0">
                <a:solidFill>
                  <a:srgbClr val="45C5A2"/>
                </a:solidFill>
                <a:latin typeface="+mn-lt"/>
                <a:ea typeface="+mn-ea"/>
                <a:cs typeface="+mn-ea"/>
                <a:sym typeface="+mn-lt"/>
              </a:rPr>
              <a:t>所以房子的防雨功能是不可少的。 </a:t>
            </a:r>
          </a:p>
        </p:txBody>
      </p:sp>
    </p:spTree>
    <p:extLst>
      <p:ext uri="{BB962C8B-B14F-4D97-AF65-F5344CB8AC3E}">
        <p14:creationId xmlns:p14="http://schemas.microsoft.com/office/powerpoint/2010/main" val="38661207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linds(horizont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8">
                                            <p:txEl>
                                              <p:pRg st="0" end="0"/>
                                            </p:txEl>
                                          </p:spTgt>
                                        </p:tgtEl>
                                        <p:attrNameLst>
                                          <p:attrName>style.visibility</p:attrName>
                                        </p:attrNameLst>
                                      </p:cBhvr>
                                      <p:to>
                                        <p:strVal val="visible"/>
                                      </p:to>
                                    </p:set>
                                    <p:animEffect transition="in" filter="blinds(horizontal)">
                                      <p:cBhvr>
                                        <p:cTn id="33"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16B33AB-E236-4866-836E-D6B0E5BE6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5" name="直接连接符 4">
            <a:extLst>
              <a:ext uri="{FF2B5EF4-FFF2-40B4-BE49-F238E27FC236}">
                <a16:creationId xmlns="" xmlns:a16="http://schemas.microsoft.com/office/drawing/2014/main" id="{64767C10-5AAD-4606-A41A-B70DB9A883DD}"/>
              </a:ext>
            </a:extLst>
          </p:cNvPr>
          <p:cNvCxnSpPr>
            <a:cxnSpLocks/>
          </p:cNvCxnSpPr>
          <p:nvPr/>
        </p:nvCxnSpPr>
        <p:spPr>
          <a:xfrm>
            <a:off x="0" y="819150"/>
            <a:ext cx="12192000" cy="0"/>
          </a:xfrm>
          <a:prstGeom prst="line">
            <a:avLst/>
          </a:prstGeom>
          <a:ln w="38100">
            <a:solidFill>
              <a:srgbClr val="45C5A2"/>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81F9E3D2-83EC-41E2-9E67-1D9B906F3CA0}"/>
              </a:ext>
            </a:extLst>
          </p:cNvPr>
          <p:cNvSpPr txBox="1"/>
          <p:nvPr/>
        </p:nvSpPr>
        <p:spPr>
          <a:xfrm>
            <a:off x="4977745" y="111264"/>
            <a:ext cx="2236510" cy="707886"/>
          </a:xfrm>
          <a:prstGeom prst="rect">
            <a:avLst/>
          </a:prstGeom>
          <a:noFill/>
        </p:spPr>
        <p:txBody>
          <a:bodyPr wrap="none" rtlCol="0">
            <a:spAutoFit/>
          </a:bodyPr>
          <a:lstStyle/>
          <a:p>
            <a:r>
              <a:rPr lang="zh-CN" altLang="en-US" sz="4000" b="1" dirty="0">
                <a:solidFill>
                  <a:srgbClr val="45C5A2"/>
                </a:solidFill>
                <a:cs typeface="+mn-ea"/>
                <a:sym typeface="+mn-lt"/>
              </a:rPr>
              <a:t>课文解析</a:t>
            </a:r>
          </a:p>
        </p:txBody>
      </p:sp>
      <p:sp>
        <p:nvSpPr>
          <p:cNvPr id="6" name="Rectangle 2">
            <a:extLst>
              <a:ext uri="{FF2B5EF4-FFF2-40B4-BE49-F238E27FC236}">
                <a16:creationId xmlns="" xmlns:a16="http://schemas.microsoft.com/office/drawing/2014/main" id="{3248A338-9B29-4DD7-8EB5-C2957B9C8511}"/>
              </a:ext>
            </a:extLst>
          </p:cNvPr>
          <p:cNvSpPr>
            <a:spLocks noGrp="1" noRot="1" noChangeArrowheads="1"/>
          </p:cNvSpPr>
          <p:nvPr/>
        </p:nvSpPr>
        <p:spPr bwMode="auto">
          <a:xfrm>
            <a:off x="1573834" y="1240735"/>
            <a:ext cx="85407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zh-CN" altLang="en-US" sz="2800" dirty="0">
                <a:solidFill>
                  <a:srgbClr val="45C5A2"/>
                </a:solidFill>
                <a:latin typeface="+mn-lt"/>
                <a:ea typeface="+mn-ea"/>
                <a:cs typeface="+mn-ea"/>
                <a:sym typeface="+mn-lt"/>
              </a:rPr>
              <a:t>（</a:t>
            </a:r>
            <a:r>
              <a:rPr lang="en-US" altLang="zh-CN" sz="2800" dirty="0">
                <a:solidFill>
                  <a:srgbClr val="45C5A2"/>
                </a:solidFill>
                <a:latin typeface="+mn-lt"/>
                <a:ea typeface="+mn-ea"/>
                <a:cs typeface="+mn-ea"/>
                <a:sym typeface="+mn-lt"/>
              </a:rPr>
              <a:t>2</a:t>
            </a:r>
            <a:r>
              <a:rPr lang="zh-CN" altLang="en-US" sz="2800" dirty="0">
                <a:solidFill>
                  <a:srgbClr val="45C5A2"/>
                </a:solidFill>
                <a:latin typeface="+mn-lt"/>
                <a:ea typeface="+mn-ea"/>
                <a:cs typeface="+mn-ea"/>
                <a:sym typeface="+mn-lt"/>
              </a:rPr>
              <a:t>）</a:t>
            </a:r>
            <a:r>
              <a:rPr lang="en-US" altLang="zh-CN" sz="2800" dirty="0">
                <a:solidFill>
                  <a:srgbClr val="45C5A2"/>
                </a:solidFill>
                <a:latin typeface="+mn-lt"/>
                <a:ea typeface="+mn-ea"/>
                <a:cs typeface="+mn-ea"/>
                <a:sym typeface="+mn-lt"/>
              </a:rPr>
              <a:t>.</a:t>
            </a:r>
            <a:r>
              <a:rPr lang="zh-CN" altLang="en-US" sz="2800" dirty="0">
                <a:solidFill>
                  <a:srgbClr val="45C5A2"/>
                </a:solidFill>
                <a:latin typeface="+mn-lt"/>
                <a:ea typeface="+mn-ea"/>
                <a:cs typeface="+mn-ea"/>
                <a:sym typeface="+mn-lt"/>
              </a:rPr>
              <a:t>防火。“由于地狭人稠且聚族而居</a:t>
            </a:r>
            <a:r>
              <a:rPr lang="en-US" altLang="zh-CN" sz="2800" dirty="0">
                <a:solidFill>
                  <a:srgbClr val="45C5A2"/>
                </a:solidFill>
                <a:latin typeface="+mn-lt"/>
                <a:ea typeface="+mn-ea"/>
                <a:cs typeface="+mn-ea"/>
                <a:sym typeface="+mn-lt"/>
              </a:rPr>
              <a:t>,</a:t>
            </a:r>
            <a:r>
              <a:rPr lang="zh-CN" altLang="en-US" sz="2800" dirty="0">
                <a:solidFill>
                  <a:srgbClr val="45C5A2"/>
                </a:solidFill>
                <a:latin typeface="+mn-lt"/>
                <a:ea typeface="+mn-ea"/>
                <a:cs typeface="+mn-ea"/>
                <a:sym typeface="+mn-lt"/>
              </a:rPr>
              <a:t>徽州民居</a:t>
            </a:r>
            <a:r>
              <a:rPr lang="en-US" altLang="zh-CN" sz="2800" dirty="0">
                <a:solidFill>
                  <a:srgbClr val="45C5A2"/>
                </a:solidFill>
                <a:latin typeface="+mn-lt"/>
                <a:ea typeface="+mn-ea"/>
                <a:cs typeface="+mn-ea"/>
                <a:sym typeface="+mn-lt"/>
              </a:rPr>
              <a:t>·</a:t>
            </a:r>
            <a:r>
              <a:rPr lang="zh-CN" altLang="en-US" sz="2800" dirty="0">
                <a:solidFill>
                  <a:srgbClr val="45C5A2"/>
                </a:solidFill>
                <a:latin typeface="+mn-lt"/>
                <a:ea typeface="+mn-ea"/>
                <a:cs typeface="+mn-ea"/>
                <a:sym typeface="+mn-lt"/>
              </a:rPr>
              <a:t>星罗棋布’</a:t>
            </a:r>
            <a:r>
              <a:rPr lang="en-US" altLang="zh-CN" sz="2800" dirty="0">
                <a:solidFill>
                  <a:srgbClr val="45C5A2"/>
                </a:solidFill>
                <a:latin typeface="+mn-lt"/>
                <a:ea typeface="+mn-ea"/>
                <a:cs typeface="+mn-ea"/>
                <a:sym typeface="+mn-lt"/>
              </a:rPr>
              <a:t>,</a:t>
            </a:r>
            <a:r>
              <a:rPr lang="zh-CN" altLang="en-US" sz="2800" dirty="0">
                <a:solidFill>
                  <a:srgbClr val="45C5A2"/>
                </a:solidFill>
                <a:latin typeface="+mn-lt"/>
                <a:ea typeface="+mn-ea"/>
                <a:cs typeface="+mn-ea"/>
                <a:sym typeface="+mn-lt"/>
              </a:rPr>
              <a:t>为了防止邻人失火殃及自家</a:t>
            </a:r>
            <a:r>
              <a:rPr lang="en-US" altLang="zh-CN" sz="2800" dirty="0">
                <a:solidFill>
                  <a:srgbClr val="45C5A2"/>
                </a:solidFill>
                <a:latin typeface="+mn-lt"/>
                <a:ea typeface="+mn-ea"/>
                <a:cs typeface="+mn-ea"/>
                <a:sym typeface="+mn-lt"/>
              </a:rPr>
              <a:t>,</a:t>
            </a:r>
            <a:r>
              <a:rPr lang="zh-CN" altLang="en-US" sz="2800" dirty="0">
                <a:solidFill>
                  <a:srgbClr val="45C5A2"/>
                </a:solidFill>
                <a:latin typeface="+mn-lt"/>
                <a:ea typeface="+mn-ea"/>
                <a:cs typeface="+mn-ea"/>
                <a:sym typeface="+mn-lt"/>
              </a:rPr>
              <a:t>普遍采用了高低错落、富于变化的封火山墙。”</a:t>
            </a:r>
          </a:p>
        </p:txBody>
      </p:sp>
      <p:sp>
        <p:nvSpPr>
          <p:cNvPr id="7" name="Rectangle 2">
            <a:extLst>
              <a:ext uri="{FF2B5EF4-FFF2-40B4-BE49-F238E27FC236}">
                <a16:creationId xmlns="" xmlns:a16="http://schemas.microsoft.com/office/drawing/2014/main" id="{6E12E7DA-B563-44ED-9C73-DF19D2B18274}"/>
              </a:ext>
            </a:extLst>
          </p:cNvPr>
          <p:cNvSpPr>
            <a:spLocks noGrp="1" noRot="1" noChangeArrowheads="1"/>
          </p:cNvSpPr>
          <p:nvPr/>
        </p:nvSpPr>
        <p:spPr bwMode="auto">
          <a:xfrm>
            <a:off x="1499393" y="2906367"/>
            <a:ext cx="85407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zh-CN" altLang="en-US" sz="2800" dirty="0">
                <a:solidFill>
                  <a:srgbClr val="45C5A2"/>
                </a:solidFill>
                <a:latin typeface="+mn-lt"/>
                <a:ea typeface="+mn-ea"/>
                <a:cs typeface="+mn-ea"/>
                <a:sym typeface="+mn-lt"/>
              </a:rPr>
              <a:t>（</a:t>
            </a:r>
            <a:r>
              <a:rPr lang="en-US" altLang="zh-CN" sz="2800" dirty="0">
                <a:solidFill>
                  <a:srgbClr val="45C5A2"/>
                </a:solidFill>
                <a:latin typeface="+mn-lt"/>
                <a:ea typeface="+mn-ea"/>
                <a:cs typeface="+mn-ea"/>
                <a:sym typeface="+mn-lt"/>
              </a:rPr>
              <a:t>3</a:t>
            </a:r>
            <a:r>
              <a:rPr lang="zh-CN" altLang="en-US" sz="2800" dirty="0">
                <a:solidFill>
                  <a:srgbClr val="45C5A2"/>
                </a:solidFill>
                <a:latin typeface="+mn-lt"/>
                <a:ea typeface="+mn-ea"/>
                <a:cs typeface="+mn-ea"/>
                <a:sym typeface="+mn-lt"/>
              </a:rPr>
              <a:t>）</a:t>
            </a:r>
            <a:r>
              <a:rPr lang="en-US" altLang="zh-CN" sz="2800" dirty="0">
                <a:solidFill>
                  <a:srgbClr val="45C5A2"/>
                </a:solidFill>
                <a:latin typeface="+mn-lt"/>
                <a:ea typeface="+mn-ea"/>
                <a:cs typeface="+mn-ea"/>
                <a:sym typeface="+mn-lt"/>
              </a:rPr>
              <a:t>.</a:t>
            </a:r>
            <a:r>
              <a:rPr lang="zh-CN" altLang="en-US" sz="2800" dirty="0">
                <a:solidFill>
                  <a:srgbClr val="45C5A2"/>
                </a:solidFill>
                <a:latin typeface="+mn-lt"/>
                <a:ea typeface="+mn-ea"/>
                <a:cs typeface="+mn-ea"/>
                <a:sym typeface="+mn-lt"/>
              </a:rPr>
              <a:t>防盗。徽州老房子多是以天井为中心的内向封闭式组合，这样做的目的之一是增强了房子的防盗功能。</a:t>
            </a:r>
          </a:p>
        </p:txBody>
      </p:sp>
      <p:sp>
        <p:nvSpPr>
          <p:cNvPr id="8" name="Rectangle 2">
            <a:extLst>
              <a:ext uri="{FF2B5EF4-FFF2-40B4-BE49-F238E27FC236}">
                <a16:creationId xmlns="" xmlns:a16="http://schemas.microsoft.com/office/drawing/2014/main" id="{FF33EF13-293B-4360-8BE7-4DD41DDE90CA}"/>
              </a:ext>
            </a:extLst>
          </p:cNvPr>
          <p:cNvSpPr>
            <a:spLocks noGrp="1" noRot="1" noChangeArrowheads="1"/>
          </p:cNvSpPr>
          <p:nvPr/>
        </p:nvSpPr>
        <p:spPr bwMode="auto">
          <a:xfrm>
            <a:off x="1573834" y="4209222"/>
            <a:ext cx="85407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zh-CN" altLang="en-US" sz="2800" dirty="0">
                <a:solidFill>
                  <a:srgbClr val="45C5A2"/>
                </a:solidFill>
                <a:latin typeface="+mn-lt"/>
                <a:ea typeface="+mn-ea"/>
                <a:cs typeface="+mn-ea"/>
                <a:sym typeface="+mn-lt"/>
              </a:rPr>
              <a:t>（</a:t>
            </a:r>
            <a:r>
              <a:rPr lang="en-US" altLang="zh-CN" sz="2800" dirty="0">
                <a:solidFill>
                  <a:srgbClr val="45C5A2"/>
                </a:solidFill>
                <a:latin typeface="+mn-lt"/>
                <a:ea typeface="+mn-ea"/>
                <a:cs typeface="+mn-ea"/>
                <a:sym typeface="+mn-lt"/>
              </a:rPr>
              <a:t>4</a:t>
            </a:r>
            <a:r>
              <a:rPr lang="zh-CN" altLang="en-US" sz="2800" dirty="0">
                <a:solidFill>
                  <a:srgbClr val="45C5A2"/>
                </a:solidFill>
                <a:latin typeface="+mn-lt"/>
                <a:ea typeface="+mn-ea"/>
                <a:cs typeface="+mn-ea"/>
                <a:sym typeface="+mn-lt"/>
              </a:rPr>
              <a:t>）</a:t>
            </a:r>
            <a:r>
              <a:rPr lang="en-US" altLang="zh-CN" sz="2800" dirty="0">
                <a:solidFill>
                  <a:srgbClr val="45C5A2"/>
                </a:solidFill>
                <a:latin typeface="+mn-lt"/>
                <a:ea typeface="+mn-ea"/>
                <a:cs typeface="+mn-ea"/>
                <a:sym typeface="+mn-lt"/>
              </a:rPr>
              <a:t>.</a:t>
            </a:r>
            <a:r>
              <a:rPr lang="zh-CN" altLang="en-US" sz="2800" dirty="0">
                <a:solidFill>
                  <a:srgbClr val="45C5A2"/>
                </a:solidFill>
                <a:latin typeface="+mn-lt"/>
                <a:ea typeface="+mn-ea"/>
                <a:cs typeface="+mn-ea"/>
                <a:sym typeface="+mn-lt"/>
              </a:rPr>
              <a:t>防湿防洪水。防止居人与上升的地气直接接触</a:t>
            </a:r>
            <a:r>
              <a:rPr lang="en-US" altLang="zh-CN" sz="2800" dirty="0">
                <a:solidFill>
                  <a:srgbClr val="45C5A2"/>
                </a:solidFill>
                <a:latin typeface="+mn-lt"/>
                <a:ea typeface="+mn-ea"/>
                <a:cs typeface="+mn-ea"/>
                <a:sym typeface="+mn-lt"/>
              </a:rPr>
              <a:t>,</a:t>
            </a:r>
            <a:r>
              <a:rPr lang="zh-CN" altLang="en-US" sz="2800" dirty="0">
                <a:solidFill>
                  <a:srgbClr val="45C5A2"/>
                </a:solidFill>
                <a:latin typeface="+mn-lt"/>
                <a:ea typeface="+mn-ea"/>
                <a:cs typeface="+mn-ea"/>
                <a:sym typeface="+mn-lt"/>
              </a:rPr>
              <a:t>另外也为了预防洪水的骤然而至。</a:t>
            </a:r>
          </a:p>
        </p:txBody>
      </p:sp>
    </p:spTree>
    <p:extLst>
      <p:ext uri="{BB962C8B-B14F-4D97-AF65-F5344CB8AC3E}">
        <p14:creationId xmlns:p14="http://schemas.microsoft.com/office/powerpoint/2010/main" val="2614904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horizont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8">
                                            <p:txEl>
                                              <p:pRg st="0" end="0"/>
                                            </p:txEl>
                                          </p:spTgt>
                                        </p:tgtEl>
                                        <p:attrNameLst>
                                          <p:attrName>style.visibility</p:attrName>
                                        </p:attrNameLst>
                                      </p:cBhvr>
                                      <p:to>
                                        <p:strVal val="visible"/>
                                      </p:to>
                                    </p:set>
                                    <p:animEffect transition="in" filter="randombar(horizontal)">
                                      <p:cBhvr>
                                        <p:cTn id="33"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16B33AB-E236-4866-836E-D6B0E5BE6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5" name="直接连接符 4">
            <a:extLst>
              <a:ext uri="{FF2B5EF4-FFF2-40B4-BE49-F238E27FC236}">
                <a16:creationId xmlns="" xmlns:a16="http://schemas.microsoft.com/office/drawing/2014/main" id="{64767C10-5AAD-4606-A41A-B70DB9A883DD}"/>
              </a:ext>
            </a:extLst>
          </p:cNvPr>
          <p:cNvCxnSpPr>
            <a:cxnSpLocks/>
          </p:cNvCxnSpPr>
          <p:nvPr/>
        </p:nvCxnSpPr>
        <p:spPr>
          <a:xfrm>
            <a:off x="0" y="819150"/>
            <a:ext cx="12192000" cy="0"/>
          </a:xfrm>
          <a:prstGeom prst="line">
            <a:avLst/>
          </a:prstGeom>
          <a:ln w="38100">
            <a:solidFill>
              <a:srgbClr val="45C5A2"/>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81F9E3D2-83EC-41E2-9E67-1D9B906F3CA0}"/>
              </a:ext>
            </a:extLst>
          </p:cNvPr>
          <p:cNvSpPr txBox="1"/>
          <p:nvPr/>
        </p:nvSpPr>
        <p:spPr>
          <a:xfrm>
            <a:off x="4977745" y="111264"/>
            <a:ext cx="2236510" cy="707886"/>
          </a:xfrm>
          <a:prstGeom prst="rect">
            <a:avLst/>
          </a:prstGeom>
          <a:noFill/>
        </p:spPr>
        <p:txBody>
          <a:bodyPr wrap="none" rtlCol="0">
            <a:spAutoFit/>
          </a:bodyPr>
          <a:lstStyle/>
          <a:p>
            <a:r>
              <a:rPr lang="zh-CN" altLang="en-US" sz="4000" b="1" dirty="0">
                <a:solidFill>
                  <a:srgbClr val="45C5A2"/>
                </a:solidFill>
                <a:cs typeface="+mn-ea"/>
                <a:sym typeface="+mn-lt"/>
              </a:rPr>
              <a:t>课文解析</a:t>
            </a:r>
          </a:p>
        </p:txBody>
      </p:sp>
      <p:sp>
        <p:nvSpPr>
          <p:cNvPr id="6" name="Rectangle 2">
            <a:extLst>
              <a:ext uri="{FF2B5EF4-FFF2-40B4-BE49-F238E27FC236}">
                <a16:creationId xmlns="" xmlns:a16="http://schemas.microsoft.com/office/drawing/2014/main" id="{50AE46A9-28A3-4552-ABDB-6E942DED769B}"/>
              </a:ext>
            </a:extLst>
          </p:cNvPr>
          <p:cNvSpPr>
            <a:spLocks noGrp="1" noRot="1" noChangeArrowheads="1"/>
          </p:cNvSpPr>
          <p:nvPr/>
        </p:nvSpPr>
        <p:spPr bwMode="auto">
          <a:xfrm>
            <a:off x="1825625" y="819150"/>
            <a:ext cx="85407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en-US" altLang="zh-CN" sz="3200" dirty="0">
                <a:solidFill>
                  <a:srgbClr val="F39C32"/>
                </a:solidFill>
                <a:latin typeface="+mn-lt"/>
                <a:ea typeface="+mn-ea"/>
                <a:cs typeface="+mn-ea"/>
                <a:sym typeface="+mn-lt"/>
              </a:rPr>
              <a:t>2</a:t>
            </a:r>
            <a:r>
              <a:rPr lang="zh-CN" altLang="en-US" sz="3200" dirty="0">
                <a:solidFill>
                  <a:srgbClr val="F39C32"/>
                </a:solidFill>
                <a:latin typeface="+mn-lt"/>
                <a:ea typeface="+mn-ea"/>
                <a:cs typeface="+mn-ea"/>
                <a:sym typeface="+mn-lt"/>
              </a:rPr>
              <a:t>、徽州老房子的美主要表现在哪几方面？</a:t>
            </a:r>
          </a:p>
        </p:txBody>
      </p:sp>
      <p:sp>
        <p:nvSpPr>
          <p:cNvPr id="7" name="Rectangle 3">
            <a:extLst>
              <a:ext uri="{FF2B5EF4-FFF2-40B4-BE49-F238E27FC236}">
                <a16:creationId xmlns="" xmlns:a16="http://schemas.microsoft.com/office/drawing/2014/main" id="{29486E74-B124-4F27-9173-70B284C7C801}"/>
              </a:ext>
            </a:extLst>
          </p:cNvPr>
          <p:cNvSpPr>
            <a:spLocks noGrp="1" noRot="1" noChangeArrowheads="1"/>
          </p:cNvSpPr>
          <p:nvPr/>
        </p:nvSpPr>
        <p:spPr bwMode="auto">
          <a:xfrm>
            <a:off x="2334936" y="2158206"/>
            <a:ext cx="2327275" cy="3360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fontAlgn="base">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pPr>
            <a:r>
              <a:rPr lang="zh-CN" altLang="en-US" sz="2800" b="1" dirty="0">
                <a:solidFill>
                  <a:srgbClr val="45C5A2"/>
                </a:solidFill>
                <a:cs typeface="+mn-ea"/>
                <a:sym typeface="+mn-lt"/>
              </a:rPr>
              <a:t>精巧别致的结构、</a:t>
            </a:r>
          </a:p>
          <a:p>
            <a:pPr>
              <a:lnSpc>
                <a:spcPct val="90000"/>
              </a:lnSpc>
            </a:pPr>
            <a:endParaRPr lang="zh-CN" altLang="en-US" sz="2800" b="1" dirty="0">
              <a:solidFill>
                <a:srgbClr val="45C5A2"/>
              </a:solidFill>
              <a:cs typeface="+mn-ea"/>
              <a:sym typeface="+mn-lt"/>
            </a:endParaRPr>
          </a:p>
          <a:p>
            <a:pPr>
              <a:lnSpc>
                <a:spcPct val="90000"/>
              </a:lnSpc>
            </a:pPr>
            <a:r>
              <a:rPr lang="zh-CN" altLang="en-US" sz="2800" b="1" dirty="0">
                <a:solidFill>
                  <a:srgbClr val="45C5A2"/>
                </a:solidFill>
                <a:cs typeface="+mn-ea"/>
                <a:sym typeface="+mn-lt"/>
              </a:rPr>
              <a:t>明快淡雅的色调、</a:t>
            </a:r>
          </a:p>
          <a:p>
            <a:pPr>
              <a:lnSpc>
                <a:spcPct val="90000"/>
              </a:lnSpc>
            </a:pPr>
            <a:endParaRPr lang="zh-CN" altLang="en-US" sz="2800" b="1" dirty="0">
              <a:solidFill>
                <a:srgbClr val="45C5A2"/>
              </a:solidFill>
              <a:cs typeface="+mn-ea"/>
              <a:sym typeface="+mn-lt"/>
            </a:endParaRPr>
          </a:p>
          <a:p>
            <a:pPr>
              <a:lnSpc>
                <a:spcPct val="90000"/>
              </a:lnSpc>
            </a:pPr>
            <a:r>
              <a:rPr lang="zh-CN" altLang="en-US" sz="2800" b="1" dirty="0">
                <a:solidFill>
                  <a:srgbClr val="45C5A2"/>
                </a:solidFill>
                <a:cs typeface="+mn-ea"/>
                <a:sym typeface="+mn-lt"/>
              </a:rPr>
              <a:t>富有韵律感。 </a:t>
            </a:r>
          </a:p>
        </p:txBody>
      </p:sp>
      <p:pic>
        <p:nvPicPr>
          <p:cNvPr id="8" name="Picture 4" descr="Mdu7A8Y0F9O1T5O1132509898">
            <a:extLst>
              <a:ext uri="{FF2B5EF4-FFF2-40B4-BE49-F238E27FC236}">
                <a16:creationId xmlns="" xmlns:a16="http://schemas.microsoft.com/office/drawing/2014/main" id="{DF2E67E7-61ED-4FA7-BCB7-5933A84CDA1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2434"/>
          <a:stretch/>
        </p:blipFill>
        <p:spPr bwMode="auto">
          <a:xfrm>
            <a:off x="5081072" y="1808750"/>
            <a:ext cx="4897438" cy="4230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21066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checkerboard(across)">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0-#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16B33AB-E236-4866-836E-D6B0E5BE6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5" name="直接连接符 4">
            <a:extLst>
              <a:ext uri="{FF2B5EF4-FFF2-40B4-BE49-F238E27FC236}">
                <a16:creationId xmlns="" xmlns:a16="http://schemas.microsoft.com/office/drawing/2014/main" id="{64767C10-5AAD-4606-A41A-B70DB9A883DD}"/>
              </a:ext>
            </a:extLst>
          </p:cNvPr>
          <p:cNvCxnSpPr>
            <a:cxnSpLocks/>
          </p:cNvCxnSpPr>
          <p:nvPr/>
        </p:nvCxnSpPr>
        <p:spPr>
          <a:xfrm>
            <a:off x="0" y="819150"/>
            <a:ext cx="12192000" cy="0"/>
          </a:xfrm>
          <a:prstGeom prst="line">
            <a:avLst/>
          </a:prstGeom>
          <a:ln w="38100">
            <a:solidFill>
              <a:srgbClr val="45C5A2"/>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81F9E3D2-83EC-41E2-9E67-1D9B906F3CA0}"/>
              </a:ext>
            </a:extLst>
          </p:cNvPr>
          <p:cNvSpPr txBox="1"/>
          <p:nvPr/>
        </p:nvSpPr>
        <p:spPr>
          <a:xfrm>
            <a:off x="4977745" y="111264"/>
            <a:ext cx="2236510" cy="707886"/>
          </a:xfrm>
          <a:prstGeom prst="rect">
            <a:avLst/>
          </a:prstGeom>
          <a:noFill/>
        </p:spPr>
        <p:txBody>
          <a:bodyPr wrap="none" rtlCol="0">
            <a:spAutoFit/>
          </a:bodyPr>
          <a:lstStyle/>
          <a:p>
            <a:r>
              <a:rPr lang="zh-CN" altLang="en-US" sz="4000" b="1" dirty="0">
                <a:solidFill>
                  <a:srgbClr val="45C5A2"/>
                </a:solidFill>
                <a:cs typeface="+mn-ea"/>
                <a:sym typeface="+mn-lt"/>
              </a:rPr>
              <a:t>课文解析</a:t>
            </a:r>
          </a:p>
        </p:txBody>
      </p:sp>
      <p:sp>
        <p:nvSpPr>
          <p:cNvPr id="6" name="Rectangle 2">
            <a:extLst>
              <a:ext uri="{FF2B5EF4-FFF2-40B4-BE49-F238E27FC236}">
                <a16:creationId xmlns="" xmlns:a16="http://schemas.microsoft.com/office/drawing/2014/main" id="{5C68EA40-CD9F-4BAD-8506-03A03815CA75}"/>
              </a:ext>
            </a:extLst>
          </p:cNvPr>
          <p:cNvSpPr>
            <a:spLocks noGrp="1" noRot="1" noChangeArrowheads="1"/>
          </p:cNvSpPr>
          <p:nvPr/>
        </p:nvSpPr>
        <p:spPr bwMode="auto">
          <a:xfrm>
            <a:off x="1693104" y="819150"/>
            <a:ext cx="85407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en-US" altLang="zh-CN" sz="3200" dirty="0">
                <a:solidFill>
                  <a:srgbClr val="F39C32"/>
                </a:solidFill>
                <a:latin typeface="+mn-lt"/>
                <a:ea typeface="+mn-ea"/>
                <a:cs typeface="+mn-ea"/>
                <a:sym typeface="+mn-lt"/>
              </a:rPr>
              <a:t>3</a:t>
            </a:r>
            <a:r>
              <a:rPr lang="zh-CN" altLang="en-US" sz="3200" dirty="0">
                <a:solidFill>
                  <a:srgbClr val="F39C32"/>
                </a:solidFill>
                <a:latin typeface="+mn-lt"/>
                <a:ea typeface="+mn-ea"/>
                <a:cs typeface="+mn-ea"/>
                <a:sym typeface="+mn-lt"/>
              </a:rPr>
              <a:t>、作者为什么重点介绍了木雕艺术？</a:t>
            </a:r>
          </a:p>
        </p:txBody>
      </p:sp>
      <p:sp>
        <p:nvSpPr>
          <p:cNvPr id="7" name="Rectangle 3">
            <a:extLst>
              <a:ext uri="{FF2B5EF4-FFF2-40B4-BE49-F238E27FC236}">
                <a16:creationId xmlns="" xmlns:a16="http://schemas.microsoft.com/office/drawing/2014/main" id="{27E9A2D1-7C73-4597-9100-375DA6E4E6AA}"/>
              </a:ext>
            </a:extLst>
          </p:cNvPr>
          <p:cNvSpPr>
            <a:spLocks noGrp="1" noRot="1" noChangeArrowheads="1"/>
          </p:cNvSpPr>
          <p:nvPr/>
        </p:nvSpPr>
        <p:spPr bwMode="auto">
          <a:xfrm>
            <a:off x="6256601" y="2778399"/>
            <a:ext cx="4618779" cy="1900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fontAlgn="base">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pPr>
            <a:r>
              <a:rPr lang="zh-CN" altLang="en-US" sz="2800" dirty="0">
                <a:solidFill>
                  <a:srgbClr val="45C5A2"/>
                </a:solidFill>
                <a:cs typeface="+mn-ea"/>
                <a:sym typeface="+mn-lt"/>
              </a:rPr>
              <a:t>它是著名的徽州三雕之一</a:t>
            </a:r>
            <a:r>
              <a:rPr lang="en-US" altLang="zh-CN" sz="2800" dirty="0">
                <a:solidFill>
                  <a:srgbClr val="45C5A2"/>
                </a:solidFill>
                <a:cs typeface="+mn-ea"/>
                <a:sym typeface="+mn-lt"/>
              </a:rPr>
              <a:t>,</a:t>
            </a:r>
          </a:p>
          <a:p>
            <a:pPr>
              <a:lnSpc>
                <a:spcPct val="80000"/>
              </a:lnSpc>
            </a:pPr>
            <a:endParaRPr lang="en-US" altLang="zh-CN" sz="2800" dirty="0">
              <a:solidFill>
                <a:srgbClr val="45C5A2"/>
              </a:solidFill>
              <a:cs typeface="+mn-ea"/>
              <a:sym typeface="+mn-lt"/>
            </a:endParaRPr>
          </a:p>
          <a:p>
            <a:pPr>
              <a:lnSpc>
                <a:spcPct val="80000"/>
              </a:lnSpc>
            </a:pPr>
            <a:r>
              <a:rPr lang="zh-CN" altLang="en-US" sz="2800" dirty="0">
                <a:solidFill>
                  <a:srgbClr val="45C5A2"/>
                </a:solidFill>
                <a:cs typeface="+mn-ea"/>
                <a:sym typeface="+mn-lt"/>
              </a:rPr>
              <a:t>是徽派建筑仙重要特征。 </a:t>
            </a:r>
          </a:p>
        </p:txBody>
      </p:sp>
      <p:pic>
        <p:nvPicPr>
          <p:cNvPr id="8" name="Picture 4" descr="qiankou9">
            <a:extLst>
              <a:ext uri="{FF2B5EF4-FFF2-40B4-BE49-F238E27FC236}">
                <a16:creationId xmlns="" xmlns:a16="http://schemas.microsoft.com/office/drawing/2014/main" id="{158C6194-EBB8-4CA2-B69E-E7640C0F574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669" t="13567" r="725" b="1624"/>
          <a:stretch/>
        </p:blipFill>
        <p:spPr bwMode="auto">
          <a:xfrm>
            <a:off x="1378768" y="2069653"/>
            <a:ext cx="4877833" cy="33177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97022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checkerboard(across)">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16B33AB-E236-4866-836E-D6B0E5BE6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5" name="直接连接符 4">
            <a:extLst>
              <a:ext uri="{FF2B5EF4-FFF2-40B4-BE49-F238E27FC236}">
                <a16:creationId xmlns="" xmlns:a16="http://schemas.microsoft.com/office/drawing/2014/main" id="{64767C10-5AAD-4606-A41A-B70DB9A883DD}"/>
              </a:ext>
            </a:extLst>
          </p:cNvPr>
          <p:cNvCxnSpPr>
            <a:cxnSpLocks/>
          </p:cNvCxnSpPr>
          <p:nvPr/>
        </p:nvCxnSpPr>
        <p:spPr>
          <a:xfrm>
            <a:off x="0" y="819150"/>
            <a:ext cx="12192000" cy="0"/>
          </a:xfrm>
          <a:prstGeom prst="line">
            <a:avLst/>
          </a:prstGeom>
          <a:ln w="38100">
            <a:solidFill>
              <a:srgbClr val="45C5A2"/>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81F9E3D2-83EC-41E2-9E67-1D9B906F3CA0}"/>
              </a:ext>
            </a:extLst>
          </p:cNvPr>
          <p:cNvSpPr txBox="1"/>
          <p:nvPr/>
        </p:nvSpPr>
        <p:spPr>
          <a:xfrm>
            <a:off x="4977745" y="111264"/>
            <a:ext cx="2236510" cy="707886"/>
          </a:xfrm>
          <a:prstGeom prst="rect">
            <a:avLst/>
          </a:prstGeom>
          <a:noFill/>
        </p:spPr>
        <p:txBody>
          <a:bodyPr wrap="none" rtlCol="0">
            <a:spAutoFit/>
          </a:bodyPr>
          <a:lstStyle/>
          <a:p>
            <a:r>
              <a:rPr lang="zh-CN" altLang="en-US" sz="4000" b="1" dirty="0">
                <a:solidFill>
                  <a:srgbClr val="45C5A2"/>
                </a:solidFill>
                <a:cs typeface="+mn-ea"/>
                <a:sym typeface="+mn-lt"/>
              </a:rPr>
              <a:t>课文解析</a:t>
            </a:r>
          </a:p>
        </p:txBody>
      </p:sp>
      <p:sp>
        <p:nvSpPr>
          <p:cNvPr id="6" name="Rectangle 2">
            <a:extLst>
              <a:ext uri="{FF2B5EF4-FFF2-40B4-BE49-F238E27FC236}">
                <a16:creationId xmlns="" xmlns:a16="http://schemas.microsoft.com/office/drawing/2014/main" id="{F0E76E55-E955-4B67-9C23-545F60381EAA}"/>
              </a:ext>
            </a:extLst>
          </p:cNvPr>
          <p:cNvSpPr>
            <a:spLocks noGrp="1" noRot="1" noChangeArrowheads="1"/>
          </p:cNvSpPr>
          <p:nvPr/>
        </p:nvSpPr>
        <p:spPr bwMode="auto">
          <a:xfrm>
            <a:off x="1825625" y="955536"/>
            <a:ext cx="85407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en-US" altLang="zh-CN" sz="3200" dirty="0">
                <a:solidFill>
                  <a:srgbClr val="F39C32"/>
                </a:solidFill>
                <a:latin typeface="+mn-lt"/>
                <a:ea typeface="+mn-ea"/>
                <a:cs typeface="+mn-ea"/>
                <a:sym typeface="+mn-lt"/>
              </a:rPr>
              <a:t>4</a:t>
            </a:r>
            <a:r>
              <a:rPr lang="zh-CN" altLang="en-US" sz="3200" dirty="0">
                <a:solidFill>
                  <a:srgbClr val="F39C32"/>
                </a:solidFill>
                <a:latin typeface="+mn-lt"/>
                <a:ea typeface="+mn-ea"/>
                <a:cs typeface="+mn-ea"/>
                <a:sym typeface="+mn-lt"/>
              </a:rPr>
              <a:t>、徽州老房子传达出哪些乡土文化信息？乡土文化产生的原因是什么？ </a:t>
            </a:r>
          </a:p>
        </p:txBody>
      </p:sp>
      <p:sp>
        <p:nvSpPr>
          <p:cNvPr id="7" name="Rectangle 3">
            <a:extLst>
              <a:ext uri="{FF2B5EF4-FFF2-40B4-BE49-F238E27FC236}">
                <a16:creationId xmlns="" xmlns:a16="http://schemas.microsoft.com/office/drawing/2014/main" id="{00643744-8BAD-4D51-9C86-387E3C0FBFAE}"/>
              </a:ext>
            </a:extLst>
          </p:cNvPr>
          <p:cNvSpPr>
            <a:spLocks noGrp="1" noRot="1" noChangeArrowheads="1"/>
          </p:cNvSpPr>
          <p:nvPr/>
        </p:nvSpPr>
        <p:spPr bwMode="auto">
          <a:xfrm>
            <a:off x="1825625" y="2564315"/>
            <a:ext cx="8424862" cy="158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fontAlgn="base">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pPr>
            <a:r>
              <a:rPr lang="zh-CN" altLang="en-US" sz="2400" dirty="0">
                <a:solidFill>
                  <a:srgbClr val="45C5A2"/>
                </a:solidFill>
                <a:cs typeface="+mn-ea"/>
                <a:sym typeface="+mn-lt"/>
              </a:rPr>
              <a:t>五叠式的马头墙称为“五岳朝天”、 以天井为中心的封闭式结构称为“四水归堂”、 老房子的窗子很少，</a:t>
            </a:r>
            <a:r>
              <a:rPr lang="en-US" altLang="zh-CN" sz="2400" dirty="0">
                <a:solidFill>
                  <a:srgbClr val="45C5A2"/>
                </a:solidFill>
                <a:cs typeface="+mn-ea"/>
                <a:sym typeface="+mn-lt"/>
              </a:rPr>
              <a:t>,</a:t>
            </a:r>
            <a:r>
              <a:rPr lang="zh-CN" altLang="en-US" sz="2400" dirty="0">
                <a:solidFill>
                  <a:srgbClr val="45C5A2"/>
                </a:solidFill>
                <a:cs typeface="+mn-ea"/>
                <a:sym typeface="+mn-lt"/>
              </a:rPr>
              <a:t>反映出一种古老的风水观念、雕花梁架、楹联字画固然表现出当地丰富的乡土艺术语言。</a:t>
            </a:r>
          </a:p>
        </p:txBody>
      </p:sp>
      <p:sp>
        <p:nvSpPr>
          <p:cNvPr id="8" name="Rectangle 5">
            <a:extLst>
              <a:ext uri="{FF2B5EF4-FFF2-40B4-BE49-F238E27FC236}">
                <a16:creationId xmlns="" xmlns:a16="http://schemas.microsoft.com/office/drawing/2014/main" id="{C2CCBC8A-1089-4179-9486-89B467A990D0}"/>
              </a:ext>
            </a:extLst>
          </p:cNvPr>
          <p:cNvSpPr>
            <a:spLocks noChangeArrowheads="1"/>
          </p:cNvSpPr>
          <p:nvPr/>
        </p:nvSpPr>
        <p:spPr bwMode="auto">
          <a:xfrm>
            <a:off x="1901825" y="4159300"/>
            <a:ext cx="838835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zh-CN" altLang="en-US" sz="2400" dirty="0">
                <a:solidFill>
                  <a:srgbClr val="45C5A2"/>
                </a:solidFill>
                <a:latin typeface="+mn-lt"/>
                <a:ea typeface="+mn-ea"/>
                <a:cs typeface="+mn-ea"/>
                <a:sym typeface="+mn-lt"/>
              </a:rPr>
              <a:t>原因：特定的自然地理和历史人文环境中逐渐形成的；明清时期对民间营建制度的严格规定。</a:t>
            </a:r>
          </a:p>
          <a:p>
            <a:pPr eaLnBrk="0" hangingPunct="0"/>
            <a:endParaRPr lang="en-US" altLang="zh-CN" sz="2400" dirty="0">
              <a:solidFill>
                <a:srgbClr val="45C5A2"/>
              </a:solidFill>
              <a:latin typeface="+mn-lt"/>
              <a:ea typeface="+mn-ea"/>
              <a:cs typeface="+mn-ea"/>
              <a:sym typeface="+mn-lt"/>
            </a:endParaRPr>
          </a:p>
        </p:txBody>
      </p:sp>
    </p:spTree>
    <p:extLst>
      <p:ext uri="{BB962C8B-B14F-4D97-AF65-F5344CB8AC3E}">
        <p14:creationId xmlns:p14="http://schemas.microsoft.com/office/powerpoint/2010/main" val="10101759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horizont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horizontal)">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16B33AB-E236-4866-836E-D6B0E5BE6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5" name="直接连接符 4">
            <a:extLst>
              <a:ext uri="{FF2B5EF4-FFF2-40B4-BE49-F238E27FC236}">
                <a16:creationId xmlns="" xmlns:a16="http://schemas.microsoft.com/office/drawing/2014/main" id="{64767C10-5AAD-4606-A41A-B70DB9A883DD}"/>
              </a:ext>
            </a:extLst>
          </p:cNvPr>
          <p:cNvCxnSpPr>
            <a:cxnSpLocks/>
          </p:cNvCxnSpPr>
          <p:nvPr/>
        </p:nvCxnSpPr>
        <p:spPr>
          <a:xfrm>
            <a:off x="0" y="819150"/>
            <a:ext cx="12192000" cy="0"/>
          </a:xfrm>
          <a:prstGeom prst="line">
            <a:avLst/>
          </a:prstGeom>
          <a:ln w="38100">
            <a:solidFill>
              <a:srgbClr val="45C5A2"/>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81F9E3D2-83EC-41E2-9E67-1D9B906F3CA0}"/>
              </a:ext>
            </a:extLst>
          </p:cNvPr>
          <p:cNvSpPr txBox="1"/>
          <p:nvPr/>
        </p:nvSpPr>
        <p:spPr>
          <a:xfrm>
            <a:off x="4977745" y="111264"/>
            <a:ext cx="2236510" cy="707886"/>
          </a:xfrm>
          <a:prstGeom prst="rect">
            <a:avLst/>
          </a:prstGeom>
          <a:noFill/>
        </p:spPr>
        <p:txBody>
          <a:bodyPr wrap="none" rtlCol="0">
            <a:spAutoFit/>
          </a:bodyPr>
          <a:lstStyle/>
          <a:p>
            <a:r>
              <a:rPr lang="zh-CN" altLang="en-US" sz="4000" b="1" dirty="0">
                <a:solidFill>
                  <a:srgbClr val="45C5A2"/>
                </a:solidFill>
                <a:cs typeface="+mn-ea"/>
                <a:sym typeface="+mn-lt"/>
              </a:rPr>
              <a:t>课文解析</a:t>
            </a:r>
          </a:p>
        </p:txBody>
      </p:sp>
      <p:sp>
        <p:nvSpPr>
          <p:cNvPr id="6" name="Rectangle 2">
            <a:extLst>
              <a:ext uri="{FF2B5EF4-FFF2-40B4-BE49-F238E27FC236}">
                <a16:creationId xmlns="" xmlns:a16="http://schemas.microsoft.com/office/drawing/2014/main" id="{47BAC5EE-65FC-4FE4-ACE6-6138CD1CF168}"/>
              </a:ext>
            </a:extLst>
          </p:cNvPr>
          <p:cNvSpPr>
            <a:spLocks noGrp="1" noRot="1" noChangeArrowheads="1"/>
          </p:cNvSpPr>
          <p:nvPr/>
        </p:nvSpPr>
        <p:spPr bwMode="auto">
          <a:xfrm>
            <a:off x="2319130" y="1390650"/>
            <a:ext cx="8295861"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zh-CN" altLang="en-US" sz="3200" dirty="0">
                <a:solidFill>
                  <a:srgbClr val="45C5A2"/>
                </a:solidFill>
                <a:latin typeface="+mn-lt"/>
                <a:ea typeface="+mn-ea"/>
                <a:cs typeface="+mn-ea"/>
                <a:sym typeface="+mn-lt"/>
              </a:rPr>
              <a:t>讨论这一段怎样写出了徽式建筑的哪些不足？</a:t>
            </a:r>
          </a:p>
        </p:txBody>
      </p:sp>
      <p:sp>
        <p:nvSpPr>
          <p:cNvPr id="7" name="Rectangle 3">
            <a:extLst>
              <a:ext uri="{FF2B5EF4-FFF2-40B4-BE49-F238E27FC236}">
                <a16:creationId xmlns="" xmlns:a16="http://schemas.microsoft.com/office/drawing/2014/main" id="{32AA7DF6-D8B4-41FB-B33D-1A492F767DE2}"/>
              </a:ext>
            </a:extLst>
          </p:cNvPr>
          <p:cNvSpPr>
            <a:spLocks noGrp="1" noRot="1" noChangeArrowheads="1"/>
          </p:cNvSpPr>
          <p:nvPr/>
        </p:nvSpPr>
        <p:spPr bwMode="auto">
          <a:xfrm>
            <a:off x="2074241" y="2689708"/>
            <a:ext cx="854075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fontAlgn="base">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dirty="0">
                <a:solidFill>
                  <a:srgbClr val="45C5A2"/>
                </a:solidFill>
                <a:cs typeface="+mn-ea"/>
                <a:sym typeface="+mn-lt"/>
              </a:rPr>
              <a:t>第</a:t>
            </a:r>
            <a:r>
              <a:rPr lang="en-US" altLang="zh-CN" sz="2800" dirty="0">
                <a:solidFill>
                  <a:srgbClr val="45C5A2"/>
                </a:solidFill>
                <a:cs typeface="+mn-ea"/>
                <a:sym typeface="+mn-lt"/>
              </a:rPr>
              <a:t>l5</a:t>
            </a:r>
            <a:r>
              <a:rPr lang="zh-CN" altLang="en-US" sz="2800" dirty="0">
                <a:solidFill>
                  <a:srgbClr val="45C5A2"/>
                </a:solidFill>
                <a:cs typeface="+mn-ea"/>
                <a:sym typeface="+mn-lt"/>
              </a:rPr>
              <a:t>节写徽州民居在山光水色的衬托之下显现出独特的魅力。第</a:t>
            </a:r>
            <a:r>
              <a:rPr lang="en-US" altLang="zh-CN" sz="2800" dirty="0">
                <a:solidFill>
                  <a:srgbClr val="45C5A2"/>
                </a:solidFill>
                <a:cs typeface="+mn-ea"/>
                <a:sym typeface="+mn-lt"/>
              </a:rPr>
              <a:t>16</a:t>
            </a:r>
            <a:r>
              <a:rPr lang="zh-CN" altLang="en-US" sz="2800" dirty="0">
                <a:solidFill>
                  <a:srgbClr val="45C5A2"/>
                </a:solidFill>
                <a:cs typeface="+mn-ea"/>
                <a:sym typeface="+mn-lt"/>
              </a:rPr>
              <a:t>节笔锋一转</a:t>
            </a:r>
            <a:r>
              <a:rPr lang="en-US" altLang="zh-CN" sz="2800" dirty="0">
                <a:solidFill>
                  <a:srgbClr val="45C5A2"/>
                </a:solidFill>
                <a:cs typeface="+mn-ea"/>
                <a:sym typeface="+mn-lt"/>
              </a:rPr>
              <a:t>,</a:t>
            </a:r>
            <a:r>
              <a:rPr lang="zh-CN" altLang="en-US" sz="2800" dirty="0">
                <a:solidFill>
                  <a:srgbClr val="45C5A2"/>
                </a:solidFill>
                <a:cs typeface="+mn-ea"/>
                <a:sym typeface="+mn-lt"/>
              </a:rPr>
              <a:t>引用前人著述</a:t>
            </a:r>
            <a:r>
              <a:rPr lang="en-US" altLang="zh-CN" sz="2800" dirty="0">
                <a:solidFill>
                  <a:srgbClr val="45C5A2"/>
                </a:solidFill>
                <a:cs typeface="+mn-ea"/>
                <a:sym typeface="+mn-lt"/>
              </a:rPr>
              <a:t>,</a:t>
            </a:r>
            <a:r>
              <a:rPr lang="zh-CN" altLang="en-US" sz="2800" dirty="0">
                <a:solidFill>
                  <a:srgbClr val="45C5A2"/>
                </a:solidFill>
                <a:cs typeface="+mn-ea"/>
                <a:sym typeface="+mn-lt"/>
              </a:rPr>
              <a:t>说明徽派老房子的弱点</a:t>
            </a:r>
            <a:r>
              <a:rPr lang="en-US" altLang="zh-CN" sz="2800" dirty="0">
                <a:solidFill>
                  <a:srgbClr val="45C5A2"/>
                </a:solidFill>
                <a:cs typeface="+mn-ea"/>
                <a:sym typeface="+mn-lt"/>
              </a:rPr>
              <a:t>—</a:t>
            </a:r>
            <a:r>
              <a:rPr lang="zh-CN" altLang="en-US" sz="2800" dirty="0">
                <a:solidFill>
                  <a:srgbClr val="45C5A2"/>
                </a:solidFill>
                <a:cs typeface="+mn-ea"/>
                <a:sym typeface="+mn-lt"/>
              </a:rPr>
              <a:t>太雷同</a:t>
            </a:r>
            <a:r>
              <a:rPr lang="en-US" altLang="zh-CN" sz="2800" dirty="0">
                <a:solidFill>
                  <a:srgbClr val="45C5A2"/>
                </a:solidFill>
                <a:cs typeface="+mn-ea"/>
                <a:sym typeface="+mn-lt"/>
              </a:rPr>
              <a:t>,</a:t>
            </a:r>
            <a:r>
              <a:rPr lang="zh-CN" altLang="en-US" sz="2800" dirty="0">
                <a:solidFill>
                  <a:srgbClr val="45C5A2"/>
                </a:solidFill>
                <a:cs typeface="+mn-ea"/>
                <a:sym typeface="+mn-lt"/>
              </a:rPr>
              <a:t>太晦暗</a:t>
            </a:r>
            <a:r>
              <a:rPr lang="en-US" altLang="zh-CN" sz="2800" dirty="0">
                <a:solidFill>
                  <a:srgbClr val="45C5A2"/>
                </a:solidFill>
                <a:cs typeface="+mn-ea"/>
                <a:sym typeface="+mn-lt"/>
              </a:rPr>
              <a:t>,</a:t>
            </a:r>
            <a:r>
              <a:rPr lang="zh-CN" altLang="en-US" sz="2800" dirty="0">
                <a:solidFill>
                  <a:srgbClr val="45C5A2"/>
                </a:solidFill>
                <a:cs typeface="+mn-ea"/>
                <a:sym typeface="+mn-lt"/>
              </a:rPr>
              <a:t>房窄狭。第</a:t>
            </a:r>
            <a:r>
              <a:rPr lang="en-US" altLang="zh-CN" sz="2800" dirty="0">
                <a:solidFill>
                  <a:srgbClr val="45C5A2"/>
                </a:solidFill>
                <a:cs typeface="+mn-ea"/>
                <a:sym typeface="+mn-lt"/>
              </a:rPr>
              <a:t>17</a:t>
            </a:r>
            <a:r>
              <a:rPr lang="zh-CN" altLang="en-US" sz="2800" dirty="0">
                <a:solidFill>
                  <a:srgbClr val="45C5A2"/>
                </a:solidFill>
                <a:cs typeface="+mn-ea"/>
                <a:sym typeface="+mn-lt"/>
              </a:rPr>
              <a:t>节进一步引用民国期间的县志说明它的缺陷。第</a:t>
            </a:r>
            <a:r>
              <a:rPr lang="en-US" altLang="zh-CN" sz="2800" dirty="0">
                <a:solidFill>
                  <a:srgbClr val="45C5A2"/>
                </a:solidFill>
                <a:cs typeface="+mn-ea"/>
                <a:sym typeface="+mn-lt"/>
              </a:rPr>
              <a:t>l8</a:t>
            </a:r>
            <a:r>
              <a:rPr lang="zh-CN" altLang="en-US" sz="2800" dirty="0">
                <a:solidFill>
                  <a:srgbClr val="45C5A2"/>
                </a:solidFill>
                <a:cs typeface="+mn-ea"/>
                <a:sym typeface="+mn-lt"/>
              </a:rPr>
              <a:t>节</a:t>
            </a:r>
            <a:r>
              <a:rPr lang="en-US" altLang="zh-CN" sz="2800" dirty="0">
                <a:solidFill>
                  <a:srgbClr val="45C5A2"/>
                </a:solidFill>
                <a:cs typeface="+mn-ea"/>
                <a:sym typeface="+mn-lt"/>
              </a:rPr>
              <a:t>,</a:t>
            </a:r>
            <a:r>
              <a:rPr lang="zh-CN" altLang="en-US" sz="2800" dirty="0">
                <a:solidFill>
                  <a:srgbClr val="45C5A2"/>
                </a:solidFill>
                <a:cs typeface="+mn-ea"/>
                <a:sym typeface="+mn-lt"/>
              </a:rPr>
              <a:t>作者从现实生活实用功利的角度总结徽式建筑的严重缺陷。</a:t>
            </a:r>
          </a:p>
        </p:txBody>
      </p:sp>
      <p:sp>
        <p:nvSpPr>
          <p:cNvPr id="8" name="Rectangle 2">
            <a:extLst>
              <a:ext uri="{FF2B5EF4-FFF2-40B4-BE49-F238E27FC236}">
                <a16:creationId xmlns="" xmlns:a16="http://schemas.microsoft.com/office/drawing/2014/main" id="{878CB047-A4B2-4955-9C07-CE02003C1282}"/>
              </a:ext>
            </a:extLst>
          </p:cNvPr>
          <p:cNvSpPr>
            <a:spLocks noGrp="1" noRot="1" noChangeArrowheads="1"/>
          </p:cNvSpPr>
          <p:nvPr/>
        </p:nvSpPr>
        <p:spPr bwMode="auto">
          <a:xfrm>
            <a:off x="-145773" y="574399"/>
            <a:ext cx="2811369"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zh-CN" altLang="en-US" sz="3600" dirty="0">
                <a:solidFill>
                  <a:srgbClr val="45C5A2"/>
                </a:solidFill>
                <a:latin typeface="+mn-lt"/>
                <a:ea typeface="+mn-ea"/>
                <a:cs typeface="+mn-ea"/>
                <a:sym typeface="+mn-lt"/>
              </a:rPr>
              <a:t>研习第二段 </a:t>
            </a:r>
          </a:p>
        </p:txBody>
      </p:sp>
    </p:spTree>
    <p:extLst>
      <p:ext uri="{BB962C8B-B14F-4D97-AF65-F5344CB8AC3E}">
        <p14:creationId xmlns:p14="http://schemas.microsoft.com/office/powerpoint/2010/main" val="29362634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randombar(horizontal)">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randombar(horizontal)">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16B33AB-E236-4866-836E-D6B0E5BE6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5" name="直接连接符 4">
            <a:extLst>
              <a:ext uri="{FF2B5EF4-FFF2-40B4-BE49-F238E27FC236}">
                <a16:creationId xmlns="" xmlns:a16="http://schemas.microsoft.com/office/drawing/2014/main" id="{64767C10-5AAD-4606-A41A-B70DB9A883DD}"/>
              </a:ext>
            </a:extLst>
          </p:cNvPr>
          <p:cNvCxnSpPr>
            <a:cxnSpLocks/>
          </p:cNvCxnSpPr>
          <p:nvPr/>
        </p:nvCxnSpPr>
        <p:spPr>
          <a:xfrm>
            <a:off x="0" y="819150"/>
            <a:ext cx="12192000" cy="0"/>
          </a:xfrm>
          <a:prstGeom prst="line">
            <a:avLst/>
          </a:prstGeom>
          <a:ln w="38100">
            <a:solidFill>
              <a:srgbClr val="45C5A2"/>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81F9E3D2-83EC-41E2-9E67-1D9B906F3CA0}"/>
              </a:ext>
            </a:extLst>
          </p:cNvPr>
          <p:cNvSpPr txBox="1"/>
          <p:nvPr/>
        </p:nvSpPr>
        <p:spPr>
          <a:xfrm>
            <a:off x="4977745" y="111264"/>
            <a:ext cx="2236510" cy="707886"/>
          </a:xfrm>
          <a:prstGeom prst="rect">
            <a:avLst/>
          </a:prstGeom>
          <a:noFill/>
        </p:spPr>
        <p:txBody>
          <a:bodyPr wrap="none" rtlCol="0">
            <a:spAutoFit/>
          </a:bodyPr>
          <a:lstStyle/>
          <a:p>
            <a:r>
              <a:rPr lang="zh-CN" altLang="en-US" sz="4000" b="1" dirty="0">
                <a:solidFill>
                  <a:srgbClr val="45C5A2"/>
                </a:solidFill>
                <a:cs typeface="+mn-ea"/>
                <a:sym typeface="+mn-lt"/>
              </a:rPr>
              <a:t>课文解析</a:t>
            </a:r>
          </a:p>
        </p:txBody>
      </p:sp>
      <p:sp>
        <p:nvSpPr>
          <p:cNvPr id="6" name="Rectangle 2">
            <a:extLst>
              <a:ext uri="{FF2B5EF4-FFF2-40B4-BE49-F238E27FC236}">
                <a16:creationId xmlns="" xmlns:a16="http://schemas.microsoft.com/office/drawing/2014/main" id="{0858DF1B-C7FA-454F-BD88-02A271B209B3}"/>
              </a:ext>
            </a:extLst>
          </p:cNvPr>
          <p:cNvSpPr>
            <a:spLocks noGrp="1" noRot="1" noChangeArrowheads="1"/>
          </p:cNvSpPr>
          <p:nvPr/>
        </p:nvSpPr>
        <p:spPr bwMode="auto">
          <a:xfrm>
            <a:off x="53008" y="620848"/>
            <a:ext cx="456389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zh-CN" altLang="en-US" sz="3600" dirty="0">
                <a:solidFill>
                  <a:srgbClr val="45C5A2"/>
                </a:solidFill>
                <a:latin typeface="+mn-lt"/>
                <a:ea typeface="+mn-ea"/>
                <a:cs typeface="+mn-ea"/>
                <a:sym typeface="+mn-lt"/>
              </a:rPr>
              <a:t>研习第四、五段讨论： </a:t>
            </a:r>
          </a:p>
        </p:txBody>
      </p:sp>
      <p:sp>
        <p:nvSpPr>
          <p:cNvPr id="7" name="Rectangle 3">
            <a:extLst>
              <a:ext uri="{FF2B5EF4-FFF2-40B4-BE49-F238E27FC236}">
                <a16:creationId xmlns="" xmlns:a16="http://schemas.microsoft.com/office/drawing/2014/main" id="{DA56CDE9-8F33-4745-A1BA-DAD977283D1C}"/>
              </a:ext>
            </a:extLst>
          </p:cNvPr>
          <p:cNvSpPr>
            <a:spLocks noGrp="1" noRot="1" noChangeArrowheads="1"/>
          </p:cNvSpPr>
          <p:nvPr/>
        </p:nvSpPr>
        <p:spPr bwMode="auto">
          <a:xfrm>
            <a:off x="2209938" y="2200410"/>
            <a:ext cx="8540750" cy="76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fontAlgn="base">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45C5A2"/>
                </a:solidFill>
                <a:cs typeface="+mn-ea"/>
                <a:sym typeface="+mn-lt"/>
              </a:rPr>
              <a:t>往昔最佳的居住场所为何会变得如此破旧荒凉？ </a:t>
            </a:r>
          </a:p>
        </p:txBody>
      </p:sp>
      <p:sp>
        <p:nvSpPr>
          <p:cNvPr id="8" name="Text Box 4">
            <a:extLst>
              <a:ext uri="{FF2B5EF4-FFF2-40B4-BE49-F238E27FC236}">
                <a16:creationId xmlns="" xmlns:a16="http://schemas.microsoft.com/office/drawing/2014/main" id="{34CB095A-351B-4B62-B36D-1F4873F340C9}"/>
              </a:ext>
            </a:extLst>
          </p:cNvPr>
          <p:cNvSpPr txBox="1">
            <a:spLocks noChangeArrowheads="1"/>
          </p:cNvSpPr>
          <p:nvPr/>
        </p:nvSpPr>
        <p:spPr bwMode="auto">
          <a:xfrm>
            <a:off x="2805251" y="3503748"/>
            <a:ext cx="215900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zh-CN" altLang="en-US" sz="3000" dirty="0">
                <a:solidFill>
                  <a:srgbClr val="45C5A2"/>
                </a:solidFill>
                <a:latin typeface="+mn-lt"/>
                <a:ea typeface="+mn-ea"/>
                <a:cs typeface="+mn-ea"/>
                <a:sym typeface="+mn-lt"/>
              </a:rPr>
              <a:t>时代发展、</a:t>
            </a:r>
          </a:p>
          <a:p>
            <a:endParaRPr lang="zh-CN" altLang="en-US" sz="3000" dirty="0">
              <a:solidFill>
                <a:srgbClr val="45C5A2"/>
              </a:solidFill>
              <a:latin typeface="+mn-lt"/>
              <a:ea typeface="+mn-ea"/>
              <a:cs typeface="+mn-ea"/>
              <a:sym typeface="+mn-lt"/>
            </a:endParaRPr>
          </a:p>
          <a:p>
            <a:r>
              <a:rPr lang="zh-CN" altLang="en-US" sz="3000" dirty="0">
                <a:solidFill>
                  <a:srgbClr val="45C5A2"/>
                </a:solidFill>
                <a:latin typeface="+mn-lt"/>
                <a:ea typeface="+mn-ea"/>
                <a:cs typeface="+mn-ea"/>
                <a:sym typeface="+mn-lt"/>
              </a:rPr>
              <a:t>社会变迁。</a:t>
            </a:r>
          </a:p>
        </p:txBody>
      </p:sp>
    </p:spTree>
    <p:extLst>
      <p:ext uri="{BB962C8B-B14F-4D97-AF65-F5344CB8AC3E}">
        <p14:creationId xmlns:p14="http://schemas.microsoft.com/office/powerpoint/2010/main" val="4489079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horizont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circle(in)">
                                      <p:cBhvr>
                                        <p:cTn id="3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16B33AB-E236-4866-836E-D6B0E5BE6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5" name="直接连接符 4">
            <a:extLst>
              <a:ext uri="{FF2B5EF4-FFF2-40B4-BE49-F238E27FC236}">
                <a16:creationId xmlns="" xmlns:a16="http://schemas.microsoft.com/office/drawing/2014/main" id="{64767C10-5AAD-4606-A41A-B70DB9A883DD}"/>
              </a:ext>
            </a:extLst>
          </p:cNvPr>
          <p:cNvCxnSpPr>
            <a:cxnSpLocks/>
          </p:cNvCxnSpPr>
          <p:nvPr/>
        </p:nvCxnSpPr>
        <p:spPr>
          <a:xfrm>
            <a:off x="0" y="819150"/>
            <a:ext cx="12192000" cy="0"/>
          </a:xfrm>
          <a:prstGeom prst="line">
            <a:avLst/>
          </a:prstGeom>
          <a:ln w="38100">
            <a:solidFill>
              <a:srgbClr val="45C5A2"/>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81F9E3D2-83EC-41E2-9E67-1D9B906F3CA0}"/>
              </a:ext>
            </a:extLst>
          </p:cNvPr>
          <p:cNvSpPr txBox="1"/>
          <p:nvPr/>
        </p:nvSpPr>
        <p:spPr>
          <a:xfrm>
            <a:off x="4977745" y="111264"/>
            <a:ext cx="2236510" cy="707886"/>
          </a:xfrm>
          <a:prstGeom prst="rect">
            <a:avLst/>
          </a:prstGeom>
          <a:noFill/>
        </p:spPr>
        <p:txBody>
          <a:bodyPr wrap="none" rtlCol="0">
            <a:spAutoFit/>
          </a:bodyPr>
          <a:lstStyle/>
          <a:p>
            <a:r>
              <a:rPr lang="zh-CN" altLang="en-US" sz="4000" b="1" dirty="0">
                <a:solidFill>
                  <a:srgbClr val="45C5A2"/>
                </a:solidFill>
                <a:cs typeface="+mn-ea"/>
                <a:sym typeface="+mn-lt"/>
              </a:rPr>
              <a:t>课文解析</a:t>
            </a:r>
          </a:p>
        </p:txBody>
      </p:sp>
      <p:sp>
        <p:nvSpPr>
          <p:cNvPr id="6" name="Rectangle 2">
            <a:extLst>
              <a:ext uri="{FF2B5EF4-FFF2-40B4-BE49-F238E27FC236}">
                <a16:creationId xmlns="" xmlns:a16="http://schemas.microsoft.com/office/drawing/2014/main" id="{20365206-34B8-47EB-89D4-CD849E0F4C26}"/>
              </a:ext>
            </a:extLst>
          </p:cNvPr>
          <p:cNvSpPr>
            <a:spLocks noGrp="1" noRot="1" noChangeArrowheads="1"/>
          </p:cNvSpPr>
          <p:nvPr/>
        </p:nvSpPr>
        <p:spPr bwMode="auto">
          <a:xfrm>
            <a:off x="1666600" y="1527036"/>
            <a:ext cx="85407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en-US" altLang="zh-CN" sz="3200" dirty="0">
                <a:solidFill>
                  <a:srgbClr val="45C5A2"/>
                </a:solidFill>
                <a:latin typeface="+mn-lt"/>
                <a:ea typeface="+mn-ea"/>
                <a:cs typeface="+mn-ea"/>
                <a:sym typeface="+mn-lt"/>
              </a:rPr>
              <a:t>       </a:t>
            </a:r>
            <a:r>
              <a:rPr lang="zh-CN" altLang="en-US" sz="3200" dirty="0">
                <a:solidFill>
                  <a:srgbClr val="45C5A2"/>
                </a:solidFill>
                <a:latin typeface="+mn-lt"/>
                <a:ea typeface="+mn-ea"/>
                <a:cs typeface="+mn-ea"/>
                <a:sym typeface="+mn-lt"/>
              </a:rPr>
              <a:t>文章作者最后写道</a:t>
            </a:r>
            <a:r>
              <a:rPr lang="en-US" altLang="zh-CN" sz="3200" dirty="0">
                <a:solidFill>
                  <a:srgbClr val="45C5A2"/>
                </a:solidFill>
                <a:latin typeface="+mn-lt"/>
                <a:ea typeface="+mn-ea"/>
                <a:cs typeface="+mn-ea"/>
                <a:sym typeface="+mn-lt"/>
              </a:rPr>
              <a:t>:“</a:t>
            </a:r>
            <a:r>
              <a:rPr lang="zh-CN" altLang="en-US" sz="3200" dirty="0">
                <a:solidFill>
                  <a:srgbClr val="45C5A2"/>
                </a:solidFill>
                <a:latin typeface="+mn-lt"/>
                <a:ea typeface="+mn-ea"/>
                <a:cs typeface="+mn-ea"/>
                <a:sym typeface="+mn-lt"/>
              </a:rPr>
              <a:t>由此</a:t>
            </a:r>
            <a:r>
              <a:rPr lang="en-US" altLang="zh-CN" sz="3200" dirty="0">
                <a:solidFill>
                  <a:srgbClr val="45C5A2"/>
                </a:solidFill>
                <a:latin typeface="+mn-lt"/>
                <a:ea typeface="+mn-ea"/>
                <a:cs typeface="+mn-ea"/>
                <a:sym typeface="+mn-lt"/>
              </a:rPr>
              <a:t>,</a:t>
            </a:r>
            <a:r>
              <a:rPr lang="zh-CN" altLang="en-US" sz="3200" dirty="0">
                <a:solidFill>
                  <a:srgbClr val="45C5A2"/>
                </a:solidFill>
                <a:latin typeface="+mn-lt"/>
                <a:ea typeface="+mn-ea"/>
                <a:cs typeface="+mn-ea"/>
                <a:sym typeface="+mn-lt"/>
              </a:rPr>
              <a:t>我也体会到潜口民庄设计者的一片苦心。”你能说出设计者的苦心吗？</a:t>
            </a:r>
          </a:p>
        </p:txBody>
      </p:sp>
      <p:sp>
        <p:nvSpPr>
          <p:cNvPr id="7" name="Rectangle 3">
            <a:extLst>
              <a:ext uri="{FF2B5EF4-FFF2-40B4-BE49-F238E27FC236}">
                <a16:creationId xmlns="" xmlns:a16="http://schemas.microsoft.com/office/drawing/2014/main" id="{1257D104-10F6-4E54-B980-2B9967575AAF}"/>
              </a:ext>
            </a:extLst>
          </p:cNvPr>
          <p:cNvSpPr>
            <a:spLocks noGrp="1" noRot="1" noChangeArrowheads="1"/>
          </p:cNvSpPr>
          <p:nvPr/>
        </p:nvSpPr>
        <p:spPr bwMode="auto">
          <a:xfrm>
            <a:off x="1822175" y="3495676"/>
            <a:ext cx="8229600"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fontAlgn="base">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000" dirty="0">
                <a:solidFill>
                  <a:srgbClr val="45C5A2"/>
                </a:solidFill>
                <a:cs typeface="+mn-ea"/>
                <a:sym typeface="+mn-lt"/>
              </a:rPr>
              <a:t>那些仿占的建筑就是现代人想要挽留住历史与文化的曾有过的辉煌的一种方式吧。</a:t>
            </a:r>
          </a:p>
        </p:txBody>
      </p:sp>
    </p:spTree>
    <p:extLst>
      <p:ext uri="{BB962C8B-B14F-4D97-AF65-F5344CB8AC3E}">
        <p14:creationId xmlns:p14="http://schemas.microsoft.com/office/powerpoint/2010/main" val="23754688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图片包含 文字&#10;&#10;已生成高可信度的说明">
            <a:extLst>
              <a:ext uri="{FF2B5EF4-FFF2-40B4-BE49-F238E27FC236}">
                <a16:creationId xmlns="" xmlns:a16="http://schemas.microsoft.com/office/drawing/2014/main" id="{EA3A149B-B7A3-486C-862A-2B5DCE16C5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圆角 2">
            <a:extLst>
              <a:ext uri="{FF2B5EF4-FFF2-40B4-BE49-F238E27FC236}">
                <a16:creationId xmlns="" xmlns:a16="http://schemas.microsoft.com/office/drawing/2014/main" id="{2101E68E-F824-4BC3-BF51-1C25839A892B}"/>
              </a:ext>
            </a:extLst>
          </p:cNvPr>
          <p:cNvSpPr/>
          <p:nvPr/>
        </p:nvSpPr>
        <p:spPr>
          <a:xfrm>
            <a:off x="4512729" y="1358903"/>
            <a:ext cx="3528184" cy="844606"/>
          </a:xfrm>
          <a:prstGeom prst="roundRect">
            <a:avLst>
              <a:gd name="adj" fmla="val 0"/>
            </a:avLst>
          </a:prstGeom>
          <a:solidFill>
            <a:srgbClr val="46B2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chemeClr val="bg1"/>
                </a:solidFill>
                <a:cs typeface="+mn-ea"/>
                <a:sym typeface="+mn-lt"/>
              </a:rPr>
              <a:t>主目录</a:t>
            </a:r>
          </a:p>
        </p:txBody>
      </p:sp>
      <p:sp>
        <p:nvSpPr>
          <p:cNvPr id="16" name="文本框 3">
            <a:extLst>
              <a:ext uri="{FF2B5EF4-FFF2-40B4-BE49-F238E27FC236}">
                <a16:creationId xmlns="" xmlns:a16="http://schemas.microsoft.com/office/drawing/2014/main" id="{93FFD688-1857-49DC-88D0-FAFD232D95C5}"/>
              </a:ext>
            </a:extLst>
          </p:cNvPr>
          <p:cNvSpPr txBox="1"/>
          <p:nvPr/>
        </p:nvSpPr>
        <p:spPr>
          <a:xfrm>
            <a:off x="2995358" y="2626417"/>
            <a:ext cx="3189158" cy="461666"/>
          </a:xfrm>
          <a:prstGeom prst="rect">
            <a:avLst/>
          </a:prstGeom>
          <a:solidFill>
            <a:srgbClr val="46B29B"/>
          </a:solidFill>
          <a:ln w="12700">
            <a:noFill/>
          </a:ln>
        </p:spPr>
        <p:txBody>
          <a:bodyPr wrap="square" rtlCol="0">
            <a:spAutoFit/>
          </a:bodyPr>
          <a:lstStyle/>
          <a:p>
            <a:pPr algn="ctr"/>
            <a:r>
              <a:rPr kumimoji="1" lang="en-US" altLang="zh-CN" sz="2400" dirty="0">
                <a:solidFill>
                  <a:schemeClr val="bg1"/>
                </a:solidFill>
                <a:cs typeface="+mn-ea"/>
                <a:sym typeface="+mn-lt"/>
              </a:rPr>
              <a:t>01</a:t>
            </a:r>
            <a:r>
              <a:rPr kumimoji="1" lang="zh-CN" altLang="en-US" sz="2400" dirty="0">
                <a:solidFill>
                  <a:schemeClr val="bg1"/>
                </a:solidFill>
                <a:cs typeface="+mn-ea"/>
                <a:sym typeface="+mn-lt"/>
              </a:rPr>
              <a:t>   课前导读</a:t>
            </a:r>
          </a:p>
        </p:txBody>
      </p:sp>
      <p:sp>
        <p:nvSpPr>
          <p:cNvPr id="14" name="文本框 4">
            <a:extLst>
              <a:ext uri="{FF2B5EF4-FFF2-40B4-BE49-F238E27FC236}">
                <a16:creationId xmlns="" xmlns:a16="http://schemas.microsoft.com/office/drawing/2014/main" id="{F389BF7B-8E5E-402C-B2DD-FDB13AC0777D}"/>
              </a:ext>
            </a:extLst>
          </p:cNvPr>
          <p:cNvSpPr txBox="1"/>
          <p:nvPr/>
        </p:nvSpPr>
        <p:spPr>
          <a:xfrm>
            <a:off x="4682242" y="3536283"/>
            <a:ext cx="3189158" cy="461665"/>
          </a:xfrm>
          <a:prstGeom prst="rect">
            <a:avLst/>
          </a:prstGeom>
          <a:solidFill>
            <a:srgbClr val="46B29B"/>
          </a:solidFill>
          <a:ln w="12700">
            <a:noFill/>
          </a:ln>
        </p:spPr>
        <p:txBody>
          <a:bodyPr wrap="square" rtlCol="0">
            <a:spAutoFit/>
          </a:bodyPr>
          <a:lstStyle/>
          <a:p>
            <a:pPr algn="ctr"/>
            <a:r>
              <a:rPr kumimoji="1" lang="en-US" altLang="zh-CN" sz="2400" dirty="0">
                <a:solidFill>
                  <a:schemeClr val="bg1"/>
                </a:solidFill>
                <a:cs typeface="+mn-ea"/>
                <a:sym typeface="+mn-lt"/>
              </a:rPr>
              <a:t>03   </a:t>
            </a:r>
            <a:r>
              <a:rPr kumimoji="1" lang="zh-CN" altLang="en-US" sz="2400" dirty="0">
                <a:solidFill>
                  <a:schemeClr val="bg1"/>
                </a:solidFill>
                <a:cs typeface="+mn-ea"/>
                <a:sym typeface="+mn-lt"/>
              </a:rPr>
              <a:t>课后总结</a:t>
            </a:r>
          </a:p>
        </p:txBody>
      </p:sp>
      <p:sp>
        <p:nvSpPr>
          <p:cNvPr id="12" name="文本框 7">
            <a:extLst>
              <a:ext uri="{FF2B5EF4-FFF2-40B4-BE49-F238E27FC236}">
                <a16:creationId xmlns="" xmlns:a16="http://schemas.microsoft.com/office/drawing/2014/main" id="{F44B67E0-0522-4566-93D5-1B6979F792C6}"/>
              </a:ext>
            </a:extLst>
          </p:cNvPr>
          <p:cNvSpPr txBox="1"/>
          <p:nvPr/>
        </p:nvSpPr>
        <p:spPr>
          <a:xfrm>
            <a:off x="6708444" y="2629221"/>
            <a:ext cx="3189159" cy="461664"/>
          </a:xfrm>
          <a:prstGeom prst="rect">
            <a:avLst/>
          </a:prstGeom>
          <a:solidFill>
            <a:srgbClr val="46B29B"/>
          </a:solidFill>
          <a:ln w="12700">
            <a:noFill/>
          </a:ln>
        </p:spPr>
        <p:txBody>
          <a:bodyPr wrap="square" rtlCol="0">
            <a:spAutoFit/>
          </a:bodyPr>
          <a:lstStyle/>
          <a:p>
            <a:pPr algn="ctr"/>
            <a:r>
              <a:rPr kumimoji="1" lang="en-US" altLang="zh-CN" sz="2400" dirty="0">
                <a:solidFill>
                  <a:schemeClr val="bg1"/>
                </a:solidFill>
                <a:cs typeface="+mn-ea"/>
                <a:sym typeface="+mn-lt"/>
              </a:rPr>
              <a:t>02  </a:t>
            </a:r>
            <a:r>
              <a:rPr kumimoji="1" lang="zh-CN" altLang="en-US" sz="2400" dirty="0">
                <a:solidFill>
                  <a:schemeClr val="bg1"/>
                </a:solidFill>
                <a:cs typeface="+mn-ea"/>
                <a:sym typeface="+mn-lt"/>
              </a:rPr>
              <a:t>课文解析</a:t>
            </a:r>
          </a:p>
        </p:txBody>
      </p:sp>
    </p:spTree>
    <p:extLst>
      <p:ext uri="{BB962C8B-B14F-4D97-AF65-F5344CB8AC3E}">
        <p14:creationId xmlns:p14="http://schemas.microsoft.com/office/powerpoint/2010/main" val="41803090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9"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3"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1+#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animBg="1"/>
      <p:bldP spid="14"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16B33AB-E236-4866-836E-D6B0E5BE6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5" name="直接连接符 4">
            <a:extLst>
              <a:ext uri="{FF2B5EF4-FFF2-40B4-BE49-F238E27FC236}">
                <a16:creationId xmlns="" xmlns:a16="http://schemas.microsoft.com/office/drawing/2014/main" id="{64767C10-5AAD-4606-A41A-B70DB9A883DD}"/>
              </a:ext>
            </a:extLst>
          </p:cNvPr>
          <p:cNvCxnSpPr>
            <a:cxnSpLocks/>
          </p:cNvCxnSpPr>
          <p:nvPr/>
        </p:nvCxnSpPr>
        <p:spPr>
          <a:xfrm>
            <a:off x="0" y="819150"/>
            <a:ext cx="12192000" cy="0"/>
          </a:xfrm>
          <a:prstGeom prst="line">
            <a:avLst/>
          </a:prstGeom>
          <a:ln w="38100">
            <a:solidFill>
              <a:srgbClr val="45C5A2"/>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81F9E3D2-83EC-41E2-9E67-1D9B906F3CA0}"/>
              </a:ext>
            </a:extLst>
          </p:cNvPr>
          <p:cNvSpPr txBox="1"/>
          <p:nvPr/>
        </p:nvSpPr>
        <p:spPr>
          <a:xfrm>
            <a:off x="4977745" y="111264"/>
            <a:ext cx="2236510" cy="707886"/>
          </a:xfrm>
          <a:prstGeom prst="rect">
            <a:avLst/>
          </a:prstGeom>
          <a:noFill/>
        </p:spPr>
        <p:txBody>
          <a:bodyPr wrap="none" rtlCol="0">
            <a:spAutoFit/>
          </a:bodyPr>
          <a:lstStyle/>
          <a:p>
            <a:r>
              <a:rPr lang="zh-CN" altLang="en-US" sz="4000" b="1" dirty="0">
                <a:solidFill>
                  <a:srgbClr val="45C5A2"/>
                </a:solidFill>
                <a:cs typeface="+mn-ea"/>
                <a:sym typeface="+mn-lt"/>
              </a:rPr>
              <a:t>课文赏析</a:t>
            </a:r>
          </a:p>
        </p:txBody>
      </p:sp>
      <p:sp>
        <p:nvSpPr>
          <p:cNvPr id="6" name="Text Box 4">
            <a:extLst>
              <a:ext uri="{FF2B5EF4-FFF2-40B4-BE49-F238E27FC236}">
                <a16:creationId xmlns="" xmlns:a16="http://schemas.microsoft.com/office/drawing/2014/main" id="{C84DC242-1BE2-461D-9263-EB435768715C}"/>
              </a:ext>
            </a:extLst>
          </p:cNvPr>
          <p:cNvSpPr txBox="1">
            <a:spLocks noChangeArrowheads="1"/>
          </p:cNvSpPr>
          <p:nvPr/>
        </p:nvSpPr>
        <p:spPr bwMode="auto">
          <a:xfrm>
            <a:off x="1818481" y="1428681"/>
            <a:ext cx="8516937"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zh-CN" altLang="en-US" sz="3200" dirty="0">
                <a:solidFill>
                  <a:srgbClr val="45C5A2"/>
                </a:solidFill>
                <a:latin typeface="+mn-lt"/>
                <a:ea typeface="+mn-ea"/>
                <a:cs typeface="+mn-ea"/>
                <a:sym typeface="+mn-lt"/>
              </a:rPr>
              <a:t>读了这篇散文，你除了获得了有关老房子的知识外，你从文中还感受到什么？</a:t>
            </a:r>
          </a:p>
        </p:txBody>
      </p:sp>
      <p:sp>
        <p:nvSpPr>
          <p:cNvPr id="7" name="Text Box 5">
            <a:extLst>
              <a:ext uri="{FF2B5EF4-FFF2-40B4-BE49-F238E27FC236}">
                <a16:creationId xmlns="" xmlns:a16="http://schemas.microsoft.com/office/drawing/2014/main" id="{496D62CB-2D51-4154-B176-F3107F950A99}"/>
              </a:ext>
            </a:extLst>
          </p:cNvPr>
          <p:cNvSpPr txBox="1">
            <a:spLocks noChangeArrowheads="1"/>
          </p:cNvSpPr>
          <p:nvPr/>
        </p:nvSpPr>
        <p:spPr bwMode="auto">
          <a:xfrm>
            <a:off x="1818481" y="2897187"/>
            <a:ext cx="8443912" cy="222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zh-CN" altLang="en-US" sz="2800" dirty="0">
                <a:solidFill>
                  <a:srgbClr val="45C5A2"/>
                </a:solidFill>
                <a:latin typeface="+mn-lt"/>
                <a:ea typeface="+mn-ea"/>
                <a:cs typeface="+mn-ea"/>
                <a:sym typeface="+mn-lt"/>
              </a:rPr>
              <a:t>时代发展与社会变迁的关系。作者把老房子的历史与现实有机地结合在一起，心优美典雅、富有感伤气息的语言，描绘了徽州古民居的历史沉浮与变迁，在时代的更替中，老房子的颓势已不可避免，作者对即将逝去的昨日之花表现出由衷的无奈与感叹。</a:t>
            </a:r>
          </a:p>
        </p:txBody>
      </p:sp>
    </p:spTree>
    <p:extLst>
      <p:ext uri="{BB962C8B-B14F-4D97-AF65-F5344CB8AC3E}">
        <p14:creationId xmlns:p14="http://schemas.microsoft.com/office/powerpoint/2010/main" val="4473392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heel(1)">
                                      <p:cBhvr>
                                        <p:cTn id="2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文字&#10;&#10;已生成高可信度的说明">
            <a:extLst>
              <a:ext uri="{FF2B5EF4-FFF2-40B4-BE49-F238E27FC236}">
                <a16:creationId xmlns="" xmlns:a16="http://schemas.microsoft.com/office/drawing/2014/main" id="{21335EF2-4DCF-4ED3-B00A-BC7AFBCB2D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4" name="文本框 3">
            <a:extLst>
              <a:ext uri="{FF2B5EF4-FFF2-40B4-BE49-F238E27FC236}">
                <a16:creationId xmlns="" xmlns:a16="http://schemas.microsoft.com/office/drawing/2014/main" id="{E13CD03B-C064-4009-8A3D-1010ABF40E36}"/>
              </a:ext>
            </a:extLst>
          </p:cNvPr>
          <p:cNvSpPr txBox="1"/>
          <p:nvPr/>
        </p:nvSpPr>
        <p:spPr>
          <a:xfrm>
            <a:off x="5179983" y="1078409"/>
            <a:ext cx="1877437" cy="769441"/>
          </a:xfrm>
          <a:prstGeom prst="rect">
            <a:avLst/>
          </a:prstGeom>
          <a:noFill/>
        </p:spPr>
        <p:txBody>
          <a:bodyPr wrap="none" rtlCol="0">
            <a:spAutoFit/>
          </a:bodyPr>
          <a:lstStyle/>
          <a:p>
            <a:r>
              <a:rPr lang="zh-CN" altLang="en-US" sz="4400" b="1" dirty="0">
                <a:solidFill>
                  <a:srgbClr val="45C5A2"/>
                </a:solidFill>
                <a:cs typeface="+mn-ea"/>
                <a:sym typeface="+mn-lt"/>
              </a:rPr>
              <a:t>第三节</a:t>
            </a:r>
          </a:p>
        </p:txBody>
      </p:sp>
      <p:sp>
        <p:nvSpPr>
          <p:cNvPr id="6" name="矩形 5">
            <a:extLst>
              <a:ext uri="{FF2B5EF4-FFF2-40B4-BE49-F238E27FC236}">
                <a16:creationId xmlns="" xmlns:a16="http://schemas.microsoft.com/office/drawing/2014/main" id="{473FE824-2F88-4F59-8108-BE038FD55238}"/>
              </a:ext>
            </a:extLst>
          </p:cNvPr>
          <p:cNvSpPr/>
          <p:nvPr/>
        </p:nvSpPr>
        <p:spPr>
          <a:xfrm>
            <a:off x="4152900" y="1847850"/>
            <a:ext cx="3912231" cy="769441"/>
          </a:xfrm>
          <a:prstGeom prst="rect">
            <a:avLst/>
          </a:prstGeom>
          <a:solidFill>
            <a:srgbClr val="45C5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4800" b="1" dirty="0">
                <a:solidFill>
                  <a:schemeClr val="bg1"/>
                </a:solidFill>
                <a:cs typeface="+mn-ea"/>
                <a:sym typeface="+mn-lt"/>
              </a:rPr>
              <a:t>    课后总结</a:t>
            </a:r>
          </a:p>
        </p:txBody>
      </p:sp>
      <p:sp>
        <p:nvSpPr>
          <p:cNvPr id="7" name="矩形 6">
            <a:extLst>
              <a:ext uri="{FF2B5EF4-FFF2-40B4-BE49-F238E27FC236}">
                <a16:creationId xmlns="" xmlns:a16="http://schemas.microsoft.com/office/drawing/2014/main" id="{0D78E07A-A8B6-4E03-826A-515A1BA92B80}"/>
              </a:ext>
            </a:extLst>
          </p:cNvPr>
          <p:cNvSpPr/>
          <p:nvPr/>
        </p:nvSpPr>
        <p:spPr>
          <a:xfrm>
            <a:off x="4050668" y="2655391"/>
            <a:ext cx="4262705" cy="923330"/>
          </a:xfrm>
          <a:prstGeom prst="rect">
            <a:avLst/>
          </a:prstGeom>
        </p:spPr>
        <p:txBody>
          <a:bodyPr wrap="none">
            <a:spAutoFit/>
          </a:bodyPr>
          <a:lstStyle/>
          <a:p>
            <a:r>
              <a:rPr lang="en-US" altLang="zh-CN" dirty="0">
                <a:solidFill>
                  <a:srgbClr val="45C5A2"/>
                </a:solidFill>
                <a:cs typeface="+mn-ea"/>
                <a:sym typeface="+mn-lt"/>
              </a:rPr>
              <a:t>The third grade 2 old house courseware</a:t>
            </a:r>
          </a:p>
          <a:p>
            <a:r>
              <a:rPr lang="en-US" altLang="zh-CN" dirty="0">
                <a:solidFill>
                  <a:srgbClr val="45C5A2"/>
                </a:solidFill>
                <a:cs typeface="+mn-ea"/>
                <a:sym typeface="+mn-lt"/>
              </a:rPr>
              <a:t>The third grade 2 old house courseware</a:t>
            </a:r>
          </a:p>
          <a:p>
            <a:r>
              <a:rPr lang="en-US" altLang="zh-CN" dirty="0">
                <a:solidFill>
                  <a:srgbClr val="45C5A2"/>
                </a:solidFill>
                <a:cs typeface="+mn-ea"/>
                <a:sym typeface="+mn-lt"/>
              </a:rPr>
              <a:t>The third grade 2 old house courseware</a:t>
            </a:r>
            <a:endParaRPr lang="zh-CN" altLang="en-US" dirty="0">
              <a:solidFill>
                <a:srgbClr val="45C5A2"/>
              </a:solidFill>
              <a:cs typeface="+mn-ea"/>
              <a:sym typeface="+mn-lt"/>
            </a:endParaRPr>
          </a:p>
        </p:txBody>
      </p:sp>
    </p:spTree>
    <p:extLst>
      <p:ext uri="{BB962C8B-B14F-4D97-AF65-F5344CB8AC3E}">
        <p14:creationId xmlns:p14="http://schemas.microsoft.com/office/powerpoint/2010/main" val="31772463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by="(-#ppt_w*2)" calcmode="lin" valueType="num">
                                      <p:cBhvr rctx="PPT">
                                        <p:cTn id="12" dur="500" autoRev="1" fill="hold">
                                          <p:stCondLst>
                                            <p:cond delay="0"/>
                                          </p:stCondLst>
                                        </p:cTn>
                                        <p:tgtEl>
                                          <p:spTgt spid="4"/>
                                        </p:tgtEl>
                                        <p:attrNameLst>
                                          <p:attrName>ppt_w</p:attrName>
                                        </p:attrNameLst>
                                      </p:cBhvr>
                                    </p:anim>
                                    <p:anim by="(#ppt_w*0.50)" calcmode="lin" valueType="num">
                                      <p:cBhvr>
                                        <p:cTn id="13" dur="500" decel="50000" autoRev="1" fill="hold">
                                          <p:stCondLst>
                                            <p:cond delay="0"/>
                                          </p:stCondLst>
                                        </p:cTn>
                                        <p:tgtEl>
                                          <p:spTgt spid="4"/>
                                        </p:tgtEl>
                                        <p:attrNameLst>
                                          <p:attrName>ppt_x</p:attrName>
                                        </p:attrNameLst>
                                      </p:cBhvr>
                                    </p:anim>
                                    <p:anim from="(-#ppt_h/2)" to="(#ppt_y)" calcmode="lin" valueType="num">
                                      <p:cBhvr>
                                        <p:cTn id="14" dur="1000" fill="hold">
                                          <p:stCondLst>
                                            <p:cond delay="0"/>
                                          </p:stCondLst>
                                        </p:cTn>
                                        <p:tgtEl>
                                          <p:spTgt spid="4"/>
                                        </p:tgtEl>
                                        <p:attrNameLst>
                                          <p:attrName>ppt_y</p:attrName>
                                        </p:attrNameLst>
                                      </p:cBhvr>
                                    </p:anim>
                                    <p:animRot by="21600000">
                                      <p:cBhvr>
                                        <p:cTn id="15" dur="1000" fill="hold">
                                          <p:stCondLst>
                                            <p:cond delay="0"/>
                                          </p:stCondLst>
                                        </p:cTn>
                                        <p:tgtEl>
                                          <p:spTgt spid="4"/>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16B33AB-E236-4866-836E-D6B0E5BE6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5" name="直接连接符 4">
            <a:extLst>
              <a:ext uri="{FF2B5EF4-FFF2-40B4-BE49-F238E27FC236}">
                <a16:creationId xmlns="" xmlns:a16="http://schemas.microsoft.com/office/drawing/2014/main" id="{64767C10-5AAD-4606-A41A-B70DB9A883DD}"/>
              </a:ext>
            </a:extLst>
          </p:cNvPr>
          <p:cNvCxnSpPr>
            <a:cxnSpLocks/>
          </p:cNvCxnSpPr>
          <p:nvPr/>
        </p:nvCxnSpPr>
        <p:spPr>
          <a:xfrm>
            <a:off x="0" y="819150"/>
            <a:ext cx="12192000" cy="0"/>
          </a:xfrm>
          <a:prstGeom prst="line">
            <a:avLst/>
          </a:prstGeom>
          <a:ln w="38100">
            <a:solidFill>
              <a:srgbClr val="45C5A2"/>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81F9E3D2-83EC-41E2-9E67-1D9B906F3CA0}"/>
              </a:ext>
            </a:extLst>
          </p:cNvPr>
          <p:cNvSpPr txBox="1"/>
          <p:nvPr/>
        </p:nvSpPr>
        <p:spPr>
          <a:xfrm>
            <a:off x="4977745" y="111264"/>
            <a:ext cx="2236510" cy="707886"/>
          </a:xfrm>
          <a:prstGeom prst="rect">
            <a:avLst/>
          </a:prstGeom>
          <a:noFill/>
        </p:spPr>
        <p:txBody>
          <a:bodyPr wrap="none" rtlCol="0">
            <a:spAutoFit/>
          </a:bodyPr>
          <a:lstStyle/>
          <a:p>
            <a:r>
              <a:rPr lang="zh-CN" altLang="en-US" sz="4000" b="1" dirty="0">
                <a:solidFill>
                  <a:srgbClr val="45C5A2"/>
                </a:solidFill>
                <a:cs typeface="+mn-ea"/>
                <a:sym typeface="+mn-lt"/>
              </a:rPr>
              <a:t>课后总结</a:t>
            </a:r>
          </a:p>
        </p:txBody>
      </p:sp>
      <p:sp>
        <p:nvSpPr>
          <p:cNvPr id="6" name="Rectangle 2">
            <a:extLst>
              <a:ext uri="{FF2B5EF4-FFF2-40B4-BE49-F238E27FC236}">
                <a16:creationId xmlns="" xmlns:a16="http://schemas.microsoft.com/office/drawing/2014/main" id="{E38BBE2C-DE22-47AB-B5B9-C799FB557003}"/>
              </a:ext>
            </a:extLst>
          </p:cNvPr>
          <p:cNvSpPr>
            <a:spLocks noGrp="1" noRot="1" noChangeArrowheads="1"/>
          </p:cNvSpPr>
          <p:nvPr/>
        </p:nvSpPr>
        <p:spPr bwMode="auto">
          <a:xfrm>
            <a:off x="132522" y="655983"/>
            <a:ext cx="223651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zh-CN" altLang="en-US" sz="3600" dirty="0">
                <a:solidFill>
                  <a:srgbClr val="45C5A2"/>
                </a:solidFill>
                <a:latin typeface="+mn-lt"/>
                <a:ea typeface="+mn-ea"/>
                <a:cs typeface="+mn-ea"/>
                <a:sym typeface="+mn-lt"/>
              </a:rPr>
              <a:t>写作特色：</a:t>
            </a:r>
          </a:p>
        </p:txBody>
      </p:sp>
      <p:sp>
        <p:nvSpPr>
          <p:cNvPr id="7" name="Rectangle 3">
            <a:extLst>
              <a:ext uri="{FF2B5EF4-FFF2-40B4-BE49-F238E27FC236}">
                <a16:creationId xmlns="" xmlns:a16="http://schemas.microsoft.com/office/drawing/2014/main" id="{4011CF8F-C694-4158-8EF1-E554173AFAA7}"/>
              </a:ext>
            </a:extLst>
          </p:cNvPr>
          <p:cNvSpPr>
            <a:spLocks noGrp="1" noRot="1" noChangeArrowheads="1"/>
          </p:cNvSpPr>
          <p:nvPr/>
        </p:nvSpPr>
        <p:spPr bwMode="auto">
          <a:xfrm>
            <a:off x="2156929" y="1962563"/>
            <a:ext cx="854075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fontAlgn="base">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dirty="0">
                <a:solidFill>
                  <a:srgbClr val="45C5A2"/>
                </a:solidFill>
                <a:cs typeface="+mn-ea"/>
                <a:sym typeface="+mn-lt"/>
              </a:rPr>
              <a:t>本文是一篇学术散文随笔</a:t>
            </a:r>
            <a:r>
              <a:rPr lang="en-US" altLang="zh-CN" sz="2800" dirty="0">
                <a:solidFill>
                  <a:srgbClr val="45C5A2"/>
                </a:solidFill>
                <a:cs typeface="+mn-ea"/>
                <a:sym typeface="+mn-lt"/>
              </a:rPr>
              <a:t>,</a:t>
            </a:r>
            <a:r>
              <a:rPr lang="zh-CN" altLang="en-US" sz="2800" dirty="0">
                <a:solidFill>
                  <a:srgbClr val="45C5A2"/>
                </a:solidFill>
                <a:cs typeface="+mn-ea"/>
                <a:sym typeface="+mn-lt"/>
              </a:rPr>
              <a:t>在艺术表达上主要有以下特点</a:t>
            </a:r>
            <a:r>
              <a:rPr lang="en-US" altLang="zh-CN" sz="2800" dirty="0">
                <a:solidFill>
                  <a:srgbClr val="45C5A2"/>
                </a:solidFill>
                <a:cs typeface="+mn-ea"/>
                <a:sym typeface="+mn-lt"/>
              </a:rPr>
              <a:t>:</a:t>
            </a:r>
          </a:p>
          <a:p>
            <a:r>
              <a:rPr lang="en-US" altLang="zh-CN" sz="2800" dirty="0">
                <a:solidFill>
                  <a:srgbClr val="45C5A2"/>
                </a:solidFill>
                <a:cs typeface="+mn-ea"/>
                <a:sym typeface="+mn-lt"/>
              </a:rPr>
              <a:t>1</a:t>
            </a:r>
            <a:r>
              <a:rPr lang="zh-CN" altLang="en-US" sz="2800" dirty="0">
                <a:solidFill>
                  <a:srgbClr val="45C5A2"/>
                </a:solidFill>
                <a:cs typeface="+mn-ea"/>
                <a:sym typeface="+mn-lt"/>
              </a:rPr>
              <a:t>、思维缜密</a:t>
            </a:r>
            <a:r>
              <a:rPr lang="en-US" altLang="zh-CN" sz="2800" dirty="0">
                <a:solidFill>
                  <a:srgbClr val="45C5A2"/>
                </a:solidFill>
                <a:cs typeface="+mn-ea"/>
                <a:sym typeface="+mn-lt"/>
              </a:rPr>
              <a:t>,</a:t>
            </a:r>
            <a:r>
              <a:rPr lang="zh-CN" altLang="en-US" sz="2800" dirty="0">
                <a:solidFill>
                  <a:srgbClr val="45C5A2"/>
                </a:solidFill>
                <a:cs typeface="+mn-ea"/>
                <a:sym typeface="+mn-lt"/>
              </a:rPr>
              <a:t>思辨色彩浓郁。</a:t>
            </a:r>
          </a:p>
          <a:p>
            <a:r>
              <a:rPr lang="en-US" altLang="zh-CN" sz="2800" dirty="0">
                <a:solidFill>
                  <a:srgbClr val="45C5A2"/>
                </a:solidFill>
                <a:cs typeface="+mn-ea"/>
                <a:sym typeface="+mn-lt"/>
              </a:rPr>
              <a:t>2</a:t>
            </a:r>
            <a:r>
              <a:rPr lang="zh-CN" altLang="en-US" sz="2800" dirty="0">
                <a:solidFill>
                  <a:srgbClr val="45C5A2"/>
                </a:solidFill>
                <a:cs typeface="+mn-ea"/>
                <a:sym typeface="+mn-lt"/>
              </a:rPr>
              <a:t>、具有鲜明的专业特点和个性待征。</a:t>
            </a:r>
          </a:p>
          <a:p>
            <a:r>
              <a:rPr lang="en-US" altLang="zh-CN" sz="2800" dirty="0">
                <a:solidFill>
                  <a:srgbClr val="45C5A2"/>
                </a:solidFill>
                <a:cs typeface="+mn-ea"/>
                <a:sym typeface="+mn-lt"/>
              </a:rPr>
              <a:t>3</a:t>
            </a:r>
            <a:r>
              <a:rPr lang="zh-CN" altLang="en-US" sz="2800" dirty="0">
                <a:solidFill>
                  <a:srgbClr val="45C5A2"/>
                </a:solidFill>
                <a:cs typeface="+mn-ea"/>
                <a:sym typeface="+mn-lt"/>
              </a:rPr>
              <a:t>、语言清晰、准确</a:t>
            </a:r>
            <a:r>
              <a:rPr lang="en-US" altLang="zh-CN" sz="2800" dirty="0">
                <a:solidFill>
                  <a:srgbClr val="45C5A2"/>
                </a:solidFill>
                <a:cs typeface="+mn-ea"/>
                <a:sym typeface="+mn-lt"/>
              </a:rPr>
              <a:t>,</a:t>
            </a:r>
            <a:r>
              <a:rPr lang="zh-CN" altLang="en-US" sz="2800" dirty="0">
                <a:solidFill>
                  <a:srgbClr val="45C5A2"/>
                </a:solidFill>
                <a:cs typeface="+mn-ea"/>
                <a:sym typeface="+mn-lt"/>
              </a:rPr>
              <a:t>分析细致、透彻</a:t>
            </a:r>
            <a:r>
              <a:rPr lang="en-US" altLang="zh-CN" sz="2800" dirty="0">
                <a:solidFill>
                  <a:srgbClr val="45C5A2"/>
                </a:solidFill>
                <a:cs typeface="+mn-ea"/>
                <a:sym typeface="+mn-lt"/>
              </a:rPr>
              <a:t>,</a:t>
            </a:r>
            <a:r>
              <a:rPr lang="zh-CN" altLang="en-US" sz="2800" dirty="0">
                <a:solidFill>
                  <a:srgbClr val="45C5A2"/>
                </a:solidFill>
                <a:cs typeface="+mn-ea"/>
                <a:sym typeface="+mn-lt"/>
              </a:rPr>
              <a:t>富有感伤气息。</a:t>
            </a:r>
          </a:p>
        </p:txBody>
      </p:sp>
    </p:spTree>
    <p:extLst>
      <p:ext uri="{BB962C8B-B14F-4D97-AF65-F5344CB8AC3E}">
        <p14:creationId xmlns:p14="http://schemas.microsoft.com/office/powerpoint/2010/main" val="42445647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inVertical)">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16B33AB-E236-4866-836E-D6B0E5BE6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5" name="直接连接符 4">
            <a:extLst>
              <a:ext uri="{FF2B5EF4-FFF2-40B4-BE49-F238E27FC236}">
                <a16:creationId xmlns="" xmlns:a16="http://schemas.microsoft.com/office/drawing/2014/main" id="{64767C10-5AAD-4606-A41A-B70DB9A883DD}"/>
              </a:ext>
            </a:extLst>
          </p:cNvPr>
          <p:cNvCxnSpPr>
            <a:cxnSpLocks/>
          </p:cNvCxnSpPr>
          <p:nvPr/>
        </p:nvCxnSpPr>
        <p:spPr>
          <a:xfrm>
            <a:off x="0" y="819150"/>
            <a:ext cx="12192000" cy="0"/>
          </a:xfrm>
          <a:prstGeom prst="line">
            <a:avLst/>
          </a:prstGeom>
          <a:ln w="38100">
            <a:solidFill>
              <a:srgbClr val="45C5A2"/>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81F9E3D2-83EC-41E2-9E67-1D9B906F3CA0}"/>
              </a:ext>
            </a:extLst>
          </p:cNvPr>
          <p:cNvSpPr txBox="1"/>
          <p:nvPr/>
        </p:nvSpPr>
        <p:spPr>
          <a:xfrm>
            <a:off x="4977745" y="111264"/>
            <a:ext cx="2236510" cy="707886"/>
          </a:xfrm>
          <a:prstGeom prst="rect">
            <a:avLst/>
          </a:prstGeom>
          <a:noFill/>
        </p:spPr>
        <p:txBody>
          <a:bodyPr wrap="none" rtlCol="0">
            <a:spAutoFit/>
          </a:bodyPr>
          <a:lstStyle/>
          <a:p>
            <a:r>
              <a:rPr lang="zh-CN" altLang="en-US" sz="4000" b="1" dirty="0">
                <a:solidFill>
                  <a:srgbClr val="45C5A2"/>
                </a:solidFill>
                <a:cs typeface="+mn-ea"/>
                <a:sym typeface="+mn-lt"/>
              </a:rPr>
              <a:t>课后总结</a:t>
            </a:r>
          </a:p>
        </p:txBody>
      </p:sp>
      <p:sp>
        <p:nvSpPr>
          <p:cNvPr id="6" name="Rectangle 2">
            <a:extLst>
              <a:ext uri="{FF2B5EF4-FFF2-40B4-BE49-F238E27FC236}">
                <a16:creationId xmlns="" xmlns:a16="http://schemas.microsoft.com/office/drawing/2014/main" id="{DD3EC957-972E-4348-B7B5-9A0F9B2BB965}"/>
              </a:ext>
            </a:extLst>
          </p:cNvPr>
          <p:cNvSpPr>
            <a:spLocks noGrp="1" noRot="1" noChangeArrowheads="1"/>
          </p:cNvSpPr>
          <p:nvPr/>
        </p:nvSpPr>
        <p:spPr bwMode="auto">
          <a:xfrm>
            <a:off x="1560582" y="842754"/>
            <a:ext cx="85407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zh-CN" altLang="en-US" sz="3600" dirty="0">
                <a:solidFill>
                  <a:srgbClr val="45C5A2"/>
                </a:solidFill>
                <a:latin typeface="+mn-lt"/>
                <a:ea typeface="+mn-ea"/>
                <a:cs typeface="+mn-ea"/>
                <a:sym typeface="+mn-lt"/>
              </a:rPr>
              <a:t>状物散文与科技说明文有何区别。 </a:t>
            </a:r>
          </a:p>
        </p:txBody>
      </p:sp>
      <p:sp>
        <p:nvSpPr>
          <p:cNvPr id="7" name="Rectangle 3">
            <a:extLst>
              <a:ext uri="{FF2B5EF4-FFF2-40B4-BE49-F238E27FC236}">
                <a16:creationId xmlns="" xmlns:a16="http://schemas.microsoft.com/office/drawing/2014/main" id="{E1B37EEF-4863-45F3-9BC7-CE985B2917BC}"/>
              </a:ext>
            </a:extLst>
          </p:cNvPr>
          <p:cNvSpPr>
            <a:spLocks noGrp="1" noRot="1" noChangeArrowheads="1"/>
          </p:cNvSpPr>
          <p:nvPr/>
        </p:nvSpPr>
        <p:spPr bwMode="auto">
          <a:xfrm>
            <a:off x="1958147" y="2152650"/>
            <a:ext cx="854075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fontAlgn="base">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a:solidFill>
                  <a:srgbClr val="45C5A2"/>
                </a:solidFill>
                <a:cs typeface="+mn-ea"/>
                <a:sym typeface="+mn-lt"/>
              </a:rPr>
              <a:t>状物类散文属于文学体裁</a:t>
            </a:r>
            <a:r>
              <a:rPr lang="en-US" altLang="zh-CN" sz="2400" dirty="0">
                <a:solidFill>
                  <a:srgbClr val="45C5A2"/>
                </a:solidFill>
                <a:cs typeface="+mn-ea"/>
                <a:sym typeface="+mn-lt"/>
              </a:rPr>
              <a:t>,</a:t>
            </a:r>
            <a:r>
              <a:rPr lang="zh-CN" altLang="en-US" sz="2400" dirty="0">
                <a:solidFill>
                  <a:srgbClr val="45C5A2"/>
                </a:solidFill>
                <a:cs typeface="+mn-ea"/>
                <a:sym typeface="+mn-lt"/>
              </a:rPr>
              <a:t>而说明文则属于科学的应用的文体。状物散文笔端常带有情感、理趣</a:t>
            </a:r>
            <a:r>
              <a:rPr lang="en-US" altLang="zh-CN" sz="2400" dirty="0">
                <a:solidFill>
                  <a:srgbClr val="45C5A2"/>
                </a:solidFill>
                <a:cs typeface="+mn-ea"/>
                <a:sym typeface="+mn-lt"/>
              </a:rPr>
              <a:t>,</a:t>
            </a:r>
            <a:r>
              <a:rPr lang="zh-CN" altLang="en-US" sz="2400" dirty="0">
                <a:solidFill>
                  <a:srgbClr val="45C5A2"/>
                </a:solidFill>
                <a:cs typeface="+mn-ea"/>
                <a:sym typeface="+mn-lt"/>
              </a:rPr>
              <a:t>并不排斥主观因素</a:t>
            </a:r>
            <a:r>
              <a:rPr lang="en-US" altLang="zh-CN" sz="2400" dirty="0">
                <a:solidFill>
                  <a:srgbClr val="45C5A2"/>
                </a:solidFill>
                <a:cs typeface="+mn-ea"/>
                <a:sym typeface="+mn-lt"/>
              </a:rPr>
              <a:t>,</a:t>
            </a:r>
            <a:r>
              <a:rPr lang="zh-CN" altLang="en-US" sz="2400" dirty="0">
                <a:solidFill>
                  <a:srgbClr val="45C5A2"/>
                </a:solidFill>
                <a:cs typeface="+mn-ea"/>
                <a:sym typeface="+mn-lt"/>
              </a:rPr>
              <a:t>而且</a:t>
            </a:r>
            <a:r>
              <a:rPr lang="en-US" altLang="zh-CN" sz="2400" dirty="0">
                <a:solidFill>
                  <a:srgbClr val="45C5A2"/>
                </a:solidFill>
                <a:cs typeface="+mn-ea"/>
                <a:sym typeface="+mn-lt"/>
              </a:rPr>
              <a:t>,</a:t>
            </a:r>
            <a:r>
              <a:rPr lang="zh-CN" altLang="en-US" sz="2400" dirty="0">
                <a:solidFill>
                  <a:srgbClr val="45C5A2"/>
                </a:solidFill>
                <a:cs typeface="+mn-ea"/>
                <a:sym typeface="+mn-lt"/>
              </a:rPr>
              <a:t>使用手法以常常是文学的，如比喻、夸张、拟人、比拟等等；而说明文则要求严密、严谨</a:t>
            </a:r>
            <a:r>
              <a:rPr lang="en-US" altLang="zh-CN" sz="2400" dirty="0">
                <a:solidFill>
                  <a:srgbClr val="45C5A2"/>
                </a:solidFill>
                <a:cs typeface="+mn-ea"/>
                <a:sym typeface="+mn-lt"/>
              </a:rPr>
              <a:t>,</a:t>
            </a:r>
            <a:r>
              <a:rPr lang="zh-CN" altLang="en-US" sz="2400" dirty="0">
                <a:solidFill>
                  <a:srgbClr val="45C5A2"/>
                </a:solidFill>
                <a:cs typeface="+mn-ea"/>
                <a:sym typeface="+mn-lt"/>
              </a:rPr>
              <a:t>尽量客观</a:t>
            </a:r>
            <a:r>
              <a:rPr lang="en-US" altLang="zh-CN" sz="2400" dirty="0">
                <a:solidFill>
                  <a:srgbClr val="45C5A2"/>
                </a:solidFill>
                <a:cs typeface="+mn-ea"/>
                <a:sym typeface="+mn-lt"/>
              </a:rPr>
              <a:t>,</a:t>
            </a:r>
            <a:r>
              <a:rPr lang="zh-CN" altLang="en-US" sz="2400" dirty="0">
                <a:solidFill>
                  <a:srgbClr val="45C5A2"/>
                </a:solidFill>
                <a:cs typeface="+mn-ea"/>
                <a:sym typeface="+mn-lt"/>
              </a:rPr>
              <a:t>使用的方法也偏于科学的说明。它对说明的顺序有严格的要求，经常采用的方法有下定义、举例子、作比较、打比方、分类别、列数字以及图表、解释、引用等等。</a:t>
            </a:r>
          </a:p>
        </p:txBody>
      </p:sp>
    </p:spTree>
    <p:extLst>
      <p:ext uri="{BB962C8B-B14F-4D97-AF65-F5344CB8AC3E}">
        <p14:creationId xmlns:p14="http://schemas.microsoft.com/office/powerpoint/2010/main" val="41097687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horizontal)">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字&#10;&#10;已生成高可信度的说明">
            <a:extLst>
              <a:ext uri="{FF2B5EF4-FFF2-40B4-BE49-F238E27FC236}">
                <a16:creationId xmlns="" xmlns:a16="http://schemas.microsoft.com/office/drawing/2014/main" id="{2EB776F3-17E0-4C6F-B927-D19C75234C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a:extLst>
              <a:ext uri="{FF2B5EF4-FFF2-40B4-BE49-F238E27FC236}">
                <a16:creationId xmlns="" xmlns:a16="http://schemas.microsoft.com/office/drawing/2014/main" id="{F7AE88EF-8278-4F03-8159-65A72F76FE48}"/>
              </a:ext>
            </a:extLst>
          </p:cNvPr>
          <p:cNvSpPr/>
          <p:nvPr/>
        </p:nvSpPr>
        <p:spPr>
          <a:xfrm>
            <a:off x="3214798" y="1606332"/>
            <a:ext cx="6340197" cy="1015663"/>
          </a:xfrm>
          <a:prstGeom prst="rect">
            <a:avLst/>
          </a:prstGeom>
          <a:solidFill>
            <a:srgbClr val="45C5A2"/>
          </a:solidFill>
        </p:spPr>
        <p:txBody>
          <a:bodyPr wrap="none">
            <a:spAutoFit/>
          </a:bodyPr>
          <a:lstStyle/>
          <a:p>
            <a:r>
              <a:rPr lang="zh-CN" altLang="en-US" sz="6000" b="1" dirty="0">
                <a:solidFill>
                  <a:schemeClr val="bg1"/>
                </a:solidFill>
                <a:cs typeface="+mn-ea"/>
                <a:sym typeface="+mn-lt"/>
              </a:rPr>
              <a:t>同学们，下课了！</a:t>
            </a:r>
          </a:p>
        </p:txBody>
      </p:sp>
      <p:sp>
        <p:nvSpPr>
          <p:cNvPr id="10" name="文本框 9">
            <a:extLst>
              <a:ext uri="{FF2B5EF4-FFF2-40B4-BE49-F238E27FC236}">
                <a16:creationId xmlns="" xmlns:a16="http://schemas.microsoft.com/office/drawing/2014/main" id="{D62EAF72-6868-4A46-BD1B-216E289A61B1}"/>
              </a:ext>
            </a:extLst>
          </p:cNvPr>
          <p:cNvSpPr txBox="1"/>
          <p:nvPr/>
        </p:nvSpPr>
        <p:spPr>
          <a:xfrm>
            <a:off x="4096093" y="2621995"/>
            <a:ext cx="4182555" cy="369332"/>
          </a:xfrm>
          <a:prstGeom prst="rect">
            <a:avLst/>
          </a:prstGeom>
          <a:noFill/>
        </p:spPr>
        <p:txBody>
          <a:bodyPr wrap="none" rtlCol="0">
            <a:spAutoFit/>
          </a:bodyPr>
          <a:lstStyle/>
          <a:p>
            <a:r>
              <a:rPr lang="zh-CN" altLang="en-US" b="1" dirty="0">
                <a:solidFill>
                  <a:srgbClr val="45C5A2"/>
                </a:solidFill>
                <a:cs typeface="+mn-ea"/>
                <a:sym typeface="+mn-lt"/>
              </a:rPr>
              <a:t>授课老师：通用名</a:t>
            </a:r>
            <a:r>
              <a:rPr lang="en-US" altLang="zh-CN" b="1" dirty="0">
                <a:solidFill>
                  <a:srgbClr val="45C5A2"/>
                </a:solidFill>
                <a:cs typeface="+mn-ea"/>
                <a:sym typeface="+mn-lt"/>
              </a:rPr>
              <a:t>      </a:t>
            </a:r>
            <a:r>
              <a:rPr lang="zh-CN" altLang="en-US" b="1" dirty="0">
                <a:solidFill>
                  <a:srgbClr val="45C5A2"/>
                </a:solidFill>
                <a:cs typeface="+mn-ea"/>
                <a:sym typeface="+mn-lt"/>
              </a:rPr>
              <a:t>日期：</a:t>
            </a:r>
            <a:r>
              <a:rPr lang="en-US" altLang="zh-CN" b="1" dirty="0">
                <a:solidFill>
                  <a:srgbClr val="45C5A2"/>
                </a:solidFill>
                <a:cs typeface="+mn-ea"/>
                <a:sym typeface="+mn-lt"/>
              </a:rPr>
              <a:t>2019.9.9   </a:t>
            </a:r>
            <a:endParaRPr lang="zh-CN" altLang="en-US" b="1" dirty="0">
              <a:solidFill>
                <a:srgbClr val="45C5A2"/>
              </a:solidFill>
              <a:cs typeface="+mn-ea"/>
              <a:sym typeface="+mn-lt"/>
            </a:endParaRPr>
          </a:p>
        </p:txBody>
      </p:sp>
      <p:sp>
        <p:nvSpPr>
          <p:cNvPr id="11" name="矩形 10">
            <a:extLst>
              <a:ext uri="{FF2B5EF4-FFF2-40B4-BE49-F238E27FC236}">
                <a16:creationId xmlns="" xmlns:a16="http://schemas.microsoft.com/office/drawing/2014/main" id="{210D5375-196C-4138-9AD7-1CEB4172054B}"/>
              </a:ext>
            </a:extLst>
          </p:cNvPr>
          <p:cNvSpPr/>
          <p:nvPr/>
        </p:nvSpPr>
        <p:spPr>
          <a:xfrm>
            <a:off x="4031221" y="2984422"/>
            <a:ext cx="4262705" cy="646331"/>
          </a:xfrm>
          <a:prstGeom prst="rect">
            <a:avLst/>
          </a:prstGeom>
        </p:spPr>
        <p:txBody>
          <a:bodyPr wrap="none">
            <a:spAutoFit/>
          </a:bodyPr>
          <a:lstStyle/>
          <a:p>
            <a:r>
              <a:rPr lang="en-US" altLang="zh-CN" dirty="0">
                <a:solidFill>
                  <a:srgbClr val="45C5A2"/>
                </a:solidFill>
                <a:cs typeface="+mn-ea"/>
                <a:sym typeface="+mn-lt"/>
              </a:rPr>
              <a:t>The third grade 2 old house courseware</a:t>
            </a:r>
          </a:p>
          <a:p>
            <a:r>
              <a:rPr lang="en-US" altLang="zh-CN" dirty="0">
                <a:solidFill>
                  <a:srgbClr val="45C5A2"/>
                </a:solidFill>
                <a:cs typeface="+mn-ea"/>
                <a:sym typeface="+mn-lt"/>
              </a:rPr>
              <a:t>The third grade 2 old house courseware</a:t>
            </a:r>
          </a:p>
        </p:txBody>
      </p:sp>
    </p:spTree>
    <p:extLst>
      <p:ext uri="{BB962C8B-B14F-4D97-AF65-F5344CB8AC3E}">
        <p14:creationId xmlns:p14="http://schemas.microsoft.com/office/powerpoint/2010/main" val="28189617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2031370"/>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10"/>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课件</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下</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载：</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3"/>
              </a:rPr>
              <a:t>www.ypppt.com/kejian/</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693347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图片包含 文字&#10;&#10;已生成高可信度的说明">
            <a:extLst>
              <a:ext uri="{FF2B5EF4-FFF2-40B4-BE49-F238E27FC236}">
                <a16:creationId xmlns="" xmlns:a16="http://schemas.microsoft.com/office/drawing/2014/main" id="{21335EF2-4DCF-4ED3-B00A-BC7AFBCB2D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4" name="文本框 3">
            <a:extLst>
              <a:ext uri="{FF2B5EF4-FFF2-40B4-BE49-F238E27FC236}">
                <a16:creationId xmlns="" xmlns:a16="http://schemas.microsoft.com/office/drawing/2014/main" id="{E13CD03B-C064-4009-8A3D-1010ABF40E36}"/>
              </a:ext>
            </a:extLst>
          </p:cNvPr>
          <p:cNvSpPr txBox="1"/>
          <p:nvPr/>
        </p:nvSpPr>
        <p:spPr>
          <a:xfrm>
            <a:off x="5179983" y="1078409"/>
            <a:ext cx="1877437" cy="769441"/>
          </a:xfrm>
          <a:prstGeom prst="rect">
            <a:avLst/>
          </a:prstGeom>
          <a:noFill/>
        </p:spPr>
        <p:txBody>
          <a:bodyPr wrap="none" rtlCol="0">
            <a:spAutoFit/>
          </a:bodyPr>
          <a:lstStyle/>
          <a:p>
            <a:r>
              <a:rPr lang="zh-CN" altLang="en-US" sz="4400" b="1" dirty="0">
                <a:solidFill>
                  <a:srgbClr val="45C5A2"/>
                </a:solidFill>
                <a:cs typeface="+mn-ea"/>
                <a:sym typeface="+mn-lt"/>
              </a:rPr>
              <a:t>第一节</a:t>
            </a:r>
          </a:p>
        </p:txBody>
      </p:sp>
      <p:sp>
        <p:nvSpPr>
          <p:cNvPr id="6" name="矩形 5">
            <a:extLst>
              <a:ext uri="{FF2B5EF4-FFF2-40B4-BE49-F238E27FC236}">
                <a16:creationId xmlns="" xmlns:a16="http://schemas.microsoft.com/office/drawing/2014/main" id="{473FE824-2F88-4F59-8108-BE038FD55238}"/>
              </a:ext>
            </a:extLst>
          </p:cNvPr>
          <p:cNvSpPr/>
          <p:nvPr/>
        </p:nvSpPr>
        <p:spPr>
          <a:xfrm>
            <a:off x="4152900" y="1847850"/>
            <a:ext cx="3912231" cy="769441"/>
          </a:xfrm>
          <a:prstGeom prst="rect">
            <a:avLst/>
          </a:prstGeom>
          <a:solidFill>
            <a:srgbClr val="45C5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4800" b="1" dirty="0">
                <a:solidFill>
                  <a:schemeClr val="bg1"/>
                </a:solidFill>
                <a:cs typeface="+mn-ea"/>
                <a:sym typeface="+mn-lt"/>
              </a:rPr>
              <a:t>    课前导读</a:t>
            </a:r>
          </a:p>
        </p:txBody>
      </p:sp>
      <p:sp>
        <p:nvSpPr>
          <p:cNvPr id="7" name="矩形 6">
            <a:extLst>
              <a:ext uri="{FF2B5EF4-FFF2-40B4-BE49-F238E27FC236}">
                <a16:creationId xmlns="" xmlns:a16="http://schemas.microsoft.com/office/drawing/2014/main" id="{0D78E07A-A8B6-4E03-826A-515A1BA92B80}"/>
              </a:ext>
            </a:extLst>
          </p:cNvPr>
          <p:cNvSpPr/>
          <p:nvPr/>
        </p:nvSpPr>
        <p:spPr>
          <a:xfrm>
            <a:off x="4050668" y="2655391"/>
            <a:ext cx="4262705" cy="923330"/>
          </a:xfrm>
          <a:prstGeom prst="rect">
            <a:avLst/>
          </a:prstGeom>
        </p:spPr>
        <p:txBody>
          <a:bodyPr wrap="none">
            <a:spAutoFit/>
          </a:bodyPr>
          <a:lstStyle/>
          <a:p>
            <a:r>
              <a:rPr lang="en-US" altLang="zh-CN" dirty="0">
                <a:solidFill>
                  <a:srgbClr val="45C5A2"/>
                </a:solidFill>
                <a:cs typeface="+mn-ea"/>
                <a:sym typeface="+mn-lt"/>
              </a:rPr>
              <a:t>The third grade 2 old house courseware</a:t>
            </a:r>
          </a:p>
          <a:p>
            <a:r>
              <a:rPr lang="en-US" altLang="zh-CN" dirty="0">
                <a:solidFill>
                  <a:srgbClr val="45C5A2"/>
                </a:solidFill>
                <a:cs typeface="+mn-ea"/>
                <a:sym typeface="+mn-lt"/>
              </a:rPr>
              <a:t>The third grade 2 old house courseware</a:t>
            </a:r>
          </a:p>
          <a:p>
            <a:r>
              <a:rPr lang="en-US" altLang="zh-CN" dirty="0">
                <a:solidFill>
                  <a:srgbClr val="45C5A2"/>
                </a:solidFill>
                <a:cs typeface="+mn-ea"/>
                <a:sym typeface="+mn-lt"/>
              </a:rPr>
              <a:t>The third grade 2 old house courseware</a:t>
            </a:r>
            <a:endParaRPr lang="zh-CN" altLang="en-US" dirty="0">
              <a:solidFill>
                <a:srgbClr val="45C5A2"/>
              </a:solidFill>
              <a:cs typeface="+mn-ea"/>
              <a:sym typeface="+mn-lt"/>
            </a:endParaRPr>
          </a:p>
        </p:txBody>
      </p:sp>
    </p:spTree>
    <p:extLst>
      <p:ext uri="{BB962C8B-B14F-4D97-AF65-F5344CB8AC3E}">
        <p14:creationId xmlns:p14="http://schemas.microsoft.com/office/powerpoint/2010/main" val="30105555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by="(-#ppt_w*2)" calcmode="lin" valueType="num">
                                      <p:cBhvr rctx="PPT">
                                        <p:cTn id="12" dur="500" autoRev="1" fill="hold">
                                          <p:stCondLst>
                                            <p:cond delay="0"/>
                                          </p:stCondLst>
                                        </p:cTn>
                                        <p:tgtEl>
                                          <p:spTgt spid="4"/>
                                        </p:tgtEl>
                                        <p:attrNameLst>
                                          <p:attrName>ppt_w</p:attrName>
                                        </p:attrNameLst>
                                      </p:cBhvr>
                                    </p:anim>
                                    <p:anim by="(#ppt_w*0.50)" calcmode="lin" valueType="num">
                                      <p:cBhvr>
                                        <p:cTn id="13" dur="500" decel="50000" autoRev="1" fill="hold">
                                          <p:stCondLst>
                                            <p:cond delay="0"/>
                                          </p:stCondLst>
                                        </p:cTn>
                                        <p:tgtEl>
                                          <p:spTgt spid="4"/>
                                        </p:tgtEl>
                                        <p:attrNameLst>
                                          <p:attrName>ppt_x</p:attrName>
                                        </p:attrNameLst>
                                      </p:cBhvr>
                                    </p:anim>
                                    <p:anim from="(-#ppt_h/2)" to="(#ppt_y)" calcmode="lin" valueType="num">
                                      <p:cBhvr>
                                        <p:cTn id="14" dur="1000" fill="hold">
                                          <p:stCondLst>
                                            <p:cond delay="0"/>
                                          </p:stCondLst>
                                        </p:cTn>
                                        <p:tgtEl>
                                          <p:spTgt spid="4"/>
                                        </p:tgtEl>
                                        <p:attrNameLst>
                                          <p:attrName>ppt_y</p:attrName>
                                        </p:attrNameLst>
                                      </p:cBhvr>
                                    </p:anim>
                                    <p:animRot by="21600000">
                                      <p:cBhvr>
                                        <p:cTn id="15" dur="1000" fill="hold">
                                          <p:stCondLst>
                                            <p:cond delay="0"/>
                                          </p:stCondLst>
                                        </p:cTn>
                                        <p:tgtEl>
                                          <p:spTgt spid="4"/>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16B33AB-E236-4866-836E-D6B0E5BE6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5" name="直接连接符 4">
            <a:extLst>
              <a:ext uri="{FF2B5EF4-FFF2-40B4-BE49-F238E27FC236}">
                <a16:creationId xmlns="" xmlns:a16="http://schemas.microsoft.com/office/drawing/2014/main" id="{64767C10-5AAD-4606-A41A-B70DB9A883DD}"/>
              </a:ext>
            </a:extLst>
          </p:cNvPr>
          <p:cNvCxnSpPr>
            <a:cxnSpLocks/>
          </p:cNvCxnSpPr>
          <p:nvPr/>
        </p:nvCxnSpPr>
        <p:spPr>
          <a:xfrm>
            <a:off x="0" y="819150"/>
            <a:ext cx="12192000" cy="0"/>
          </a:xfrm>
          <a:prstGeom prst="line">
            <a:avLst/>
          </a:prstGeom>
          <a:ln w="38100">
            <a:solidFill>
              <a:srgbClr val="45C5A2"/>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81F9E3D2-83EC-41E2-9E67-1D9B906F3CA0}"/>
              </a:ext>
            </a:extLst>
          </p:cNvPr>
          <p:cNvSpPr txBox="1"/>
          <p:nvPr/>
        </p:nvSpPr>
        <p:spPr>
          <a:xfrm>
            <a:off x="4977745" y="111264"/>
            <a:ext cx="2236510" cy="707886"/>
          </a:xfrm>
          <a:prstGeom prst="rect">
            <a:avLst/>
          </a:prstGeom>
          <a:noFill/>
        </p:spPr>
        <p:txBody>
          <a:bodyPr wrap="none" rtlCol="0">
            <a:spAutoFit/>
          </a:bodyPr>
          <a:lstStyle/>
          <a:p>
            <a:r>
              <a:rPr lang="zh-CN" altLang="en-US" sz="4000" b="1" dirty="0">
                <a:solidFill>
                  <a:srgbClr val="45C5A2"/>
                </a:solidFill>
                <a:cs typeface="+mn-ea"/>
                <a:sym typeface="+mn-lt"/>
              </a:rPr>
              <a:t>课前导读</a:t>
            </a:r>
          </a:p>
        </p:txBody>
      </p:sp>
      <p:sp>
        <p:nvSpPr>
          <p:cNvPr id="2" name="矩形 1">
            <a:extLst>
              <a:ext uri="{FF2B5EF4-FFF2-40B4-BE49-F238E27FC236}">
                <a16:creationId xmlns="" xmlns:a16="http://schemas.microsoft.com/office/drawing/2014/main" id="{10D0FD93-E452-4F38-9F31-EB546F97A51A}"/>
              </a:ext>
            </a:extLst>
          </p:cNvPr>
          <p:cNvSpPr/>
          <p:nvPr/>
        </p:nvSpPr>
        <p:spPr>
          <a:xfrm>
            <a:off x="2332381" y="1179523"/>
            <a:ext cx="7832035" cy="3785652"/>
          </a:xfrm>
          <a:prstGeom prst="rect">
            <a:avLst/>
          </a:prstGeom>
        </p:spPr>
        <p:txBody>
          <a:bodyPr wrap="square">
            <a:spAutoFit/>
          </a:bodyPr>
          <a:lstStyle/>
          <a:p>
            <a:r>
              <a:rPr lang="en-US" altLang="zh-CN" sz="2400" b="1" dirty="0">
                <a:cs typeface="+mn-ea"/>
                <a:sym typeface="+mn-lt"/>
              </a:rPr>
              <a:t> </a:t>
            </a:r>
            <a:r>
              <a:rPr lang="zh-CN" altLang="en-US" sz="2400" dirty="0">
                <a:solidFill>
                  <a:srgbClr val="45C5A2"/>
                </a:solidFill>
                <a:cs typeface="+mn-ea"/>
                <a:sym typeface="+mn-lt"/>
              </a:rPr>
              <a:t>老房子在这里是特指徽州一带的皖南古民居，它是典型的徽派建筑风格，以黛瓦、粉墙壁、马头墙为表型特征，以砖雕、木雕、石雕为装饰特色，以高宅、深井、大厅为居家特点，集中反映了古徽州的山地特征、风水意愿和地域美饰倾向，它伴随明清时期徽商演绎出“无徽不成镇”的传奇，成为我国建筑史上有名的一大流派。其中，黟县的西递、宏村作为皖南古村落的杰出代表，于</a:t>
            </a:r>
            <a:r>
              <a:rPr lang="en-US" altLang="zh-CN" sz="2400" dirty="0">
                <a:solidFill>
                  <a:srgbClr val="45C5A2"/>
                </a:solidFill>
                <a:cs typeface="+mn-ea"/>
                <a:sym typeface="+mn-lt"/>
              </a:rPr>
              <a:t>2000</a:t>
            </a:r>
            <a:r>
              <a:rPr lang="zh-CN" altLang="en-US" sz="2400" dirty="0">
                <a:solidFill>
                  <a:srgbClr val="45C5A2"/>
                </a:solidFill>
                <a:cs typeface="+mn-ea"/>
                <a:sym typeface="+mn-lt"/>
              </a:rPr>
              <a:t>年被列入世界文化遗产名录，填补了我国在此类遗产上的空白，标志着徽派建筑以其重要的历史、艺术和科学价值，成为全人类共享的珍贵财富</a:t>
            </a:r>
          </a:p>
        </p:txBody>
      </p:sp>
    </p:spTree>
    <p:extLst>
      <p:ext uri="{BB962C8B-B14F-4D97-AF65-F5344CB8AC3E}">
        <p14:creationId xmlns:p14="http://schemas.microsoft.com/office/powerpoint/2010/main" val="7971127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16B33AB-E236-4866-836E-D6B0E5BE6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5" name="直接连接符 4">
            <a:extLst>
              <a:ext uri="{FF2B5EF4-FFF2-40B4-BE49-F238E27FC236}">
                <a16:creationId xmlns="" xmlns:a16="http://schemas.microsoft.com/office/drawing/2014/main" id="{64767C10-5AAD-4606-A41A-B70DB9A883DD}"/>
              </a:ext>
            </a:extLst>
          </p:cNvPr>
          <p:cNvCxnSpPr>
            <a:cxnSpLocks/>
          </p:cNvCxnSpPr>
          <p:nvPr/>
        </p:nvCxnSpPr>
        <p:spPr>
          <a:xfrm>
            <a:off x="0" y="819150"/>
            <a:ext cx="12192000" cy="0"/>
          </a:xfrm>
          <a:prstGeom prst="line">
            <a:avLst/>
          </a:prstGeom>
          <a:ln w="38100">
            <a:solidFill>
              <a:srgbClr val="45C5A2"/>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81F9E3D2-83EC-41E2-9E67-1D9B906F3CA0}"/>
              </a:ext>
            </a:extLst>
          </p:cNvPr>
          <p:cNvSpPr txBox="1"/>
          <p:nvPr/>
        </p:nvSpPr>
        <p:spPr>
          <a:xfrm>
            <a:off x="4977745" y="111264"/>
            <a:ext cx="2236510" cy="707886"/>
          </a:xfrm>
          <a:prstGeom prst="rect">
            <a:avLst/>
          </a:prstGeom>
          <a:noFill/>
        </p:spPr>
        <p:txBody>
          <a:bodyPr wrap="none" rtlCol="0">
            <a:spAutoFit/>
          </a:bodyPr>
          <a:lstStyle/>
          <a:p>
            <a:r>
              <a:rPr lang="zh-CN" altLang="en-US" sz="4000" b="1" dirty="0">
                <a:solidFill>
                  <a:srgbClr val="45C5A2"/>
                </a:solidFill>
                <a:cs typeface="+mn-ea"/>
                <a:sym typeface="+mn-lt"/>
              </a:rPr>
              <a:t>课前导读</a:t>
            </a:r>
          </a:p>
        </p:txBody>
      </p:sp>
      <p:sp>
        <p:nvSpPr>
          <p:cNvPr id="2" name="矩形 1">
            <a:extLst>
              <a:ext uri="{FF2B5EF4-FFF2-40B4-BE49-F238E27FC236}">
                <a16:creationId xmlns="" xmlns:a16="http://schemas.microsoft.com/office/drawing/2014/main" id="{BDB06524-91A9-488C-9575-B4912A9C810E}"/>
              </a:ext>
            </a:extLst>
          </p:cNvPr>
          <p:cNvSpPr/>
          <p:nvPr/>
        </p:nvSpPr>
        <p:spPr>
          <a:xfrm>
            <a:off x="2259495" y="1262139"/>
            <a:ext cx="7222435" cy="3108543"/>
          </a:xfrm>
          <a:prstGeom prst="rect">
            <a:avLst/>
          </a:prstGeom>
        </p:spPr>
        <p:txBody>
          <a:bodyPr wrap="square">
            <a:spAutoFit/>
          </a:bodyPr>
          <a:lstStyle/>
          <a:p>
            <a:r>
              <a:rPr lang="en-US" altLang="zh-CN" sz="2800" dirty="0">
                <a:solidFill>
                  <a:srgbClr val="45C5A2"/>
                </a:solidFill>
                <a:cs typeface="+mn-ea"/>
                <a:sym typeface="+mn-lt"/>
              </a:rPr>
              <a:t> </a:t>
            </a:r>
            <a:r>
              <a:rPr lang="zh-CN" altLang="en-US" sz="2800" dirty="0">
                <a:solidFill>
                  <a:srgbClr val="45C5A2"/>
                </a:solidFill>
                <a:cs typeface="+mn-ea"/>
                <a:sym typeface="+mn-lt"/>
              </a:rPr>
              <a:t>本文是复旦大学中国历史地理研究所教授王</a:t>
            </a:r>
            <a:endParaRPr lang="en-US" altLang="zh-CN" sz="2800" dirty="0">
              <a:solidFill>
                <a:srgbClr val="45C5A2"/>
              </a:solidFill>
              <a:cs typeface="+mn-ea"/>
              <a:sym typeface="+mn-lt"/>
            </a:endParaRPr>
          </a:p>
          <a:p>
            <a:r>
              <a:rPr lang="zh-CN" altLang="en-US" sz="2800" dirty="0">
                <a:solidFill>
                  <a:srgbClr val="45C5A2"/>
                </a:solidFill>
                <a:cs typeface="+mn-ea"/>
                <a:sym typeface="+mn-lt"/>
              </a:rPr>
              <a:t>振忠所作，王教授主要从事历史人文地理及</a:t>
            </a:r>
            <a:endParaRPr lang="en-US" altLang="zh-CN" sz="2800" dirty="0">
              <a:solidFill>
                <a:srgbClr val="45C5A2"/>
              </a:solidFill>
              <a:cs typeface="+mn-ea"/>
              <a:sym typeface="+mn-lt"/>
            </a:endParaRPr>
          </a:p>
          <a:p>
            <a:r>
              <a:rPr lang="zh-CN" altLang="en-US" sz="2800" dirty="0">
                <a:solidFill>
                  <a:srgbClr val="45C5A2"/>
                </a:solidFill>
                <a:cs typeface="+mn-ea"/>
                <a:sym typeface="+mn-lt"/>
              </a:rPr>
              <a:t>明清社会文化史的研究，他关注地域文化差</a:t>
            </a:r>
            <a:endParaRPr lang="en-US" altLang="zh-CN" sz="2800" dirty="0">
              <a:solidFill>
                <a:srgbClr val="45C5A2"/>
              </a:solidFill>
              <a:cs typeface="+mn-ea"/>
              <a:sym typeface="+mn-lt"/>
            </a:endParaRPr>
          </a:p>
          <a:p>
            <a:r>
              <a:rPr lang="zh-CN" altLang="en-US" sz="2800" dirty="0">
                <a:solidFill>
                  <a:srgbClr val="45C5A2"/>
                </a:solidFill>
                <a:cs typeface="+mn-ea"/>
                <a:sym typeface="+mn-lt"/>
              </a:rPr>
              <a:t>异及区域社会之变迁，尤其专长于“徽州学”</a:t>
            </a:r>
            <a:endParaRPr lang="en-US" altLang="zh-CN" sz="2800" dirty="0">
              <a:solidFill>
                <a:srgbClr val="45C5A2"/>
              </a:solidFill>
              <a:cs typeface="+mn-ea"/>
              <a:sym typeface="+mn-lt"/>
            </a:endParaRPr>
          </a:p>
          <a:p>
            <a:r>
              <a:rPr lang="zh-CN" altLang="en-US" sz="2800" dirty="0">
                <a:solidFill>
                  <a:srgbClr val="45C5A2"/>
                </a:solidFill>
                <a:cs typeface="+mn-ea"/>
                <a:sym typeface="+mn-lt"/>
              </a:rPr>
              <a:t>的研究，同时又擅长于学术散文随笔的写作，这篇</a:t>
            </a:r>
            <a:r>
              <a:rPr lang="en-US" altLang="zh-CN" sz="2800" dirty="0">
                <a:solidFill>
                  <a:srgbClr val="45C5A2"/>
                </a:solidFill>
                <a:cs typeface="+mn-ea"/>
                <a:sym typeface="+mn-lt"/>
              </a:rPr>
              <a:t>《</a:t>
            </a:r>
            <a:r>
              <a:rPr lang="zh-CN" altLang="en-US" sz="2800" dirty="0">
                <a:solidFill>
                  <a:srgbClr val="45C5A2"/>
                </a:solidFill>
                <a:cs typeface="+mn-ea"/>
                <a:sym typeface="+mn-lt"/>
              </a:rPr>
              <a:t>老房子</a:t>
            </a:r>
            <a:r>
              <a:rPr lang="en-US" altLang="zh-CN" sz="2800" dirty="0">
                <a:solidFill>
                  <a:srgbClr val="45C5A2"/>
                </a:solidFill>
                <a:cs typeface="+mn-ea"/>
                <a:sym typeface="+mn-lt"/>
              </a:rPr>
              <a:t>》</a:t>
            </a:r>
            <a:r>
              <a:rPr lang="zh-CN" altLang="en-US" sz="2800" dirty="0">
                <a:solidFill>
                  <a:srgbClr val="45C5A2"/>
                </a:solidFill>
                <a:cs typeface="+mn-ea"/>
                <a:sym typeface="+mn-lt"/>
              </a:rPr>
              <a:t>就选自他的学术散文集</a:t>
            </a:r>
            <a:r>
              <a:rPr lang="en-US" altLang="zh-CN" sz="2800" dirty="0">
                <a:solidFill>
                  <a:srgbClr val="45C5A2"/>
                </a:solidFill>
                <a:cs typeface="+mn-ea"/>
                <a:sym typeface="+mn-lt"/>
              </a:rPr>
              <a:t>《</a:t>
            </a:r>
            <a:r>
              <a:rPr lang="zh-CN" altLang="en-US" sz="2800" dirty="0">
                <a:solidFill>
                  <a:srgbClr val="45C5A2"/>
                </a:solidFill>
                <a:cs typeface="+mn-ea"/>
                <a:sym typeface="+mn-lt"/>
              </a:rPr>
              <a:t>斜晖脉脉水悠悠</a:t>
            </a:r>
            <a:r>
              <a:rPr lang="en-US" altLang="zh-CN" sz="2800" dirty="0">
                <a:solidFill>
                  <a:srgbClr val="45C5A2"/>
                </a:solidFill>
                <a:cs typeface="+mn-ea"/>
                <a:sym typeface="+mn-lt"/>
              </a:rPr>
              <a:t>》</a:t>
            </a:r>
            <a:r>
              <a:rPr lang="zh-CN" altLang="en-US" sz="2800" dirty="0">
                <a:solidFill>
                  <a:srgbClr val="45C5A2"/>
                </a:solidFill>
                <a:cs typeface="+mn-ea"/>
                <a:sym typeface="+mn-lt"/>
              </a:rPr>
              <a:t>。 </a:t>
            </a:r>
          </a:p>
        </p:txBody>
      </p:sp>
    </p:spTree>
    <p:extLst>
      <p:ext uri="{BB962C8B-B14F-4D97-AF65-F5344CB8AC3E}">
        <p14:creationId xmlns:p14="http://schemas.microsoft.com/office/powerpoint/2010/main" val="40002916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16B33AB-E236-4866-836E-D6B0E5BE6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5" name="直接连接符 4">
            <a:extLst>
              <a:ext uri="{FF2B5EF4-FFF2-40B4-BE49-F238E27FC236}">
                <a16:creationId xmlns="" xmlns:a16="http://schemas.microsoft.com/office/drawing/2014/main" id="{64767C10-5AAD-4606-A41A-B70DB9A883DD}"/>
              </a:ext>
            </a:extLst>
          </p:cNvPr>
          <p:cNvCxnSpPr>
            <a:cxnSpLocks/>
          </p:cNvCxnSpPr>
          <p:nvPr/>
        </p:nvCxnSpPr>
        <p:spPr>
          <a:xfrm>
            <a:off x="0" y="819150"/>
            <a:ext cx="12192000" cy="0"/>
          </a:xfrm>
          <a:prstGeom prst="line">
            <a:avLst/>
          </a:prstGeom>
          <a:ln w="38100">
            <a:solidFill>
              <a:srgbClr val="45C5A2"/>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81F9E3D2-83EC-41E2-9E67-1D9B906F3CA0}"/>
              </a:ext>
            </a:extLst>
          </p:cNvPr>
          <p:cNvSpPr txBox="1"/>
          <p:nvPr/>
        </p:nvSpPr>
        <p:spPr>
          <a:xfrm>
            <a:off x="4977745" y="111264"/>
            <a:ext cx="2236510" cy="707886"/>
          </a:xfrm>
          <a:prstGeom prst="rect">
            <a:avLst/>
          </a:prstGeom>
          <a:noFill/>
        </p:spPr>
        <p:txBody>
          <a:bodyPr wrap="none" rtlCol="0">
            <a:spAutoFit/>
          </a:bodyPr>
          <a:lstStyle/>
          <a:p>
            <a:r>
              <a:rPr lang="zh-CN" altLang="en-US" sz="4000" b="1" dirty="0">
                <a:solidFill>
                  <a:srgbClr val="45C5A2"/>
                </a:solidFill>
                <a:cs typeface="+mn-ea"/>
                <a:sym typeface="+mn-lt"/>
              </a:rPr>
              <a:t>课前导读</a:t>
            </a:r>
          </a:p>
        </p:txBody>
      </p:sp>
      <p:pic>
        <p:nvPicPr>
          <p:cNvPr id="6" name="Picture 4" descr="2316212_202827046_2">
            <a:extLst>
              <a:ext uri="{FF2B5EF4-FFF2-40B4-BE49-F238E27FC236}">
                <a16:creationId xmlns="" xmlns:a16="http://schemas.microsoft.com/office/drawing/2014/main" id="{55368957-6203-46BF-9E81-07919B7FEF1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652" r="5391" b="10690"/>
          <a:stretch/>
        </p:blipFill>
        <p:spPr bwMode="auto">
          <a:xfrm>
            <a:off x="5870717" y="930414"/>
            <a:ext cx="5320750" cy="303115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descr="2748268_230621097658_2">
            <a:extLst>
              <a:ext uri="{FF2B5EF4-FFF2-40B4-BE49-F238E27FC236}">
                <a16:creationId xmlns="" xmlns:a16="http://schemas.microsoft.com/office/drawing/2014/main" id="{135B49C5-E78D-4CA4-B23E-DDBEDEE2236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0174"/>
          <a:stretch/>
        </p:blipFill>
        <p:spPr bwMode="auto">
          <a:xfrm>
            <a:off x="675856" y="930414"/>
            <a:ext cx="5095462" cy="457448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1213234b214">
            <a:extLst>
              <a:ext uri="{FF2B5EF4-FFF2-40B4-BE49-F238E27FC236}">
                <a16:creationId xmlns="" xmlns:a16="http://schemas.microsoft.com/office/drawing/2014/main" id="{60840D1A-648B-4251-93FB-E3B3A1C9387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10198"/>
          <a:stretch/>
        </p:blipFill>
        <p:spPr bwMode="auto">
          <a:xfrm>
            <a:off x="5976727" y="4072830"/>
            <a:ext cx="4267200" cy="2548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18833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1+#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1+#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16B33AB-E236-4866-836E-D6B0E5BE6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5" name="直接连接符 4">
            <a:extLst>
              <a:ext uri="{FF2B5EF4-FFF2-40B4-BE49-F238E27FC236}">
                <a16:creationId xmlns="" xmlns:a16="http://schemas.microsoft.com/office/drawing/2014/main" id="{64767C10-5AAD-4606-A41A-B70DB9A883DD}"/>
              </a:ext>
            </a:extLst>
          </p:cNvPr>
          <p:cNvCxnSpPr>
            <a:cxnSpLocks/>
          </p:cNvCxnSpPr>
          <p:nvPr/>
        </p:nvCxnSpPr>
        <p:spPr>
          <a:xfrm>
            <a:off x="0" y="819150"/>
            <a:ext cx="12192000" cy="0"/>
          </a:xfrm>
          <a:prstGeom prst="line">
            <a:avLst/>
          </a:prstGeom>
          <a:ln w="38100">
            <a:solidFill>
              <a:srgbClr val="45C5A2"/>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81F9E3D2-83EC-41E2-9E67-1D9B906F3CA0}"/>
              </a:ext>
            </a:extLst>
          </p:cNvPr>
          <p:cNvSpPr txBox="1"/>
          <p:nvPr/>
        </p:nvSpPr>
        <p:spPr>
          <a:xfrm>
            <a:off x="4977745" y="111264"/>
            <a:ext cx="2236510" cy="707886"/>
          </a:xfrm>
          <a:prstGeom prst="rect">
            <a:avLst/>
          </a:prstGeom>
          <a:noFill/>
        </p:spPr>
        <p:txBody>
          <a:bodyPr wrap="none" rtlCol="0">
            <a:spAutoFit/>
          </a:bodyPr>
          <a:lstStyle/>
          <a:p>
            <a:r>
              <a:rPr lang="zh-CN" altLang="en-US" sz="4000" b="1" dirty="0">
                <a:solidFill>
                  <a:srgbClr val="45C5A2"/>
                </a:solidFill>
                <a:cs typeface="+mn-ea"/>
                <a:sym typeface="+mn-lt"/>
              </a:rPr>
              <a:t>课前导读</a:t>
            </a:r>
          </a:p>
        </p:txBody>
      </p:sp>
      <p:sp>
        <p:nvSpPr>
          <p:cNvPr id="2" name="矩形 1">
            <a:extLst>
              <a:ext uri="{FF2B5EF4-FFF2-40B4-BE49-F238E27FC236}">
                <a16:creationId xmlns="" xmlns:a16="http://schemas.microsoft.com/office/drawing/2014/main" id="{A42B9E50-5908-46F7-AD36-1C805C81E594}"/>
              </a:ext>
            </a:extLst>
          </p:cNvPr>
          <p:cNvSpPr/>
          <p:nvPr/>
        </p:nvSpPr>
        <p:spPr>
          <a:xfrm>
            <a:off x="2193234" y="1249156"/>
            <a:ext cx="7805531" cy="954107"/>
          </a:xfrm>
          <a:prstGeom prst="rect">
            <a:avLst/>
          </a:prstGeom>
        </p:spPr>
        <p:txBody>
          <a:bodyPr wrap="square">
            <a:spAutoFit/>
          </a:bodyPr>
          <a:lstStyle/>
          <a:p>
            <a:r>
              <a:rPr lang="en-US" altLang="zh-CN" sz="2800" dirty="0">
                <a:solidFill>
                  <a:srgbClr val="45C5A2"/>
                </a:solidFill>
                <a:cs typeface="+mn-ea"/>
                <a:sym typeface="+mn-lt"/>
              </a:rPr>
              <a:t> </a:t>
            </a:r>
            <a:r>
              <a:rPr lang="zh-CN" altLang="en-US" sz="2800" dirty="0">
                <a:solidFill>
                  <a:srgbClr val="45C5A2"/>
                </a:solidFill>
                <a:cs typeface="+mn-ea"/>
                <a:sym typeface="+mn-lt"/>
              </a:rPr>
              <a:t>简单概括作者从哪些方面对徽州的老房子作了说明，除此之外，你还能从文中初步感受到什么？ </a:t>
            </a:r>
          </a:p>
        </p:txBody>
      </p:sp>
      <p:pic>
        <p:nvPicPr>
          <p:cNvPr id="9" name="Picture 6" descr="pic_a4170973dd244600c4f77414f24e3b81">
            <a:extLst>
              <a:ext uri="{FF2B5EF4-FFF2-40B4-BE49-F238E27FC236}">
                <a16:creationId xmlns="" xmlns:a16="http://schemas.microsoft.com/office/drawing/2014/main" id="{DCA1AC38-0569-4B13-8316-80017BD741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5078" y="2484643"/>
            <a:ext cx="5181599" cy="35542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63697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37"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outVertic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up)">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16B33AB-E236-4866-836E-D6B0E5BE6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5" name="直接连接符 4">
            <a:extLst>
              <a:ext uri="{FF2B5EF4-FFF2-40B4-BE49-F238E27FC236}">
                <a16:creationId xmlns="" xmlns:a16="http://schemas.microsoft.com/office/drawing/2014/main" id="{64767C10-5AAD-4606-A41A-B70DB9A883DD}"/>
              </a:ext>
            </a:extLst>
          </p:cNvPr>
          <p:cNvCxnSpPr>
            <a:cxnSpLocks/>
          </p:cNvCxnSpPr>
          <p:nvPr/>
        </p:nvCxnSpPr>
        <p:spPr>
          <a:xfrm>
            <a:off x="0" y="819150"/>
            <a:ext cx="12192000" cy="0"/>
          </a:xfrm>
          <a:prstGeom prst="line">
            <a:avLst/>
          </a:prstGeom>
          <a:ln w="38100">
            <a:solidFill>
              <a:srgbClr val="45C5A2"/>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 xmlns:a16="http://schemas.microsoft.com/office/drawing/2014/main" id="{81F9E3D2-83EC-41E2-9E67-1D9B906F3CA0}"/>
              </a:ext>
            </a:extLst>
          </p:cNvPr>
          <p:cNvSpPr txBox="1"/>
          <p:nvPr/>
        </p:nvSpPr>
        <p:spPr>
          <a:xfrm>
            <a:off x="4977745" y="111264"/>
            <a:ext cx="2236510" cy="707886"/>
          </a:xfrm>
          <a:prstGeom prst="rect">
            <a:avLst/>
          </a:prstGeom>
          <a:noFill/>
        </p:spPr>
        <p:txBody>
          <a:bodyPr wrap="none" rtlCol="0">
            <a:spAutoFit/>
          </a:bodyPr>
          <a:lstStyle/>
          <a:p>
            <a:r>
              <a:rPr lang="zh-CN" altLang="en-US" sz="4000" b="1" dirty="0">
                <a:solidFill>
                  <a:srgbClr val="45C5A2"/>
                </a:solidFill>
                <a:cs typeface="+mn-ea"/>
                <a:sym typeface="+mn-lt"/>
              </a:rPr>
              <a:t>课前导读</a:t>
            </a:r>
          </a:p>
        </p:txBody>
      </p:sp>
      <p:sp>
        <p:nvSpPr>
          <p:cNvPr id="6" name="Rectangle 5">
            <a:extLst>
              <a:ext uri="{FF2B5EF4-FFF2-40B4-BE49-F238E27FC236}">
                <a16:creationId xmlns="" xmlns:a16="http://schemas.microsoft.com/office/drawing/2014/main" id="{3C7B400B-1DFC-4905-97C5-6035C2879340}"/>
              </a:ext>
            </a:extLst>
          </p:cNvPr>
          <p:cNvSpPr>
            <a:spLocks noChangeArrowheads="1"/>
          </p:cNvSpPr>
          <p:nvPr/>
        </p:nvSpPr>
        <p:spPr bwMode="auto">
          <a:xfrm>
            <a:off x="0" y="819150"/>
            <a:ext cx="40322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zh-CN" altLang="en-US" sz="2800" dirty="0">
                <a:solidFill>
                  <a:srgbClr val="45C5A2"/>
                </a:solidFill>
                <a:latin typeface="+mn-lt"/>
                <a:ea typeface="+mn-ea"/>
                <a:cs typeface="+mn-ea"/>
                <a:sym typeface="+mn-lt"/>
              </a:rPr>
              <a:t>阅读课文，理清结构：</a:t>
            </a:r>
          </a:p>
        </p:txBody>
      </p:sp>
      <p:sp>
        <p:nvSpPr>
          <p:cNvPr id="7" name="Rectangle 7">
            <a:extLst>
              <a:ext uri="{FF2B5EF4-FFF2-40B4-BE49-F238E27FC236}">
                <a16:creationId xmlns="" xmlns:a16="http://schemas.microsoft.com/office/drawing/2014/main" id="{333ABE78-961D-492B-A123-AAD6C7A72DBA}"/>
              </a:ext>
            </a:extLst>
          </p:cNvPr>
          <p:cNvSpPr>
            <a:spLocks noChangeArrowheads="1"/>
          </p:cNvSpPr>
          <p:nvPr/>
        </p:nvSpPr>
        <p:spPr bwMode="auto">
          <a:xfrm>
            <a:off x="2016125" y="1331823"/>
            <a:ext cx="865822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en-US" altLang="zh-CN" dirty="0">
                <a:solidFill>
                  <a:srgbClr val="45C5A2"/>
                </a:solidFill>
                <a:latin typeface="+mn-lt"/>
                <a:ea typeface="+mn-ea"/>
                <a:cs typeface="+mn-ea"/>
                <a:sym typeface="+mn-lt"/>
              </a:rPr>
              <a:t>  </a:t>
            </a:r>
            <a:r>
              <a:rPr lang="en-US" altLang="zh-CN" sz="2400" dirty="0">
                <a:solidFill>
                  <a:srgbClr val="45C5A2"/>
                </a:solidFill>
                <a:latin typeface="+mn-lt"/>
                <a:ea typeface="+mn-ea"/>
                <a:cs typeface="+mn-ea"/>
                <a:sym typeface="+mn-lt"/>
              </a:rPr>
              <a:t>《</a:t>
            </a:r>
            <a:r>
              <a:rPr lang="zh-CN" altLang="en-US" sz="2400" dirty="0">
                <a:solidFill>
                  <a:srgbClr val="45C5A2"/>
                </a:solidFill>
                <a:latin typeface="+mn-lt"/>
                <a:ea typeface="+mn-ea"/>
                <a:cs typeface="+mn-ea"/>
                <a:sym typeface="+mn-lt"/>
              </a:rPr>
              <a:t>老房子</a:t>
            </a:r>
            <a:r>
              <a:rPr lang="en-US" altLang="zh-CN" sz="2400" dirty="0">
                <a:solidFill>
                  <a:srgbClr val="45C5A2"/>
                </a:solidFill>
                <a:latin typeface="+mn-lt"/>
                <a:ea typeface="+mn-ea"/>
                <a:cs typeface="+mn-ea"/>
                <a:sym typeface="+mn-lt"/>
              </a:rPr>
              <a:t>》</a:t>
            </a:r>
            <a:r>
              <a:rPr lang="zh-CN" altLang="en-US" sz="2400" dirty="0">
                <a:solidFill>
                  <a:srgbClr val="45C5A2"/>
                </a:solidFill>
                <a:latin typeface="+mn-lt"/>
                <a:ea typeface="+mn-ea"/>
                <a:cs typeface="+mn-ea"/>
                <a:sym typeface="+mn-lt"/>
              </a:rPr>
              <a:t>围绕徽州古老民居的历史、文化、审美、功用等方面展开了详尽的描述</a:t>
            </a:r>
            <a:r>
              <a:rPr lang="en-US" altLang="zh-CN" sz="2400" dirty="0">
                <a:solidFill>
                  <a:srgbClr val="45C5A2"/>
                </a:solidFill>
                <a:latin typeface="+mn-lt"/>
                <a:ea typeface="+mn-ea"/>
                <a:cs typeface="+mn-ea"/>
                <a:sym typeface="+mn-lt"/>
              </a:rPr>
              <a:t>,</a:t>
            </a:r>
            <a:r>
              <a:rPr lang="zh-CN" altLang="en-US" sz="2400" dirty="0">
                <a:solidFill>
                  <a:srgbClr val="45C5A2"/>
                </a:solidFill>
                <a:latin typeface="+mn-lt"/>
                <a:ea typeface="+mn-ea"/>
                <a:cs typeface="+mn-ea"/>
                <a:sym typeface="+mn-lt"/>
              </a:rPr>
              <a:t>全文共</a:t>
            </a:r>
            <a:r>
              <a:rPr lang="en-US" altLang="zh-CN" sz="2400" dirty="0">
                <a:solidFill>
                  <a:srgbClr val="45C5A2"/>
                </a:solidFill>
                <a:latin typeface="+mn-lt"/>
                <a:ea typeface="+mn-ea"/>
                <a:cs typeface="+mn-ea"/>
                <a:sym typeface="+mn-lt"/>
              </a:rPr>
              <a:t>26</a:t>
            </a:r>
            <a:r>
              <a:rPr lang="zh-CN" altLang="en-US" sz="2400" dirty="0">
                <a:solidFill>
                  <a:srgbClr val="45C5A2"/>
                </a:solidFill>
                <a:latin typeface="+mn-lt"/>
                <a:ea typeface="+mn-ea"/>
                <a:cs typeface="+mn-ea"/>
                <a:sym typeface="+mn-lt"/>
              </a:rPr>
              <a:t>小节</a:t>
            </a:r>
            <a:r>
              <a:rPr lang="en-US" altLang="zh-CN" sz="2400" dirty="0">
                <a:solidFill>
                  <a:srgbClr val="45C5A2"/>
                </a:solidFill>
                <a:latin typeface="+mn-lt"/>
                <a:ea typeface="+mn-ea"/>
                <a:cs typeface="+mn-ea"/>
                <a:sym typeface="+mn-lt"/>
              </a:rPr>
              <a:t>,</a:t>
            </a:r>
            <a:r>
              <a:rPr lang="zh-CN" altLang="en-US" sz="2400" dirty="0">
                <a:solidFill>
                  <a:srgbClr val="45C5A2"/>
                </a:solidFill>
                <a:latin typeface="+mn-lt"/>
                <a:ea typeface="+mn-ea"/>
                <a:cs typeface="+mn-ea"/>
                <a:sym typeface="+mn-lt"/>
              </a:rPr>
              <a:t>并有四处空行</a:t>
            </a:r>
            <a:r>
              <a:rPr lang="en-US" altLang="zh-CN" sz="2400" dirty="0">
                <a:solidFill>
                  <a:srgbClr val="45C5A2"/>
                </a:solidFill>
                <a:latin typeface="+mn-lt"/>
                <a:ea typeface="+mn-ea"/>
                <a:cs typeface="+mn-ea"/>
                <a:sym typeface="+mn-lt"/>
              </a:rPr>
              <a:t>,</a:t>
            </a:r>
            <a:r>
              <a:rPr lang="zh-CN" altLang="en-US" sz="2400" dirty="0">
                <a:solidFill>
                  <a:srgbClr val="45C5A2"/>
                </a:solidFill>
                <a:latin typeface="+mn-lt"/>
                <a:ea typeface="+mn-ea"/>
                <a:cs typeface="+mn-ea"/>
                <a:sym typeface="+mn-lt"/>
              </a:rPr>
              <a:t>自然分成了五个部分。</a:t>
            </a:r>
          </a:p>
        </p:txBody>
      </p:sp>
      <p:sp>
        <p:nvSpPr>
          <p:cNvPr id="11" name="Rectangle 9">
            <a:extLst>
              <a:ext uri="{FF2B5EF4-FFF2-40B4-BE49-F238E27FC236}">
                <a16:creationId xmlns="" xmlns:a16="http://schemas.microsoft.com/office/drawing/2014/main" id="{B633F2B8-7AEC-4FB7-A32C-2DBC88413D1B}"/>
              </a:ext>
            </a:extLst>
          </p:cNvPr>
          <p:cNvSpPr>
            <a:spLocks noChangeArrowheads="1"/>
          </p:cNvSpPr>
          <p:nvPr/>
        </p:nvSpPr>
        <p:spPr bwMode="auto">
          <a:xfrm>
            <a:off x="2013569" y="2651520"/>
            <a:ext cx="76327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zh-CN" altLang="en-US" sz="2000" dirty="0">
                <a:solidFill>
                  <a:srgbClr val="45C5A2"/>
                </a:solidFill>
                <a:latin typeface="+mn-lt"/>
                <a:ea typeface="+mn-ea"/>
                <a:cs typeface="+mn-ea"/>
                <a:sym typeface="+mn-lt"/>
              </a:rPr>
              <a:t>第一部分</a:t>
            </a:r>
            <a:r>
              <a:rPr lang="en-US" altLang="zh-CN" sz="2000" dirty="0">
                <a:solidFill>
                  <a:srgbClr val="45C5A2"/>
                </a:solidFill>
                <a:latin typeface="+mn-lt"/>
                <a:ea typeface="+mn-ea"/>
                <a:cs typeface="+mn-ea"/>
                <a:sym typeface="+mn-lt"/>
              </a:rPr>
              <a:t>(</a:t>
            </a:r>
            <a:r>
              <a:rPr lang="zh-CN" altLang="en-US" sz="2000" dirty="0">
                <a:solidFill>
                  <a:srgbClr val="45C5A2"/>
                </a:solidFill>
                <a:latin typeface="+mn-lt"/>
                <a:ea typeface="+mn-ea"/>
                <a:cs typeface="+mn-ea"/>
                <a:sym typeface="+mn-lt"/>
              </a:rPr>
              <a:t>第</a:t>
            </a:r>
            <a:r>
              <a:rPr lang="en-US" altLang="zh-CN" sz="2000" dirty="0">
                <a:solidFill>
                  <a:srgbClr val="45C5A2"/>
                </a:solidFill>
                <a:latin typeface="+mn-lt"/>
                <a:ea typeface="+mn-ea"/>
                <a:cs typeface="+mn-ea"/>
                <a:sym typeface="+mn-lt"/>
              </a:rPr>
              <a:t>1</a:t>
            </a:r>
            <a:r>
              <a:rPr lang="zh-CN" altLang="en-US" sz="2000" dirty="0">
                <a:solidFill>
                  <a:srgbClr val="45C5A2"/>
                </a:solidFill>
                <a:latin typeface="+mn-lt"/>
                <a:ea typeface="+mn-ea"/>
                <a:cs typeface="+mn-ea"/>
                <a:sym typeface="+mn-lt"/>
              </a:rPr>
              <a:t>一</a:t>
            </a:r>
            <a:r>
              <a:rPr lang="en-US" altLang="zh-CN" sz="2000" dirty="0">
                <a:solidFill>
                  <a:srgbClr val="45C5A2"/>
                </a:solidFill>
                <a:latin typeface="+mn-lt"/>
                <a:ea typeface="+mn-ea"/>
                <a:cs typeface="+mn-ea"/>
                <a:sym typeface="+mn-lt"/>
              </a:rPr>
              <a:t>4</a:t>
            </a:r>
            <a:r>
              <a:rPr lang="zh-CN" altLang="en-US" sz="2000" dirty="0">
                <a:solidFill>
                  <a:srgbClr val="45C5A2"/>
                </a:solidFill>
                <a:latin typeface="+mn-lt"/>
                <a:ea typeface="+mn-ea"/>
                <a:cs typeface="+mn-ea"/>
                <a:sym typeface="+mn-lt"/>
              </a:rPr>
              <a:t>节</a:t>
            </a:r>
            <a:r>
              <a:rPr lang="en-US" altLang="zh-CN" sz="2000" dirty="0">
                <a:solidFill>
                  <a:srgbClr val="45C5A2"/>
                </a:solidFill>
                <a:latin typeface="+mn-lt"/>
                <a:ea typeface="+mn-ea"/>
                <a:cs typeface="+mn-ea"/>
                <a:sym typeface="+mn-lt"/>
              </a:rPr>
              <a:t>),</a:t>
            </a:r>
            <a:r>
              <a:rPr lang="zh-CN" altLang="en-US" sz="2000" dirty="0">
                <a:solidFill>
                  <a:srgbClr val="45C5A2"/>
                </a:solidFill>
                <a:latin typeface="+mn-lt"/>
                <a:ea typeface="+mn-ea"/>
                <a:cs typeface="+mn-ea"/>
                <a:sym typeface="+mn-lt"/>
              </a:rPr>
              <a:t>这一部分是文章的缘起。 </a:t>
            </a:r>
          </a:p>
        </p:txBody>
      </p:sp>
      <p:sp>
        <p:nvSpPr>
          <p:cNvPr id="13" name="Rectangle 13">
            <a:extLst>
              <a:ext uri="{FF2B5EF4-FFF2-40B4-BE49-F238E27FC236}">
                <a16:creationId xmlns="" xmlns:a16="http://schemas.microsoft.com/office/drawing/2014/main" id="{71E98598-76F3-4B39-BAC9-7C660052FEF1}"/>
              </a:ext>
            </a:extLst>
          </p:cNvPr>
          <p:cNvSpPr>
            <a:spLocks noChangeArrowheads="1"/>
          </p:cNvSpPr>
          <p:nvPr/>
        </p:nvSpPr>
        <p:spPr bwMode="auto">
          <a:xfrm>
            <a:off x="2016125" y="3244568"/>
            <a:ext cx="871378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zh-CN" altLang="en-US" sz="2000" dirty="0">
                <a:solidFill>
                  <a:srgbClr val="45C5A2"/>
                </a:solidFill>
                <a:latin typeface="+mn-lt"/>
                <a:ea typeface="+mn-ea"/>
                <a:cs typeface="+mn-ea"/>
                <a:sym typeface="+mn-lt"/>
              </a:rPr>
              <a:t>第二部分</a:t>
            </a:r>
            <a:r>
              <a:rPr lang="en-US" altLang="zh-CN" sz="2000" dirty="0">
                <a:solidFill>
                  <a:srgbClr val="45C5A2"/>
                </a:solidFill>
                <a:latin typeface="+mn-lt"/>
                <a:ea typeface="+mn-ea"/>
                <a:cs typeface="+mn-ea"/>
                <a:sym typeface="+mn-lt"/>
              </a:rPr>
              <a:t>(</a:t>
            </a:r>
            <a:r>
              <a:rPr lang="zh-CN" altLang="en-US" sz="2000" dirty="0">
                <a:solidFill>
                  <a:srgbClr val="45C5A2"/>
                </a:solidFill>
                <a:latin typeface="+mn-lt"/>
                <a:ea typeface="+mn-ea"/>
                <a:cs typeface="+mn-ea"/>
                <a:sym typeface="+mn-lt"/>
              </a:rPr>
              <a:t>第</a:t>
            </a:r>
            <a:r>
              <a:rPr lang="en-US" altLang="zh-CN" sz="2000" dirty="0">
                <a:solidFill>
                  <a:srgbClr val="45C5A2"/>
                </a:solidFill>
                <a:latin typeface="+mn-lt"/>
                <a:ea typeface="+mn-ea"/>
                <a:cs typeface="+mn-ea"/>
                <a:sym typeface="+mn-lt"/>
              </a:rPr>
              <a:t>5</a:t>
            </a:r>
            <a:r>
              <a:rPr lang="zh-CN" altLang="en-US" sz="2000" dirty="0">
                <a:solidFill>
                  <a:srgbClr val="45C5A2"/>
                </a:solidFill>
                <a:latin typeface="+mn-lt"/>
                <a:ea typeface="+mn-ea"/>
                <a:cs typeface="+mn-ea"/>
                <a:sym typeface="+mn-lt"/>
              </a:rPr>
              <a:t>一</a:t>
            </a:r>
            <a:r>
              <a:rPr lang="en-US" altLang="zh-CN" sz="2000" dirty="0">
                <a:solidFill>
                  <a:srgbClr val="45C5A2"/>
                </a:solidFill>
                <a:latin typeface="+mn-lt"/>
                <a:ea typeface="+mn-ea"/>
                <a:cs typeface="+mn-ea"/>
                <a:sym typeface="+mn-lt"/>
              </a:rPr>
              <a:t>14</a:t>
            </a:r>
            <a:r>
              <a:rPr lang="zh-CN" altLang="en-US" sz="2000" dirty="0">
                <a:solidFill>
                  <a:srgbClr val="45C5A2"/>
                </a:solidFill>
                <a:latin typeface="+mn-lt"/>
                <a:ea typeface="+mn-ea"/>
                <a:cs typeface="+mn-ea"/>
                <a:sym typeface="+mn-lt"/>
              </a:rPr>
              <a:t>节</a:t>
            </a:r>
            <a:r>
              <a:rPr lang="en-US" altLang="zh-CN" sz="2000" dirty="0">
                <a:solidFill>
                  <a:srgbClr val="45C5A2"/>
                </a:solidFill>
                <a:latin typeface="+mn-lt"/>
                <a:ea typeface="+mn-ea"/>
                <a:cs typeface="+mn-ea"/>
                <a:sym typeface="+mn-lt"/>
              </a:rPr>
              <a:t>),</a:t>
            </a:r>
            <a:r>
              <a:rPr lang="zh-CN" altLang="en-US" sz="2000" dirty="0">
                <a:solidFill>
                  <a:srgbClr val="45C5A2"/>
                </a:solidFill>
                <a:latin typeface="+mn-lt"/>
                <a:ea typeface="+mn-ea"/>
                <a:cs typeface="+mn-ea"/>
                <a:sym typeface="+mn-lt"/>
              </a:rPr>
              <a:t>这一部分是文章的重点</a:t>
            </a:r>
            <a:r>
              <a:rPr lang="en-US" altLang="zh-CN" sz="2000" dirty="0">
                <a:solidFill>
                  <a:srgbClr val="45C5A2"/>
                </a:solidFill>
                <a:latin typeface="+mn-lt"/>
                <a:ea typeface="+mn-ea"/>
                <a:cs typeface="+mn-ea"/>
                <a:sym typeface="+mn-lt"/>
              </a:rPr>
              <a:t>,</a:t>
            </a:r>
            <a:r>
              <a:rPr lang="zh-CN" altLang="en-US" sz="2000" dirty="0">
                <a:solidFill>
                  <a:srgbClr val="45C5A2"/>
                </a:solidFill>
                <a:latin typeface="+mn-lt"/>
                <a:ea typeface="+mn-ea"/>
                <a:cs typeface="+mn-ea"/>
                <a:sym typeface="+mn-lt"/>
              </a:rPr>
              <a:t>极为详细地介绍了徽州老房子的实用功能、审美价值和乡土文化等特点。</a:t>
            </a:r>
          </a:p>
        </p:txBody>
      </p:sp>
      <p:sp>
        <p:nvSpPr>
          <p:cNvPr id="15" name="Rectangle 15">
            <a:extLst>
              <a:ext uri="{FF2B5EF4-FFF2-40B4-BE49-F238E27FC236}">
                <a16:creationId xmlns="" xmlns:a16="http://schemas.microsoft.com/office/drawing/2014/main" id="{E1E64CBB-8426-4D89-BF4D-CAA278317A10}"/>
              </a:ext>
            </a:extLst>
          </p:cNvPr>
          <p:cNvSpPr>
            <a:spLocks noChangeArrowheads="1"/>
          </p:cNvSpPr>
          <p:nvPr/>
        </p:nvSpPr>
        <p:spPr bwMode="auto">
          <a:xfrm>
            <a:off x="1934056" y="4045785"/>
            <a:ext cx="85693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en-US" altLang="zh-CN" sz="2000" dirty="0">
                <a:solidFill>
                  <a:srgbClr val="45C5A2"/>
                </a:solidFill>
                <a:latin typeface="+mn-lt"/>
                <a:ea typeface="+mn-ea"/>
                <a:cs typeface="+mn-ea"/>
                <a:sym typeface="+mn-lt"/>
              </a:rPr>
              <a:t> </a:t>
            </a:r>
            <a:r>
              <a:rPr lang="zh-CN" altLang="en-US" sz="2000" dirty="0">
                <a:solidFill>
                  <a:srgbClr val="45C5A2"/>
                </a:solidFill>
                <a:latin typeface="+mn-lt"/>
                <a:ea typeface="+mn-ea"/>
                <a:cs typeface="+mn-ea"/>
                <a:sym typeface="+mn-lt"/>
              </a:rPr>
              <a:t>第三部分</a:t>
            </a:r>
            <a:r>
              <a:rPr lang="en-US" altLang="zh-CN" sz="2000" dirty="0">
                <a:solidFill>
                  <a:srgbClr val="45C5A2"/>
                </a:solidFill>
                <a:latin typeface="+mn-lt"/>
                <a:ea typeface="+mn-ea"/>
                <a:cs typeface="+mn-ea"/>
                <a:sym typeface="+mn-lt"/>
              </a:rPr>
              <a:t>(</a:t>
            </a:r>
            <a:r>
              <a:rPr lang="zh-CN" altLang="en-US" sz="2000" dirty="0">
                <a:solidFill>
                  <a:srgbClr val="45C5A2"/>
                </a:solidFill>
                <a:latin typeface="+mn-lt"/>
                <a:ea typeface="+mn-ea"/>
                <a:cs typeface="+mn-ea"/>
                <a:sym typeface="+mn-lt"/>
              </a:rPr>
              <a:t>第</a:t>
            </a:r>
            <a:r>
              <a:rPr lang="en-US" altLang="zh-CN" sz="2000" dirty="0">
                <a:solidFill>
                  <a:srgbClr val="45C5A2"/>
                </a:solidFill>
                <a:latin typeface="+mn-lt"/>
                <a:ea typeface="+mn-ea"/>
                <a:cs typeface="+mn-ea"/>
                <a:sym typeface="+mn-lt"/>
              </a:rPr>
              <a:t>15</a:t>
            </a:r>
            <a:r>
              <a:rPr lang="zh-CN" altLang="en-US" sz="2000" dirty="0">
                <a:solidFill>
                  <a:srgbClr val="45C5A2"/>
                </a:solidFill>
                <a:latin typeface="+mn-lt"/>
                <a:ea typeface="+mn-ea"/>
                <a:cs typeface="+mn-ea"/>
                <a:sym typeface="+mn-lt"/>
              </a:rPr>
              <a:t>一</a:t>
            </a:r>
            <a:r>
              <a:rPr lang="en-US" altLang="zh-CN" sz="2000" dirty="0">
                <a:solidFill>
                  <a:srgbClr val="45C5A2"/>
                </a:solidFill>
                <a:latin typeface="+mn-lt"/>
                <a:ea typeface="+mn-ea"/>
                <a:cs typeface="+mn-ea"/>
                <a:sym typeface="+mn-lt"/>
              </a:rPr>
              <a:t>18</a:t>
            </a:r>
            <a:r>
              <a:rPr lang="zh-CN" altLang="en-US" sz="2000" dirty="0">
                <a:solidFill>
                  <a:srgbClr val="45C5A2"/>
                </a:solidFill>
                <a:latin typeface="+mn-lt"/>
                <a:ea typeface="+mn-ea"/>
                <a:cs typeface="+mn-ea"/>
                <a:sym typeface="+mn-lt"/>
              </a:rPr>
              <a:t>节</a:t>
            </a:r>
            <a:r>
              <a:rPr lang="en-US" altLang="zh-CN" sz="2000" dirty="0">
                <a:solidFill>
                  <a:srgbClr val="45C5A2"/>
                </a:solidFill>
                <a:latin typeface="+mn-lt"/>
                <a:ea typeface="+mn-ea"/>
                <a:cs typeface="+mn-ea"/>
                <a:sym typeface="+mn-lt"/>
              </a:rPr>
              <a:t>),</a:t>
            </a:r>
            <a:r>
              <a:rPr lang="zh-CN" altLang="en-US" sz="2000" dirty="0">
                <a:solidFill>
                  <a:srgbClr val="45C5A2"/>
                </a:solidFill>
                <a:latin typeface="+mn-lt"/>
                <a:ea typeface="+mn-ea"/>
                <a:cs typeface="+mn-ea"/>
                <a:sym typeface="+mn-lt"/>
              </a:rPr>
              <a:t>这一部分主要写徽式建筑的不足之处。 </a:t>
            </a:r>
          </a:p>
        </p:txBody>
      </p:sp>
      <p:sp>
        <p:nvSpPr>
          <p:cNvPr id="17" name="Rectangle 17">
            <a:extLst>
              <a:ext uri="{FF2B5EF4-FFF2-40B4-BE49-F238E27FC236}">
                <a16:creationId xmlns="" xmlns:a16="http://schemas.microsoft.com/office/drawing/2014/main" id="{B4D7A8E9-2D97-4423-A4A0-5A7D2D8605DF}"/>
              </a:ext>
            </a:extLst>
          </p:cNvPr>
          <p:cNvSpPr>
            <a:spLocks noChangeArrowheads="1"/>
          </p:cNvSpPr>
          <p:nvPr/>
        </p:nvSpPr>
        <p:spPr bwMode="auto">
          <a:xfrm>
            <a:off x="1960560" y="4663114"/>
            <a:ext cx="85693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en-US" altLang="zh-CN" sz="2000" dirty="0">
                <a:solidFill>
                  <a:srgbClr val="45C5A2"/>
                </a:solidFill>
                <a:latin typeface="+mn-lt"/>
                <a:ea typeface="+mn-ea"/>
                <a:cs typeface="+mn-ea"/>
                <a:sym typeface="+mn-lt"/>
              </a:rPr>
              <a:t> </a:t>
            </a:r>
            <a:r>
              <a:rPr lang="zh-CN" altLang="en-US" sz="2000" dirty="0">
                <a:solidFill>
                  <a:srgbClr val="45C5A2"/>
                </a:solidFill>
                <a:latin typeface="+mn-lt"/>
                <a:ea typeface="+mn-ea"/>
                <a:cs typeface="+mn-ea"/>
                <a:sym typeface="+mn-lt"/>
              </a:rPr>
              <a:t>第四部分</a:t>
            </a:r>
            <a:r>
              <a:rPr lang="en-US" altLang="zh-CN" sz="2000" dirty="0">
                <a:solidFill>
                  <a:srgbClr val="45C5A2"/>
                </a:solidFill>
                <a:latin typeface="+mn-lt"/>
                <a:ea typeface="+mn-ea"/>
                <a:cs typeface="+mn-ea"/>
                <a:sym typeface="+mn-lt"/>
              </a:rPr>
              <a:t>(</a:t>
            </a:r>
            <a:r>
              <a:rPr lang="zh-CN" altLang="en-US" sz="2000" dirty="0">
                <a:solidFill>
                  <a:srgbClr val="45C5A2"/>
                </a:solidFill>
                <a:latin typeface="+mn-lt"/>
                <a:ea typeface="+mn-ea"/>
                <a:cs typeface="+mn-ea"/>
                <a:sym typeface="+mn-lt"/>
              </a:rPr>
              <a:t>第</a:t>
            </a:r>
            <a:r>
              <a:rPr lang="en-US" altLang="zh-CN" sz="2000" dirty="0">
                <a:solidFill>
                  <a:srgbClr val="45C5A2"/>
                </a:solidFill>
                <a:latin typeface="+mn-lt"/>
                <a:ea typeface="+mn-ea"/>
                <a:cs typeface="+mn-ea"/>
                <a:sym typeface="+mn-lt"/>
              </a:rPr>
              <a:t>19</a:t>
            </a:r>
            <a:r>
              <a:rPr lang="zh-CN" altLang="en-US" sz="2000" dirty="0">
                <a:solidFill>
                  <a:srgbClr val="45C5A2"/>
                </a:solidFill>
                <a:latin typeface="+mn-lt"/>
                <a:ea typeface="+mn-ea"/>
                <a:cs typeface="+mn-ea"/>
                <a:sym typeface="+mn-lt"/>
              </a:rPr>
              <a:t>一</a:t>
            </a:r>
            <a:r>
              <a:rPr lang="en-US" altLang="zh-CN" sz="2000" dirty="0">
                <a:solidFill>
                  <a:srgbClr val="45C5A2"/>
                </a:solidFill>
                <a:latin typeface="+mn-lt"/>
                <a:ea typeface="+mn-ea"/>
                <a:cs typeface="+mn-ea"/>
                <a:sym typeface="+mn-lt"/>
              </a:rPr>
              <a:t>23</a:t>
            </a:r>
            <a:r>
              <a:rPr lang="zh-CN" altLang="en-US" sz="2000" dirty="0">
                <a:solidFill>
                  <a:srgbClr val="45C5A2"/>
                </a:solidFill>
                <a:latin typeface="+mn-lt"/>
                <a:ea typeface="+mn-ea"/>
                <a:cs typeface="+mn-ea"/>
                <a:sym typeface="+mn-lt"/>
              </a:rPr>
              <a:t>节</a:t>
            </a:r>
            <a:r>
              <a:rPr lang="en-US" altLang="zh-CN" sz="2000" dirty="0">
                <a:solidFill>
                  <a:srgbClr val="45C5A2"/>
                </a:solidFill>
                <a:latin typeface="+mn-lt"/>
                <a:ea typeface="+mn-ea"/>
                <a:cs typeface="+mn-ea"/>
                <a:sym typeface="+mn-lt"/>
              </a:rPr>
              <a:t>),</a:t>
            </a:r>
            <a:r>
              <a:rPr lang="zh-CN" altLang="en-US" sz="2000" dirty="0">
                <a:solidFill>
                  <a:srgbClr val="45C5A2"/>
                </a:solidFill>
                <a:latin typeface="+mn-lt"/>
                <a:ea typeface="+mn-ea"/>
                <a:cs typeface="+mn-ea"/>
                <a:sym typeface="+mn-lt"/>
              </a:rPr>
              <a:t>写老房子与时代发展、社会变迁的关系。</a:t>
            </a:r>
          </a:p>
        </p:txBody>
      </p:sp>
      <p:sp>
        <p:nvSpPr>
          <p:cNvPr id="18" name="Rectangle 19">
            <a:extLst>
              <a:ext uri="{FF2B5EF4-FFF2-40B4-BE49-F238E27FC236}">
                <a16:creationId xmlns="" xmlns:a16="http://schemas.microsoft.com/office/drawing/2014/main" id="{4D8A9E19-FEE1-4D74-9F33-4DFEE80A492B}"/>
              </a:ext>
            </a:extLst>
          </p:cNvPr>
          <p:cNvSpPr>
            <a:spLocks noChangeArrowheads="1"/>
          </p:cNvSpPr>
          <p:nvPr/>
        </p:nvSpPr>
        <p:spPr bwMode="auto">
          <a:xfrm>
            <a:off x="2024062" y="5239675"/>
            <a:ext cx="864235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zh-CN" altLang="en-US" sz="2000" dirty="0">
                <a:solidFill>
                  <a:srgbClr val="45C5A2"/>
                </a:solidFill>
                <a:latin typeface="+mn-lt"/>
                <a:ea typeface="+mn-ea"/>
                <a:cs typeface="+mn-ea"/>
                <a:sym typeface="+mn-lt"/>
              </a:rPr>
              <a:t>第五部分</a:t>
            </a:r>
            <a:r>
              <a:rPr lang="en-US" altLang="zh-CN" sz="2000" dirty="0">
                <a:solidFill>
                  <a:srgbClr val="45C5A2"/>
                </a:solidFill>
                <a:latin typeface="+mn-lt"/>
                <a:ea typeface="+mn-ea"/>
                <a:cs typeface="+mn-ea"/>
                <a:sym typeface="+mn-lt"/>
              </a:rPr>
              <a:t>(</a:t>
            </a:r>
            <a:r>
              <a:rPr lang="zh-CN" altLang="en-US" sz="2000" dirty="0">
                <a:solidFill>
                  <a:srgbClr val="45C5A2"/>
                </a:solidFill>
                <a:latin typeface="+mn-lt"/>
                <a:ea typeface="+mn-ea"/>
                <a:cs typeface="+mn-ea"/>
                <a:sym typeface="+mn-lt"/>
              </a:rPr>
              <a:t>第</a:t>
            </a:r>
            <a:r>
              <a:rPr lang="en-US" altLang="zh-CN" sz="2000" dirty="0">
                <a:solidFill>
                  <a:srgbClr val="45C5A2"/>
                </a:solidFill>
                <a:latin typeface="+mn-lt"/>
                <a:ea typeface="+mn-ea"/>
                <a:cs typeface="+mn-ea"/>
                <a:sym typeface="+mn-lt"/>
              </a:rPr>
              <a:t>24</a:t>
            </a:r>
            <a:r>
              <a:rPr lang="zh-CN" altLang="en-US" sz="2000" dirty="0">
                <a:solidFill>
                  <a:srgbClr val="45C5A2"/>
                </a:solidFill>
                <a:latin typeface="+mn-lt"/>
                <a:ea typeface="+mn-ea"/>
                <a:cs typeface="+mn-ea"/>
                <a:sym typeface="+mn-lt"/>
              </a:rPr>
              <a:t>一</a:t>
            </a:r>
            <a:r>
              <a:rPr lang="en-US" altLang="zh-CN" sz="2000" dirty="0">
                <a:solidFill>
                  <a:srgbClr val="45C5A2"/>
                </a:solidFill>
                <a:latin typeface="+mn-lt"/>
                <a:ea typeface="+mn-ea"/>
                <a:cs typeface="+mn-ea"/>
                <a:sym typeface="+mn-lt"/>
              </a:rPr>
              <a:t>26</a:t>
            </a:r>
            <a:r>
              <a:rPr lang="zh-CN" altLang="en-US" sz="2000" dirty="0">
                <a:solidFill>
                  <a:srgbClr val="45C5A2"/>
                </a:solidFill>
                <a:latin typeface="+mn-lt"/>
                <a:ea typeface="+mn-ea"/>
                <a:cs typeface="+mn-ea"/>
                <a:sym typeface="+mn-lt"/>
              </a:rPr>
              <a:t>节</a:t>
            </a:r>
            <a:r>
              <a:rPr lang="en-US" altLang="zh-CN" sz="2000" dirty="0">
                <a:solidFill>
                  <a:srgbClr val="45C5A2"/>
                </a:solidFill>
                <a:latin typeface="+mn-lt"/>
                <a:ea typeface="+mn-ea"/>
                <a:cs typeface="+mn-ea"/>
                <a:sym typeface="+mn-lt"/>
              </a:rPr>
              <a:t>),</a:t>
            </a:r>
            <a:r>
              <a:rPr lang="zh-CN" altLang="en-US" sz="2000" dirty="0">
                <a:solidFill>
                  <a:srgbClr val="45C5A2"/>
                </a:solidFill>
                <a:latin typeface="+mn-lt"/>
                <a:ea typeface="+mn-ea"/>
                <a:cs typeface="+mn-ea"/>
                <a:sym typeface="+mn-lt"/>
              </a:rPr>
              <a:t>这一部分是承上而作</a:t>
            </a:r>
            <a:r>
              <a:rPr lang="en-US" altLang="zh-CN" sz="2000" dirty="0">
                <a:solidFill>
                  <a:srgbClr val="45C5A2"/>
                </a:solidFill>
                <a:latin typeface="+mn-lt"/>
                <a:ea typeface="+mn-ea"/>
                <a:cs typeface="+mn-ea"/>
                <a:sym typeface="+mn-lt"/>
              </a:rPr>
              <a:t>,</a:t>
            </a:r>
            <a:r>
              <a:rPr lang="zh-CN" altLang="en-US" sz="2000" dirty="0">
                <a:solidFill>
                  <a:srgbClr val="45C5A2"/>
                </a:solidFill>
                <a:latin typeface="+mn-lt"/>
                <a:ea typeface="+mn-ea"/>
                <a:cs typeface="+mn-ea"/>
                <a:sym typeface="+mn-lt"/>
              </a:rPr>
              <a:t>由前面的感叹</a:t>
            </a:r>
            <a:r>
              <a:rPr lang="en-US" altLang="zh-CN" sz="2000" dirty="0">
                <a:solidFill>
                  <a:srgbClr val="45C5A2"/>
                </a:solidFill>
                <a:latin typeface="+mn-lt"/>
                <a:ea typeface="+mn-ea"/>
                <a:cs typeface="+mn-ea"/>
                <a:sym typeface="+mn-lt"/>
              </a:rPr>
              <a:t>,</a:t>
            </a:r>
            <a:r>
              <a:rPr lang="zh-CN" altLang="en-US" sz="2000" dirty="0">
                <a:solidFill>
                  <a:srgbClr val="45C5A2"/>
                </a:solidFill>
                <a:latin typeface="+mn-lt"/>
                <a:ea typeface="+mn-ea"/>
                <a:cs typeface="+mn-ea"/>
                <a:sym typeface="+mn-lt"/>
              </a:rPr>
              <a:t>而引起进一步的感慨潜口民庄设者的一片苦心。</a:t>
            </a:r>
          </a:p>
        </p:txBody>
      </p:sp>
    </p:spTree>
    <p:extLst>
      <p:ext uri="{BB962C8B-B14F-4D97-AF65-F5344CB8AC3E}">
        <p14:creationId xmlns:p14="http://schemas.microsoft.com/office/powerpoint/2010/main" val="12993067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left)">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7" grpId="0"/>
      <p:bldP spid="11" grpId="0"/>
      <p:bldP spid="13" grpId="0"/>
      <p:bldP spid="15" grpId="0"/>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文字&#10;&#10;已生成高可信度的说明">
            <a:extLst>
              <a:ext uri="{FF2B5EF4-FFF2-40B4-BE49-F238E27FC236}">
                <a16:creationId xmlns="" xmlns:a16="http://schemas.microsoft.com/office/drawing/2014/main" id="{21335EF2-4DCF-4ED3-B00A-BC7AFBCB2D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4" name="文本框 3">
            <a:extLst>
              <a:ext uri="{FF2B5EF4-FFF2-40B4-BE49-F238E27FC236}">
                <a16:creationId xmlns="" xmlns:a16="http://schemas.microsoft.com/office/drawing/2014/main" id="{E13CD03B-C064-4009-8A3D-1010ABF40E36}"/>
              </a:ext>
            </a:extLst>
          </p:cNvPr>
          <p:cNvSpPr txBox="1"/>
          <p:nvPr/>
        </p:nvSpPr>
        <p:spPr>
          <a:xfrm>
            <a:off x="5179983" y="1078409"/>
            <a:ext cx="1877437" cy="769441"/>
          </a:xfrm>
          <a:prstGeom prst="rect">
            <a:avLst/>
          </a:prstGeom>
          <a:noFill/>
        </p:spPr>
        <p:txBody>
          <a:bodyPr wrap="none" rtlCol="0">
            <a:spAutoFit/>
          </a:bodyPr>
          <a:lstStyle/>
          <a:p>
            <a:r>
              <a:rPr lang="zh-CN" altLang="en-US" sz="4400" b="1" dirty="0">
                <a:solidFill>
                  <a:srgbClr val="45C5A2"/>
                </a:solidFill>
                <a:cs typeface="+mn-ea"/>
                <a:sym typeface="+mn-lt"/>
              </a:rPr>
              <a:t>第二节</a:t>
            </a:r>
          </a:p>
        </p:txBody>
      </p:sp>
      <p:sp>
        <p:nvSpPr>
          <p:cNvPr id="6" name="矩形 5">
            <a:extLst>
              <a:ext uri="{FF2B5EF4-FFF2-40B4-BE49-F238E27FC236}">
                <a16:creationId xmlns="" xmlns:a16="http://schemas.microsoft.com/office/drawing/2014/main" id="{473FE824-2F88-4F59-8108-BE038FD55238}"/>
              </a:ext>
            </a:extLst>
          </p:cNvPr>
          <p:cNvSpPr/>
          <p:nvPr/>
        </p:nvSpPr>
        <p:spPr>
          <a:xfrm>
            <a:off x="4152900" y="1847850"/>
            <a:ext cx="3912231" cy="769441"/>
          </a:xfrm>
          <a:prstGeom prst="rect">
            <a:avLst/>
          </a:prstGeom>
          <a:solidFill>
            <a:srgbClr val="45C5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4800" b="1" dirty="0">
                <a:solidFill>
                  <a:schemeClr val="bg1"/>
                </a:solidFill>
                <a:cs typeface="+mn-ea"/>
                <a:sym typeface="+mn-lt"/>
              </a:rPr>
              <a:t>    课文解析</a:t>
            </a:r>
          </a:p>
        </p:txBody>
      </p:sp>
      <p:sp>
        <p:nvSpPr>
          <p:cNvPr id="7" name="矩形 6">
            <a:extLst>
              <a:ext uri="{FF2B5EF4-FFF2-40B4-BE49-F238E27FC236}">
                <a16:creationId xmlns="" xmlns:a16="http://schemas.microsoft.com/office/drawing/2014/main" id="{0D78E07A-A8B6-4E03-826A-515A1BA92B80}"/>
              </a:ext>
            </a:extLst>
          </p:cNvPr>
          <p:cNvSpPr/>
          <p:nvPr/>
        </p:nvSpPr>
        <p:spPr>
          <a:xfrm>
            <a:off x="4050668" y="2655391"/>
            <a:ext cx="4262705" cy="923330"/>
          </a:xfrm>
          <a:prstGeom prst="rect">
            <a:avLst/>
          </a:prstGeom>
        </p:spPr>
        <p:txBody>
          <a:bodyPr wrap="none">
            <a:spAutoFit/>
          </a:bodyPr>
          <a:lstStyle/>
          <a:p>
            <a:r>
              <a:rPr lang="en-US" altLang="zh-CN" dirty="0">
                <a:solidFill>
                  <a:srgbClr val="45C5A2"/>
                </a:solidFill>
                <a:cs typeface="+mn-ea"/>
                <a:sym typeface="+mn-lt"/>
              </a:rPr>
              <a:t>The third grade 2 old house courseware</a:t>
            </a:r>
          </a:p>
          <a:p>
            <a:r>
              <a:rPr lang="en-US" altLang="zh-CN" dirty="0">
                <a:solidFill>
                  <a:srgbClr val="45C5A2"/>
                </a:solidFill>
                <a:cs typeface="+mn-ea"/>
                <a:sym typeface="+mn-lt"/>
              </a:rPr>
              <a:t>The third grade 2 old house courseware</a:t>
            </a:r>
          </a:p>
          <a:p>
            <a:r>
              <a:rPr lang="en-US" altLang="zh-CN" dirty="0">
                <a:solidFill>
                  <a:srgbClr val="45C5A2"/>
                </a:solidFill>
                <a:cs typeface="+mn-ea"/>
                <a:sym typeface="+mn-lt"/>
              </a:rPr>
              <a:t>The third grade 2 old house courseware</a:t>
            </a:r>
            <a:endParaRPr lang="zh-CN" altLang="en-US" dirty="0">
              <a:solidFill>
                <a:srgbClr val="45C5A2"/>
              </a:solidFill>
              <a:cs typeface="+mn-ea"/>
              <a:sym typeface="+mn-lt"/>
            </a:endParaRPr>
          </a:p>
        </p:txBody>
      </p:sp>
    </p:spTree>
    <p:extLst>
      <p:ext uri="{BB962C8B-B14F-4D97-AF65-F5344CB8AC3E}">
        <p14:creationId xmlns:p14="http://schemas.microsoft.com/office/powerpoint/2010/main" val="31345811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drap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by="(-#ppt_w*2)" calcmode="lin" valueType="num">
                                      <p:cBhvr rctx="PPT">
                                        <p:cTn id="12" dur="500" autoRev="1" fill="hold">
                                          <p:stCondLst>
                                            <p:cond delay="0"/>
                                          </p:stCondLst>
                                        </p:cTn>
                                        <p:tgtEl>
                                          <p:spTgt spid="4"/>
                                        </p:tgtEl>
                                        <p:attrNameLst>
                                          <p:attrName>ppt_w</p:attrName>
                                        </p:attrNameLst>
                                      </p:cBhvr>
                                    </p:anim>
                                    <p:anim by="(#ppt_w*0.50)" calcmode="lin" valueType="num">
                                      <p:cBhvr>
                                        <p:cTn id="13" dur="500" decel="50000" autoRev="1" fill="hold">
                                          <p:stCondLst>
                                            <p:cond delay="0"/>
                                          </p:stCondLst>
                                        </p:cTn>
                                        <p:tgtEl>
                                          <p:spTgt spid="4"/>
                                        </p:tgtEl>
                                        <p:attrNameLst>
                                          <p:attrName>ppt_x</p:attrName>
                                        </p:attrNameLst>
                                      </p:cBhvr>
                                    </p:anim>
                                    <p:anim from="(-#ppt_h/2)" to="(#ppt_y)" calcmode="lin" valueType="num">
                                      <p:cBhvr>
                                        <p:cTn id="14" dur="1000" fill="hold">
                                          <p:stCondLst>
                                            <p:cond delay="0"/>
                                          </p:stCondLst>
                                        </p:cTn>
                                        <p:tgtEl>
                                          <p:spTgt spid="4"/>
                                        </p:tgtEl>
                                        <p:attrNameLst>
                                          <p:attrName>ppt_y</p:attrName>
                                        </p:attrNameLst>
                                      </p:cBhvr>
                                    </p:anim>
                                    <p:animRot by="21600000">
                                      <p:cBhvr>
                                        <p:cTn id="15" dur="1000" fill="hold">
                                          <p:stCondLst>
                                            <p:cond delay="0"/>
                                          </p:stCondLst>
                                        </p:cTn>
                                        <p:tgtEl>
                                          <p:spTgt spid="4"/>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rbkll324">
      <a:majorFont>
        <a:latin typeface="Arial" panose="020F0302020204030204"/>
        <a:ea typeface="华文中宋"/>
        <a:cs typeface=""/>
      </a:majorFont>
      <a:minorFont>
        <a:latin typeface="Arial" panose="020F0502020204030204"/>
        <a:ea typeface="华文中宋"/>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TotalTime>
  <Words>1584</Words>
  <Application>Microsoft Office PowerPoint</Application>
  <PresentationFormat>宽屏</PresentationFormat>
  <Paragraphs>122</Paragraphs>
  <Slides>25</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25</vt:i4>
      </vt:variant>
    </vt:vector>
  </HeadingPairs>
  <TitlesOfParts>
    <vt:vector size="35" baseType="lpstr">
      <vt:lpstr>Meiryo</vt:lpstr>
      <vt:lpstr>华文中宋</vt:lpstr>
      <vt:lpstr>宋体</vt:lpstr>
      <vt:lpstr>微软雅黑</vt:lpstr>
      <vt:lpstr>Arial</vt:lpstr>
      <vt:lpstr>Calibri</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21</cp:revision>
  <dcterms:created xsi:type="dcterms:W3CDTF">2017-09-15T02:25:26Z</dcterms:created>
  <dcterms:modified xsi:type="dcterms:W3CDTF">2018-12-30T07:07:12Z</dcterms:modified>
</cp:coreProperties>
</file>