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28"/>
  </p:notesMasterIdLst>
  <p:sldIdLst>
    <p:sldId id="529" r:id="rId3"/>
    <p:sldId id="530" r:id="rId4"/>
    <p:sldId id="262" r:id="rId5"/>
    <p:sldId id="610" r:id="rId6"/>
    <p:sldId id="533" r:id="rId7"/>
    <p:sldId id="551" r:id="rId8"/>
    <p:sldId id="552" r:id="rId9"/>
    <p:sldId id="553" r:id="rId10"/>
    <p:sldId id="554" r:id="rId11"/>
    <p:sldId id="611" r:id="rId12"/>
    <p:sldId id="555" r:id="rId13"/>
    <p:sldId id="556" r:id="rId14"/>
    <p:sldId id="557" r:id="rId15"/>
    <p:sldId id="561" r:id="rId16"/>
    <p:sldId id="563" r:id="rId17"/>
    <p:sldId id="564" r:id="rId18"/>
    <p:sldId id="558" r:id="rId19"/>
    <p:sldId id="607" r:id="rId20"/>
    <p:sldId id="612" r:id="rId21"/>
    <p:sldId id="579" r:id="rId22"/>
    <p:sldId id="587" r:id="rId23"/>
    <p:sldId id="568" r:id="rId24"/>
    <p:sldId id="569" r:id="rId25"/>
    <p:sldId id="609" r:id="rId26"/>
    <p:sldId id="613" r:id="rId27"/>
  </p:sldIdLst>
  <p:sldSz cx="11522075" cy="6480175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366" y="66"/>
      </p:cViewPr>
      <p:guideLst>
        <p:guide orient="horz" pos="2041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14BF6-6402-4EC8-BDCC-B7054558B9D6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C02DE7-6ECF-4CB4-AD16-60010CC0B3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9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524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4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908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0556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6617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9892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1333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8151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1884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5405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759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2199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251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4965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9939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7229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6574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4589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781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430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452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515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534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75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02DE7-6ECF-4CB4-AD16-60010CC0B3A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165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65"/>
          <a:stretch/>
        </p:blipFill>
        <p:spPr>
          <a:xfrm rot="5400000">
            <a:off x="2772709" y="-2988603"/>
            <a:ext cx="6624734" cy="126014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8682"/>
            <a:ext cx="12479568" cy="518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11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85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045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400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799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66247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58855"/>
            <a:ext cx="11427587" cy="102734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477" y="-792361"/>
            <a:ext cx="9693997" cy="701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76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794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208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236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00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252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150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953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576263" y="258763"/>
            <a:ext cx="1036955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76263" y="1511300"/>
            <a:ext cx="103695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263" y="6005513"/>
            <a:ext cx="2687637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ABC8023-CC55-4A09-8DFD-B2D1C7DF8301}" type="datetimeFigureOut">
              <a:rPr lang="zh-CN" altLang="en-US"/>
              <a:pPr>
                <a:defRPr/>
              </a:pPr>
              <a:t>2018/12/18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7000" y="6005513"/>
            <a:ext cx="3648075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8175" y="6005513"/>
            <a:ext cx="2687638" cy="3460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4E3F74-5C1F-44AE-823D-1D9F65E4796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6601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2" b="3329"/>
          <a:stretch/>
        </p:blipFill>
        <p:spPr>
          <a:xfrm flipH="1">
            <a:off x="-1" y="-215901"/>
            <a:ext cx="1728589" cy="2579913"/>
          </a:xfrm>
          <a:prstGeom prst="rect">
            <a:avLst/>
          </a:prstGeom>
        </p:spPr>
      </p:pic>
      <p:sp>
        <p:nvSpPr>
          <p:cNvPr id="14" name="文本框 16"/>
          <p:cNvSpPr txBox="1">
            <a:spLocks noChangeArrowheads="1"/>
          </p:cNvSpPr>
          <p:nvPr/>
        </p:nvSpPr>
        <p:spPr bwMode="auto">
          <a:xfrm>
            <a:off x="4429131" y="5213416"/>
            <a:ext cx="28803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j-ea"/>
                <a:ea typeface="+mj-ea"/>
                <a:sym typeface="Arial" panose="020B0604020202020204" pitchFamily="34" charset="0"/>
              </a:rPr>
              <a:t>汇报人</a:t>
            </a:r>
            <a:r>
              <a:rPr lang="zh-CN" altLang="en-US" sz="1800" dirty="0" smtClean="0">
                <a:latin typeface="+mj-ea"/>
                <a:ea typeface="+mj-ea"/>
                <a:sym typeface="Arial" panose="020B0604020202020204" pitchFamily="34" charset="0"/>
              </a:rPr>
              <a:t>：</a:t>
            </a:r>
            <a:r>
              <a:rPr lang="zh-CN" altLang="en-US" sz="1800" dirty="0">
                <a:latin typeface="+mj-ea"/>
                <a:ea typeface="+mj-ea"/>
                <a:sym typeface="Arial" panose="020B0604020202020204" pitchFamily="34" charset="0"/>
              </a:rPr>
              <a:t>优</a:t>
            </a:r>
            <a:r>
              <a:rPr lang="zh-CN" altLang="en-US" sz="1800" dirty="0" smtClean="0">
                <a:latin typeface="+mj-ea"/>
                <a:ea typeface="+mj-ea"/>
                <a:sym typeface="Arial" panose="020B0604020202020204" pitchFamily="34" charset="0"/>
              </a:rPr>
              <a:t>品</a:t>
            </a:r>
            <a:r>
              <a:rPr lang="en-US" altLang="zh-CN" sz="1800" dirty="0" smtClean="0">
                <a:latin typeface="+mj-ea"/>
                <a:ea typeface="+mj-ea"/>
                <a:sym typeface="Arial" panose="020B0604020202020204" pitchFamily="34" charset="0"/>
              </a:rPr>
              <a:t>PPT</a:t>
            </a:r>
            <a:r>
              <a:rPr lang="zh-CN" altLang="en-US" sz="1800" dirty="0" smtClean="0">
                <a:latin typeface="+mj-ea"/>
                <a:ea typeface="+mj-ea"/>
                <a:sym typeface="Arial" panose="020B0604020202020204" pitchFamily="34" charset="0"/>
              </a:rPr>
              <a:t>  </a:t>
            </a:r>
            <a:endParaRPr lang="en-US" altLang="zh-CN" sz="1800" dirty="0" smtClean="0">
              <a:latin typeface="+mj-ea"/>
              <a:ea typeface="+mj-ea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+mj-ea"/>
                <a:ea typeface="+mj-ea"/>
                <a:sym typeface="Arial" panose="020B0604020202020204" pitchFamily="34" charset="0"/>
              </a:rPr>
              <a:t>时</a:t>
            </a:r>
            <a:r>
              <a:rPr lang="zh-CN" altLang="en-US" sz="1800" dirty="0">
                <a:latin typeface="+mj-ea"/>
                <a:ea typeface="+mj-ea"/>
                <a:sym typeface="Arial" panose="020B0604020202020204" pitchFamily="34" charset="0"/>
              </a:rPr>
              <a:t>间：</a:t>
            </a:r>
            <a:r>
              <a:rPr lang="en-US" altLang="zh-CN" sz="1800" dirty="0" smtClean="0">
                <a:latin typeface="+mj-ea"/>
                <a:ea typeface="+mj-ea"/>
                <a:sym typeface="Arial" panose="020B0604020202020204" pitchFamily="34" charset="0"/>
              </a:rPr>
              <a:t>2019</a:t>
            </a:r>
            <a:r>
              <a:rPr lang="zh-CN" altLang="en-US" sz="1800" dirty="0" smtClean="0">
                <a:latin typeface="+mj-ea"/>
                <a:ea typeface="+mj-ea"/>
                <a:sym typeface="Arial" panose="020B0604020202020204" pitchFamily="34" charset="0"/>
              </a:rPr>
              <a:t>年</a:t>
            </a:r>
            <a:r>
              <a:rPr lang="en-US" altLang="zh-CN" sz="1800" dirty="0">
                <a:latin typeface="+mj-ea"/>
                <a:ea typeface="+mj-ea"/>
                <a:sym typeface="Arial" panose="020B0604020202020204" pitchFamily="34" charset="0"/>
              </a:rPr>
              <a:t>X</a:t>
            </a:r>
            <a:r>
              <a:rPr lang="zh-CN" altLang="en-US" sz="1800" dirty="0">
                <a:latin typeface="+mj-ea"/>
                <a:ea typeface="+mj-ea"/>
                <a:sym typeface="Arial" panose="020B0604020202020204" pitchFamily="34" charset="0"/>
              </a:rPr>
              <a:t>月</a:t>
            </a:r>
            <a:r>
              <a:rPr lang="en-US" altLang="zh-CN" sz="1800" dirty="0">
                <a:latin typeface="+mj-ea"/>
                <a:ea typeface="+mj-ea"/>
                <a:sym typeface="Arial" panose="020B0604020202020204" pitchFamily="34" charset="0"/>
              </a:rPr>
              <a:t>X</a:t>
            </a:r>
            <a:r>
              <a:rPr lang="zh-CN" altLang="en-US" sz="1800" dirty="0">
                <a:latin typeface="+mj-ea"/>
                <a:ea typeface="+mj-ea"/>
                <a:sym typeface="Arial" panose="020B0604020202020204" pitchFamily="34" charset="0"/>
              </a:rPr>
              <a:t>日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137301" y="4176191"/>
            <a:ext cx="1489346" cy="1156439"/>
            <a:chOff x="9408852" y="4531920"/>
            <a:chExt cx="1489346" cy="115643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852" y="4531920"/>
              <a:ext cx="1489346" cy="115643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721477" y="4840218"/>
              <a:ext cx="10576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latin typeface="经典繁古印" panose="02010609010101010101" pitchFamily="49" charset="-122"/>
                  <a:ea typeface="经典繁古印" panose="02010609010101010101" pitchFamily="49" charset="-122"/>
                  <a:cs typeface="经典繁古印" panose="02010609010101010101" pitchFamily="49" charset="-122"/>
                </a:rPr>
                <a:t>孟子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411837" y="2480452"/>
            <a:ext cx="69149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寡人之于国也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1776" flipH="1">
            <a:off x="1897466" y="2531458"/>
            <a:ext cx="1835797" cy="2431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2" y="2987260"/>
            <a:ext cx="10369550" cy="1081087"/>
          </a:xfrm>
        </p:spPr>
        <p:txBody>
          <a:bodyPr/>
          <a:lstStyle/>
          <a:p>
            <a:r>
              <a:rPr lang="zh-CN" altLang="en-US" sz="8800" b="1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基础知识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2" b="3329"/>
          <a:stretch/>
        </p:blipFill>
        <p:spPr>
          <a:xfrm flipH="1">
            <a:off x="-1" y="-215901"/>
            <a:ext cx="1728589" cy="25799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1776" flipH="1">
            <a:off x="2761558" y="3152161"/>
            <a:ext cx="1835797" cy="2431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333" y="3505726"/>
            <a:ext cx="3304943" cy="29744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21620" y="4068796"/>
            <a:ext cx="1512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560478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96" name="图片 286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603" y="1531313"/>
            <a:ext cx="3877730" cy="5388845"/>
          </a:xfrm>
          <a:prstGeom prst="rect">
            <a:avLst/>
          </a:prstGeom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811711" y="67637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671761" y="1187535"/>
            <a:ext cx="10652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一、读准字音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506911" y="1187535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71761" y="2035274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数罟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757486" y="215909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2062286" y="215909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279774" y="203527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2441699" y="2035274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3049711" y="2035274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3354511" y="2035274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3962524" y="203527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4429249" y="1863824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5016488" y="201836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5929301" y="201836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洿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6015026" y="214218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6234101" y="201836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池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537313" y="201836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6699238" y="2018364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7307251" y="201836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7459651" y="201836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1671761" y="262423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鱼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1976561" y="262423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鳖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2062286" y="2748061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2279774" y="262423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32"/>
          <p:cNvSpPr>
            <a:spLocks noChangeArrowheads="1"/>
          </p:cNvSpPr>
          <p:nvPr/>
        </p:nvSpPr>
        <p:spPr bwMode="auto">
          <a:xfrm>
            <a:off x="2441699" y="262423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2" name="Rectangle 33"/>
          <p:cNvSpPr>
            <a:spLocks noChangeArrowheads="1"/>
          </p:cNvSpPr>
          <p:nvPr/>
        </p:nvSpPr>
        <p:spPr bwMode="auto">
          <a:xfrm>
            <a:off x="3049711" y="2624236"/>
            <a:ext cx="61753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34"/>
          <p:cNvSpPr>
            <a:spLocks noChangeArrowheads="1"/>
          </p:cNvSpPr>
          <p:nvPr/>
        </p:nvSpPr>
        <p:spPr bwMode="auto">
          <a:xfrm>
            <a:off x="3506911" y="262423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35"/>
          <p:cNvSpPr>
            <a:spLocks noChangeArrowheads="1"/>
          </p:cNvSpPr>
          <p:nvPr/>
        </p:nvSpPr>
        <p:spPr bwMode="auto">
          <a:xfrm>
            <a:off x="5929301" y="260732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鸡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6234101" y="260732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豚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37"/>
          <p:cNvSpPr>
            <a:spLocks noChangeArrowheads="1"/>
          </p:cNvSpPr>
          <p:nvPr/>
        </p:nvSpPr>
        <p:spPr bwMode="auto">
          <a:xfrm>
            <a:off x="6318238" y="2731151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Rectangle 38"/>
          <p:cNvSpPr>
            <a:spLocks noChangeArrowheads="1"/>
          </p:cNvSpPr>
          <p:nvPr/>
        </p:nvSpPr>
        <p:spPr bwMode="auto">
          <a:xfrm>
            <a:off x="6537313" y="260732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6699238" y="260732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Rectangle 40"/>
          <p:cNvSpPr>
            <a:spLocks noChangeArrowheads="1"/>
          </p:cNvSpPr>
          <p:nvPr/>
        </p:nvSpPr>
        <p:spPr bwMode="auto">
          <a:xfrm>
            <a:off x="7307251" y="260732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Rectangle 41"/>
          <p:cNvSpPr>
            <a:spLocks noChangeArrowheads="1"/>
          </p:cNvSpPr>
          <p:nvPr/>
        </p:nvSpPr>
        <p:spPr bwMode="auto">
          <a:xfrm>
            <a:off x="7459651" y="260732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Rectangle 42"/>
          <p:cNvSpPr>
            <a:spLocks noChangeArrowheads="1"/>
          </p:cNvSpPr>
          <p:nvPr/>
        </p:nvSpPr>
        <p:spPr bwMode="auto">
          <a:xfrm>
            <a:off x="1671761" y="321478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狗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Rectangle 43"/>
          <p:cNvSpPr>
            <a:spLocks noChangeArrowheads="1"/>
          </p:cNvSpPr>
          <p:nvPr/>
        </p:nvSpPr>
        <p:spPr bwMode="auto">
          <a:xfrm>
            <a:off x="1976561" y="321478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彘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44"/>
          <p:cNvSpPr>
            <a:spLocks noChangeArrowheads="1"/>
          </p:cNvSpPr>
          <p:nvPr/>
        </p:nvSpPr>
        <p:spPr bwMode="auto">
          <a:xfrm>
            <a:off x="2062286" y="333702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" name="Rectangle 45"/>
          <p:cNvSpPr>
            <a:spLocks noChangeArrowheads="1"/>
          </p:cNvSpPr>
          <p:nvPr/>
        </p:nvSpPr>
        <p:spPr bwMode="auto">
          <a:xfrm>
            <a:off x="2279774" y="321478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5" name="Rectangle 46"/>
          <p:cNvSpPr>
            <a:spLocks noChangeArrowheads="1"/>
          </p:cNvSpPr>
          <p:nvPr/>
        </p:nvSpPr>
        <p:spPr bwMode="auto">
          <a:xfrm>
            <a:off x="2441699" y="321478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6" name="Rectangle 47"/>
          <p:cNvSpPr>
            <a:spLocks noChangeArrowheads="1"/>
          </p:cNvSpPr>
          <p:nvPr/>
        </p:nvSpPr>
        <p:spPr bwMode="auto">
          <a:xfrm>
            <a:off x="3049711" y="3214786"/>
            <a:ext cx="61753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Rectangle 48"/>
          <p:cNvSpPr>
            <a:spLocks noChangeArrowheads="1"/>
          </p:cNvSpPr>
          <p:nvPr/>
        </p:nvSpPr>
        <p:spPr bwMode="auto">
          <a:xfrm>
            <a:off x="3506911" y="321478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8" name="Rectangle 49"/>
          <p:cNvSpPr>
            <a:spLocks noChangeArrowheads="1"/>
          </p:cNvSpPr>
          <p:nvPr/>
        </p:nvSpPr>
        <p:spPr bwMode="auto">
          <a:xfrm>
            <a:off x="5929301" y="319787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庠序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9" name="Rectangle 50"/>
          <p:cNvSpPr>
            <a:spLocks noChangeArrowheads="1"/>
          </p:cNvSpPr>
          <p:nvPr/>
        </p:nvSpPr>
        <p:spPr bwMode="auto">
          <a:xfrm>
            <a:off x="6015026" y="332011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6318238" y="332011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1" name="Rectangle 52"/>
          <p:cNvSpPr>
            <a:spLocks noChangeArrowheads="1"/>
          </p:cNvSpPr>
          <p:nvPr/>
        </p:nvSpPr>
        <p:spPr bwMode="auto">
          <a:xfrm>
            <a:off x="6537313" y="319787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2" name="Rectangle 53"/>
          <p:cNvSpPr>
            <a:spLocks noChangeArrowheads="1"/>
          </p:cNvSpPr>
          <p:nvPr/>
        </p:nvSpPr>
        <p:spPr bwMode="auto">
          <a:xfrm>
            <a:off x="6699238" y="319787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" name="Rectangle 54"/>
          <p:cNvSpPr>
            <a:spLocks noChangeArrowheads="1"/>
          </p:cNvSpPr>
          <p:nvPr/>
        </p:nvSpPr>
        <p:spPr bwMode="auto">
          <a:xfrm>
            <a:off x="7307251" y="319787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4" name="Rectangle 55"/>
          <p:cNvSpPr>
            <a:spLocks noChangeArrowheads="1"/>
          </p:cNvSpPr>
          <p:nvPr/>
        </p:nvSpPr>
        <p:spPr bwMode="auto">
          <a:xfrm>
            <a:off x="7612051" y="319787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5" name="Rectangle 56"/>
          <p:cNvSpPr>
            <a:spLocks noChangeArrowheads="1"/>
          </p:cNvSpPr>
          <p:nvPr/>
        </p:nvSpPr>
        <p:spPr bwMode="auto">
          <a:xfrm>
            <a:off x="8220063" y="319787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6" name="Rectangle 57"/>
          <p:cNvSpPr>
            <a:spLocks noChangeArrowheads="1"/>
          </p:cNvSpPr>
          <p:nvPr/>
        </p:nvSpPr>
        <p:spPr bwMode="auto">
          <a:xfrm>
            <a:off x="8372463" y="319787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7" name="Rectangle 58"/>
          <p:cNvSpPr>
            <a:spLocks noChangeArrowheads="1"/>
          </p:cNvSpPr>
          <p:nvPr/>
        </p:nvSpPr>
        <p:spPr bwMode="auto">
          <a:xfrm>
            <a:off x="1671761" y="380374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孝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8" name="Rectangle 59"/>
          <p:cNvSpPr>
            <a:spLocks noChangeArrowheads="1"/>
          </p:cNvSpPr>
          <p:nvPr/>
        </p:nvSpPr>
        <p:spPr bwMode="auto">
          <a:xfrm>
            <a:off x="1976561" y="380374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悌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9" name="Rectangle 60"/>
          <p:cNvSpPr>
            <a:spLocks noChangeArrowheads="1"/>
          </p:cNvSpPr>
          <p:nvPr/>
        </p:nvSpPr>
        <p:spPr bwMode="auto">
          <a:xfrm>
            <a:off x="2062286" y="392757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" name="Rectangle 61"/>
          <p:cNvSpPr>
            <a:spLocks noChangeArrowheads="1"/>
          </p:cNvSpPr>
          <p:nvPr/>
        </p:nvSpPr>
        <p:spPr bwMode="auto">
          <a:xfrm>
            <a:off x="2279774" y="380374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1" name="Rectangle 62"/>
          <p:cNvSpPr>
            <a:spLocks noChangeArrowheads="1"/>
          </p:cNvSpPr>
          <p:nvPr/>
        </p:nvSpPr>
        <p:spPr bwMode="auto">
          <a:xfrm>
            <a:off x="2441699" y="3803749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" name="Rectangle 63"/>
          <p:cNvSpPr>
            <a:spLocks noChangeArrowheads="1"/>
          </p:cNvSpPr>
          <p:nvPr/>
        </p:nvSpPr>
        <p:spPr bwMode="auto">
          <a:xfrm>
            <a:off x="3049711" y="3803749"/>
            <a:ext cx="61753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3" name="Rectangle 64"/>
          <p:cNvSpPr>
            <a:spLocks noChangeArrowheads="1"/>
          </p:cNvSpPr>
          <p:nvPr/>
        </p:nvSpPr>
        <p:spPr bwMode="auto">
          <a:xfrm>
            <a:off x="3506911" y="380374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72" name="Rectangle 65"/>
          <p:cNvSpPr>
            <a:spLocks noChangeArrowheads="1"/>
          </p:cNvSpPr>
          <p:nvPr/>
        </p:nvSpPr>
        <p:spPr bwMode="auto">
          <a:xfrm>
            <a:off x="5929301" y="378683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饿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73" name="Rectangle 66"/>
          <p:cNvSpPr>
            <a:spLocks noChangeArrowheads="1"/>
          </p:cNvSpPr>
          <p:nvPr/>
        </p:nvSpPr>
        <p:spPr bwMode="auto">
          <a:xfrm>
            <a:off x="6234101" y="378683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莩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75" name="Rectangle 67"/>
          <p:cNvSpPr>
            <a:spLocks noChangeArrowheads="1"/>
          </p:cNvSpPr>
          <p:nvPr/>
        </p:nvSpPr>
        <p:spPr bwMode="auto">
          <a:xfrm>
            <a:off x="6318238" y="391066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76" name="Rectangle 68"/>
          <p:cNvSpPr>
            <a:spLocks noChangeArrowheads="1"/>
          </p:cNvSpPr>
          <p:nvPr/>
        </p:nvSpPr>
        <p:spPr bwMode="auto">
          <a:xfrm>
            <a:off x="6537313" y="378683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77" name="Rectangle 69"/>
          <p:cNvSpPr>
            <a:spLocks noChangeArrowheads="1"/>
          </p:cNvSpPr>
          <p:nvPr/>
        </p:nvSpPr>
        <p:spPr bwMode="auto">
          <a:xfrm>
            <a:off x="6699238" y="3786839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78" name="Rectangle 70"/>
          <p:cNvSpPr>
            <a:spLocks noChangeArrowheads="1"/>
          </p:cNvSpPr>
          <p:nvPr/>
        </p:nvSpPr>
        <p:spPr bwMode="auto">
          <a:xfrm>
            <a:off x="7307251" y="378683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79" name="Rectangle 71"/>
          <p:cNvSpPr>
            <a:spLocks noChangeArrowheads="1"/>
          </p:cNvSpPr>
          <p:nvPr/>
        </p:nvSpPr>
        <p:spPr bwMode="auto">
          <a:xfrm>
            <a:off x="7459651" y="3786839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80" name="Rectangle 72"/>
          <p:cNvSpPr>
            <a:spLocks noChangeArrowheads="1"/>
          </p:cNvSpPr>
          <p:nvPr/>
        </p:nvSpPr>
        <p:spPr bwMode="auto">
          <a:xfrm>
            <a:off x="1671761" y="440223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养生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81" name="Rectangle 73"/>
          <p:cNvSpPr>
            <a:spLocks noChangeArrowheads="1"/>
          </p:cNvSpPr>
          <p:nvPr/>
        </p:nvSpPr>
        <p:spPr bwMode="auto">
          <a:xfrm>
            <a:off x="2279774" y="440223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丧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82" name="Rectangle 74"/>
          <p:cNvSpPr>
            <a:spLocks noChangeArrowheads="1"/>
          </p:cNvSpPr>
          <p:nvPr/>
        </p:nvSpPr>
        <p:spPr bwMode="auto">
          <a:xfrm>
            <a:off x="2375024" y="4526061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83" name="Rectangle 75"/>
          <p:cNvSpPr>
            <a:spLocks noChangeArrowheads="1"/>
          </p:cNvSpPr>
          <p:nvPr/>
        </p:nvSpPr>
        <p:spPr bwMode="auto">
          <a:xfrm>
            <a:off x="2594099" y="440223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死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84" name="Rectangle 76"/>
          <p:cNvSpPr>
            <a:spLocks noChangeArrowheads="1"/>
          </p:cNvSpPr>
          <p:nvPr/>
        </p:nvSpPr>
        <p:spPr bwMode="auto">
          <a:xfrm>
            <a:off x="2898899" y="440223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85" name="Rectangle 77"/>
          <p:cNvSpPr>
            <a:spLocks noChangeArrowheads="1"/>
          </p:cNvSpPr>
          <p:nvPr/>
        </p:nvSpPr>
        <p:spPr bwMode="auto">
          <a:xfrm>
            <a:off x="3049711" y="440223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86" name="Rectangle 78"/>
          <p:cNvSpPr>
            <a:spLocks noChangeArrowheads="1"/>
          </p:cNvSpPr>
          <p:nvPr/>
        </p:nvSpPr>
        <p:spPr bwMode="auto">
          <a:xfrm>
            <a:off x="3659311" y="4402236"/>
            <a:ext cx="61753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87" name="Rectangle 79"/>
          <p:cNvSpPr>
            <a:spLocks noChangeArrowheads="1"/>
          </p:cNvSpPr>
          <p:nvPr/>
        </p:nvSpPr>
        <p:spPr bwMode="auto">
          <a:xfrm>
            <a:off x="4114924" y="440223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88" name="Rectangle 80"/>
          <p:cNvSpPr>
            <a:spLocks noChangeArrowheads="1"/>
          </p:cNvSpPr>
          <p:nvPr/>
        </p:nvSpPr>
        <p:spPr bwMode="auto">
          <a:xfrm>
            <a:off x="5929301" y="438532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弃甲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89" name="Rectangle 81"/>
          <p:cNvSpPr>
            <a:spLocks noChangeArrowheads="1"/>
          </p:cNvSpPr>
          <p:nvPr/>
        </p:nvSpPr>
        <p:spPr bwMode="auto">
          <a:xfrm>
            <a:off x="6537313" y="438532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曳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90" name="Rectangle 82"/>
          <p:cNvSpPr>
            <a:spLocks noChangeArrowheads="1"/>
          </p:cNvSpPr>
          <p:nvPr/>
        </p:nvSpPr>
        <p:spPr bwMode="auto">
          <a:xfrm>
            <a:off x="6632563" y="4509151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91" name="Rectangle 83"/>
          <p:cNvSpPr>
            <a:spLocks noChangeArrowheads="1"/>
          </p:cNvSpPr>
          <p:nvPr/>
        </p:nvSpPr>
        <p:spPr bwMode="auto">
          <a:xfrm>
            <a:off x="6851638" y="438532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兵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92" name="Rectangle 84"/>
          <p:cNvSpPr>
            <a:spLocks noChangeArrowheads="1"/>
          </p:cNvSpPr>
          <p:nvPr/>
        </p:nvSpPr>
        <p:spPr bwMode="auto">
          <a:xfrm>
            <a:off x="7154851" y="438532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93" name="Rectangle 85"/>
          <p:cNvSpPr>
            <a:spLocks noChangeArrowheads="1"/>
          </p:cNvSpPr>
          <p:nvPr/>
        </p:nvSpPr>
        <p:spPr bwMode="auto">
          <a:xfrm>
            <a:off x="7307251" y="4385326"/>
            <a:ext cx="4556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94" name="Rectangle 86"/>
          <p:cNvSpPr>
            <a:spLocks noChangeArrowheads="1"/>
          </p:cNvSpPr>
          <p:nvPr/>
        </p:nvSpPr>
        <p:spPr bwMode="auto">
          <a:xfrm>
            <a:off x="7915263" y="438532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95" name="Rectangle 87"/>
          <p:cNvSpPr>
            <a:spLocks noChangeArrowheads="1"/>
          </p:cNvSpPr>
          <p:nvPr/>
        </p:nvSpPr>
        <p:spPr bwMode="auto">
          <a:xfrm>
            <a:off x="8067663" y="4385326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656581" y="1079847"/>
            <a:ext cx="6905625" cy="3355974"/>
            <a:chOff x="699" y="858"/>
            <a:chExt cx="4350" cy="2114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699" y="1111"/>
              <a:ext cx="67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二、古字通假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862" y="858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707" y="1552"/>
              <a:ext cx="180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803" y="1558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．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995" y="1558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则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1187" y="1558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无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1247" y="1636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．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1385" y="1558"/>
              <a:ext cx="96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望民之多于邻国也通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3118" y="1558"/>
              <a:ext cx="87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3891" y="1558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4083" y="1558"/>
              <a:ext cx="87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4857" y="1558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707" y="1930"/>
              <a:ext cx="180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803" y="1936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．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995" y="1936"/>
              <a:ext cx="28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颁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1049" y="2013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．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1187" y="1936"/>
              <a:ext cx="105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白者不负戴于道路矣通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3118" y="1936"/>
              <a:ext cx="87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3891" y="1936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4083" y="1936"/>
              <a:ext cx="87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4857" y="1936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707" y="2301"/>
              <a:ext cx="180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803" y="2307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．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995" y="2307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涂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1049" y="2385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．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1187" y="2307"/>
              <a:ext cx="67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有饿莩而不知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2344" y="2307"/>
              <a:ext cx="28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发通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2734" y="2307"/>
              <a:ext cx="87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33"/>
            <p:cNvSpPr>
              <a:spLocks noChangeArrowheads="1"/>
            </p:cNvSpPr>
            <p:nvPr/>
          </p:nvSpPr>
          <p:spPr bwMode="auto">
            <a:xfrm>
              <a:off x="3507" y="2307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34"/>
            <p:cNvSpPr>
              <a:spLocks noChangeArrowheads="1"/>
            </p:cNvSpPr>
            <p:nvPr/>
          </p:nvSpPr>
          <p:spPr bwMode="auto">
            <a:xfrm>
              <a:off x="3699" y="2307"/>
              <a:ext cx="87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35"/>
            <p:cNvSpPr>
              <a:spLocks noChangeArrowheads="1"/>
            </p:cNvSpPr>
            <p:nvPr/>
          </p:nvSpPr>
          <p:spPr bwMode="auto">
            <a:xfrm>
              <a:off x="4473" y="2307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707" y="2672"/>
              <a:ext cx="180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37"/>
            <p:cNvSpPr>
              <a:spLocks noChangeArrowheads="1"/>
            </p:cNvSpPr>
            <p:nvPr/>
          </p:nvSpPr>
          <p:spPr bwMode="auto">
            <a:xfrm>
              <a:off x="803" y="2678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．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38"/>
            <p:cNvSpPr>
              <a:spLocks noChangeArrowheads="1"/>
            </p:cNvSpPr>
            <p:nvPr/>
          </p:nvSpPr>
          <p:spPr bwMode="auto">
            <a:xfrm>
              <a:off x="995" y="2678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直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1049" y="2756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．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1187" y="2678"/>
              <a:ext cx="57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不百步耳通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2152" y="2678"/>
              <a:ext cx="87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2926" y="2678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3118" y="2678"/>
              <a:ext cx="87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3891" y="2678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100" y="3594969"/>
            <a:ext cx="5381302" cy="3446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jec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493" y="1151855"/>
            <a:ext cx="10479087" cy="444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285" y="-1535"/>
            <a:ext cx="4445381" cy="6192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Objec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77" y="1079847"/>
            <a:ext cx="10479087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189" y="503783"/>
            <a:ext cx="4776958" cy="44812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Object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7"/>
          <a:stretch/>
        </p:blipFill>
        <p:spPr bwMode="auto">
          <a:xfrm>
            <a:off x="1512565" y="855364"/>
            <a:ext cx="5256584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021" y="359767"/>
            <a:ext cx="5543847" cy="61204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Object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92"/>
          <a:stretch/>
        </p:blipFill>
        <p:spPr bwMode="auto">
          <a:xfrm>
            <a:off x="2952725" y="1799927"/>
            <a:ext cx="612068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606" b="100000" l="984" r="99672">
                        <a14:foregroundMark x1="53607" y1="74788" x2="53607" y2="74788"/>
                        <a14:foregroundMark x1="52131" y1="75879" x2="52131" y2="75879"/>
                        <a14:foregroundMark x1="49344" y1="77091" x2="49344" y2="77091"/>
                        <a14:foregroundMark x1="17049" y1="25818" x2="17049" y2="25818"/>
                        <a14:foregroundMark x1="8197" y1="17939" x2="8197" y2="17939"/>
                        <a14:foregroundMark x1="13934" y1="18788" x2="13934" y2="18788"/>
                        <a14:foregroundMark x1="20328" y1="21333" x2="20328" y2="21333"/>
                        <a14:foregroundMark x1="40000" y1="24000" x2="40000" y2="24000"/>
                        <a14:foregroundMark x1="46066" y1="22424" x2="46066" y2="22424"/>
                        <a14:foregroundMark x1="45246" y1="23515" x2="45246" y2="23515"/>
                        <a14:foregroundMark x1="39344" y1="9455" x2="39344" y2="9455"/>
                        <a14:foregroundMark x1="37377" y1="7636" x2="37377" y2="7636"/>
                        <a14:foregroundMark x1="37541" y1="4000" x2="37541" y2="4000"/>
                        <a14:foregroundMark x1="37049" y1="2061" x2="37049" y2="2061"/>
                        <a14:foregroundMark x1="37869" y1="5818" x2="37869" y2="5818"/>
                        <a14:foregroundMark x1="34918" y1="8970" x2="34918" y2="8970"/>
                        <a14:foregroundMark x1="76393" y1="47030" x2="76393" y2="47030"/>
                        <a14:foregroundMark x1="83607" y1="40121" x2="83607" y2="40121"/>
                        <a14:foregroundMark x1="84262" y1="50667" x2="84262" y2="50667"/>
                        <a14:foregroundMark x1="89180" y1="50182" x2="89180" y2="50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0983" b="57778"/>
          <a:stretch/>
        </p:blipFill>
        <p:spPr>
          <a:xfrm>
            <a:off x="7273205" y="0"/>
            <a:ext cx="2827749" cy="27360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606" b="100000" l="984" r="99672">
                        <a14:foregroundMark x1="53607" y1="74788" x2="53607" y2="74788"/>
                        <a14:foregroundMark x1="52131" y1="75879" x2="52131" y2="75879"/>
                        <a14:foregroundMark x1="49344" y1="77091" x2="49344" y2="77091"/>
                        <a14:foregroundMark x1="17049" y1="25818" x2="17049" y2="25818"/>
                        <a14:foregroundMark x1="8197" y1="17939" x2="8197" y2="17939"/>
                        <a14:foregroundMark x1="13934" y1="18788" x2="13934" y2="18788"/>
                        <a14:foregroundMark x1="20328" y1="21333" x2="20328" y2="21333"/>
                        <a14:foregroundMark x1="40000" y1="24000" x2="40000" y2="24000"/>
                        <a14:foregroundMark x1="46066" y1="22424" x2="46066" y2="22424"/>
                        <a14:foregroundMark x1="45246" y1="23515" x2="45246" y2="23515"/>
                        <a14:foregroundMark x1="39344" y1="9455" x2="39344" y2="9455"/>
                        <a14:foregroundMark x1="37377" y1="7636" x2="37377" y2="7636"/>
                        <a14:foregroundMark x1="37541" y1="4000" x2="37541" y2="4000"/>
                        <a14:foregroundMark x1="37049" y1="2061" x2="37049" y2="2061"/>
                        <a14:foregroundMark x1="37869" y1="5818" x2="37869" y2="5818"/>
                        <a14:foregroundMark x1="34918" y1="8970" x2="34918" y2="8970"/>
                        <a14:foregroundMark x1="76393" y1="47030" x2="76393" y2="47030"/>
                        <a14:foregroundMark x1="83607" y1="40121" x2="83607" y2="40121"/>
                        <a14:foregroundMark x1="84262" y1="50667" x2="84262" y2="50667"/>
                        <a14:foregroundMark x1="89180" y1="50182" x2="89180" y2="50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514" t="29998" b="42221"/>
          <a:stretch/>
        </p:blipFill>
        <p:spPr>
          <a:xfrm>
            <a:off x="-215627" y="-243632"/>
            <a:ext cx="2035661" cy="18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606" b="100000" l="984" r="99672">
                        <a14:foregroundMark x1="53607" y1="74788" x2="53607" y2="74788"/>
                        <a14:foregroundMark x1="52131" y1="75879" x2="52131" y2="75879"/>
                        <a14:foregroundMark x1="49344" y1="77091" x2="49344" y2="77091"/>
                        <a14:foregroundMark x1="17049" y1="25818" x2="17049" y2="25818"/>
                        <a14:foregroundMark x1="8197" y1="17939" x2="8197" y2="17939"/>
                        <a14:foregroundMark x1="13934" y1="18788" x2="13934" y2="18788"/>
                        <a14:foregroundMark x1="20328" y1="21333" x2="20328" y2="21333"/>
                        <a14:foregroundMark x1="40000" y1="24000" x2="40000" y2="24000"/>
                        <a14:foregroundMark x1="46066" y1="22424" x2="46066" y2="22424"/>
                        <a14:foregroundMark x1="45246" y1="23515" x2="45246" y2="23515"/>
                        <a14:foregroundMark x1="39344" y1="9455" x2="39344" y2="9455"/>
                        <a14:foregroundMark x1="37377" y1="7636" x2="37377" y2="7636"/>
                        <a14:foregroundMark x1="37541" y1="4000" x2="37541" y2="4000"/>
                        <a14:foregroundMark x1="37049" y1="2061" x2="37049" y2="2061"/>
                        <a14:foregroundMark x1="37869" y1="5818" x2="37869" y2="5818"/>
                        <a14:foregroundMark x1="34918" y1="8970" x2="34918" y2="8970"/>
                        <a14:foregroundMark x1="76393" y1="47030" x2="76393" y2="47030"/>
                        <a14:foregroundMark x1="83607" y1="40121" x2="83607" y2="40121"/>
                        <a14:foregroundMark x1="84262" y1="50667" x2="84262" y2="50667"/>
                        <a14:foregroundMark x1="89180" y1="50182" x2="89180" y2="50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23" t="67779" r="33468"/>
          <a:stretch/>
        </p:blipFill>
        <p:spPr>
          <a:xfrm>
            <a:off x="52968" y="4248199"/>
            <a:ext cx="2736304" cy="2087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76461" y="791815"/>
            <a:ext cx="10579099" cy="5345113"/>
            <a:chOff x="323" y="548"/>
            <a:chExt cx="6664" cy="3367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3" y="736"/>
              <a:ext cx="6601" cy="3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706" y="548"/>
              <a:ext cx="11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五</a:t>
              </a:r>
              <a:r>
                <a:rPr kumimoji="0" lang="zh-CN" altLang="zh-CN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、翻译句子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862" y="754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706" y="1119"/>
              <a:ext cx="180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802" y="1125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．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994" y="1125"/>
              <a:ext cx="1150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直不百步耳，是亦走也。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3113" y="1125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706" y="1502"/>
              <a:ext cx="38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译文：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1281" y="1502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706" y="1873"/>
              <a:ext cx="3197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________________________________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3796" y="1873"/>
              <a:ext cx="3101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_______________________________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6795" y="1873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706" y="2154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802" y="2154"/>
              <a:ext cx="479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判断句。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1574" y="2154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1766" y="2154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是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1958" y="2154"/>
              <a:ext cx="287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……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2341" y="2154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也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2538" y="2154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2730" y="2154"/>
              <a:ext cx="1341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，代词与语气词连用，表判断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5233" y="2154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5328" y="2154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706" y="2525"/>
              <a:ext cx="180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802" y="2531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．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994" y="2531"/>
              <a:ext cx="1341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养生丧死无憾，王道之始也。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3496" y="2531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706" y="2902"/>
              <a:ext cx="38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译文：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1281" y="2902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706" y="3273"/>
              <a:ext cx="3197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________________________________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33"/>
            <p:cNvSpPr>
              <a:spLocks noChangeArrowheads="1"/>
            </p:cNvSpPr>
            <p:nvPr/>
          </p:nvSpPr>
          <p:spPr bwMode="auto">
            <a:xfrm>
              <a:off x="3796" y="3273"/>
              <a:ext cx="3101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_______________________________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34"/>
            <p:cNvSpPr>
              <a:spLocks noChangeArrowheads="1"/>
            </p:cNvSpPr>
            <p:nvPr/>
          </p:nvSpPr>
          <p:spPr bwMode="auto">
            <a:xfrm>
              <a:off x="6795" y="3273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35"/>
            <p:cNvSpPr>
              <a:spLocks noChangeArrowheads="1"/>
            </p:cNvSpPr>
            <p:nvPr/>
          </p:nvSpPr>
          <p:spPr bwMode="auto">
            <a:xfrm>
              <a:off x="706" y="3560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802" y="3560"/>
              <a:ext cx="479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判断句，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37"/>
            <p:cNvSpPr>
              <a:spLocks noChangeArrowheads="1"/>
            </p:cNvSpPr>
            <p:nvPr/>
          </p:nvSpPr>
          <p:spPr bwMode="auto">
            <a:xfrm>
              <a:off x="1574" y="3560"/>
              <a:ext cx="38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“……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38"/>
            <p:cNvSpPr>
              <a:spLocks noChangeArrowheads="1"/>
            </p:cNvSpPr>
            <p:nvPr/>
          </p:nvSpPr>
          <p:spPr bwMode="auto">
            <a:xfrm>
              <a:off x="2149" y="3560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也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2341" y="3560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2538" y="3560"/>
              <a:ext cx="383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表判断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3113" y="3560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3209" y="3560"/>
              <a:ext cx="19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150" y="859056"/>
            <a:ext cx="4119834" cy="20825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Objec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1311275"/>
            <a:ext cx="10479087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2" y="2987260"/>
            <a:ext cx="10369550" cy="1081087"/>
          </a:xfrm>
        </p:spPr>
        <p:txBody>
          <a:bodyPr/>
          <a:lstStyle/>
          <a:p>
            <a:r>
              <a:rPr lang="zh-CN" altLang="en-US" sz="8800" b="1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课文探究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2" b="3329"/>
          <a:stretch/>
        </p:blipFill>
        <p:spPr>
          <a:xfrm flipH="1">
            <a:off x="-1" y="-215901"/>
            <a:ext cx="1728589" cy="25799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1776" flipH="1">
            <a:off x="2761558" y="3152161"/>
            <a:ext cx="1835797" cy="2431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333" y="3505726"/>
            <a:ext cx="3304943" cy="29744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21620" y="4068796"/>
            <a:ext cx="1512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320371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Objec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1514475"/>
            <a:ext cx="10479087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648" y="2020412"/>
            <a:ext cx="4980020" cy="481544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386" y="1639291"/>
            <a:ext cx="5326158" cy="3926683"/>
          </a:xfrm>
          <a:prstGeom prst="rect">
            <a:avLst/>
          </a:prstGeom>
        </p:spPr>
      </p:pic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76461" y="1511895"/>
            <a:ext cx="10788649" cy="4416425"/>
            <a:chOff x="323" y="969"/>
            <a:chExt cx="6796" cy="2782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3" y="1303"/>
              <a:ext cx="6601" cy="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706" y="969"/>
              <a:ext cx="11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  <a:r>
                <a:rPr kumimoji="0" lang="zh-CN" altLang="zh-CN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、主旨提炼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862" y="1321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706" y="1692"/>
              <a:ext cx="182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本文通过孟子与梁惠王的一次对话，围绕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4209" y="1692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4400" y="1692"/>
              <a:ext cx="479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民不加多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5179" y="1692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5376" y="1692"/>
              <a:ext cx="86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的问题展开讨论，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323" y="2070"/>
              <a:ext cx="86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从而阐述了孟子的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1862" y="2070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053" y="2070"/>
              <a:ext cx="287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仁政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2443" y="2070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2634" y="2070"/>
              <a:ext cx="2299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主张：依时顺势，发展生产，使民住有房，耕有田，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323" y="2441"/>
              <a:ext cx="95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吃饱穿暖，受教育，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1964" y="2441"/>
              <a:ext cx="2203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懂礼仪，君王革除虐政，百姓才会来归附，民才能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6065" y="2441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6256" y="2441"/>
              <a:ext cx="287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加多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6640" y="2441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6831" y="2441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6927" y="2441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323" y="2806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658" y="-144289"/>
            <a:ext cx="3640732" cy="6480175"/>
          </a:xfrm>
          <a:prstGeom prst="rect">
            <a:avLst/>
          </a:prstGeom>
        </p:spPr>
      </p:pic>
      <p:pic>
        <p:nvPicPr>
          <p:cNvPr id="68610" name="Object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61" y="1223863"/>
            <a:ext cx="10479087" cy="41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Objec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69" y="863823"/>
            <a:ext cx="10479087" cy="496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Objec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69" y="1727919"/>
            <a:ext cx="10479087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50"/>
          <a:stretch/>
        </p:blipFill>
        <p:spPr>
          <a:xfrm>
            <a:off x="4464893" y="2725736"/>
            <a:ext cx="5632346" cy="36827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2" y="2987260"/>
            <a:ext cx="10369550" cy="1081087"/>
          </a:xfrm>
        </p:spPr>
        <p:txBody>
          <a:bodyPr/>
          <a:lstStyle/>
          <a:p>
            <a:r>
              <a:rPr lang="zh-CN" altLang="en-US" sz="8800" b="1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谢谢</a:t>
            </a:r>
            <a:r>
              <a:rPr lang="zh-CN" altLang="en-US" sz="8800" b="1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观</a:t>
            </a:r>
            <a:r>
              <a:rPr lang="zh-CN" altLang="en-US" sz="8800" b="1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看！</a:t>
            </a:r>
            <a:endParaRPr lang="zh-CN" altLang="en-US" sz="8800" b="1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2" b="3329"/>
          <a:stretch/>
        </p:blipFill>
        <p:spPr>
          <a:xfrm flipH="1">
            <a:off x="-1" y="-215901"/>
            <a:ext cx="1728589" cy="257991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137301" y="4176189"/>
            <a:ext cx="1440160" cy="1156439"/>
            <a:chOff x="9408852" y="4531918"/>
            <a:chExt cx="1440160" cy="115643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8852" y="4531918"/>
              <a:ext cx="1440160" cy="115643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624691" y="4817751"/>
              <a:ext cx="10576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b="1" noProof="0" dirty="0">
                  <a:solidFill>
                    <a:prstClr val="white"/>
                  </a:solidFill>
                  <a:effectLst>
                    <a:innerShdw blurRad="114300">
                      <a:prstClr val="black"/>
                    </a:innerShdw>
                  </a:effectLst>
                  <a:latin typeface="经典繁古印" panose="02010609010101010101" pitchFamily="49" charset="-122"/>
                  <a:ea typeface="经典繁古印" panose="02010609010101010101" pitchFamily="49" charset="-122"/>
                  <a:cs typeface="经典繁古印" panose="02010609010101010101" pitchFamily="49" charset="-122"/>
                </a:rPr>
                <a:t>优品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经典繁古印" panose="02010609010101010101" pitchFamily="49" charset="-122"/>
                <a:ea typeface="经典繁古印" panose="02010609010101010101" pitchFamily="49" charset="-122"/>
                <a:cs typeface="经典繁古印" panose="0201060901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1776" flipH="1">
            <a:off x="1897466" y="2531458"/>
            <a:ext cx="1835797" cy="243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3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19852" y="2783941"/>
            <a:ext cx="564015" cy="62060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6954" y="2787349"/>
            <a:ext cx="8844239" cy="6210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0083" tIns="0" rIns="17008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46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646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" y="2061875"/>
            <a:ext cx="8799239" cy="7325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24" spc="189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800120" y="2058058"/>
            <a:ext cx="806668" cy="73638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0472" y="3705002"/>
            <a:ext cx="6525917" cy="191945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268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268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268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268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268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46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647700" y="1511300"/>
            <a:ext cx="10442575" cy="4141788"/>
            <a:chOff x="408" y="952"/>
            <a:chExt cx="6578" cy="2609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08" y="952"/>
              <a:ext cx="6578" cy="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534" y="970"/>
              <a:ext cx="2875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</a:rPr>
                <a:t>孟子，是光照千古的儒学圣人，是塑造中华民族灵魂的思想巨匠，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324" y="1341"/>
              <a:ext cx="2875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  <a:ea typeface="楷体_GB2312" charset="-122"/>
                </a:rPr>
                <a:t>是描绘盛世宏图的设计大师。从诸葛亮高卧隆中到纵横天下的人生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324" y="1718"/>
              <a:ext cx="2875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  <a:ea typeface="楷体_GB2312" charset="-122"/>
                </a:rPr>
                <a:t>轨迹中，我们能看到孟子设计的修身齐家治国平天下的人生蓝图的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408" y="2089"/>
              <a:ext cx="345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  <a:ea typeface="楷体_GB2312" charset="-122"/>
                </a:rPr>
                <a:t>巨大意义；从苏武北海牧羊，刀斧逼之不改其志，富贵诱之不变其节的壮举中，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408" y="2461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  <a:ea typeface="楷体_GB2312" charset="-122"/>
                </a:rPr>
                <a:t>我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612" y="2461"/>
              <a:ext cx="95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  <a:ea typeface="楷体_GB2312" charset="-122"/>
                </a:rPr>
                <a:t>们能看到孟子倡导的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2409" y="2461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606" y="2461"/>
              <a:ext cx="671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  <a:ea typeface="楷体_GB2312" charset="-122"/>
                </a:rPr>
                <a:t>富贵不能淫，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3804" y="2461"/>
              <a:ext cx="1150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  <a:ea typeface="楷体_GB2312" charset="-122"/>
                </a:rPr>
                <a:t>贫贱不能移，威武不能屈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6002" y="2461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6200" y="2461"/>
              <a:ext cx="479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  <a:ea typeface="楷体_GB2312" charset="-122"/>
                </a:rPr>
                <a:t>的浩然正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08" y="2832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  <a:ea typeface="楷体_GB2312" charset="-122"/>
                </a:rPr>
                <a:t>气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600" y="2832"/>
              <a:ext cx="28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……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989" y="2832"/>
              <a:ext cx="3163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  <a:ea typeface="楷体_GB2312" charset="-122"/>
                </a:rPr>
                <a:t>今天，我们学习《寡人之于国也》，同样能看到孟子主张施仁政、行王道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408" y="3209"/>
              <a:ext cx="105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_GB2312" charset="-122"/>
                  <a:ea typeface="楷体_GB2312" charset="-122"/>
                </a:rPr>
                <a:t>的治国安邦的大智慧。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2331" y="3209"/>
              <a:ext cx="19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463296"/>
            <a:ext cx="1381265" cy="1849799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2" y="2987260"/>
            <a:ext cx="10369550" cy="1081087"/>
          </a:xfrm>
        </p:spPr>
        <p:txBody>
          <a:bodyPr/>
          <a:lstStyle/>
          <a:p>
            <a:r>
              <a:rPr lang="zh-CN" altLang="en-US" sz="8800" b="1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课前预习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2" b="3329"/>
          <a:stretch/>
        </p:blipFill>
        <p:spPr>
          <a:xfrm flipH="1">
            <a:off x="-1" y="-215901"/>
            <a:ext cx="1728589" cy="25799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1776" flipH="1">
            <a:off x="2761558" y="3152161"/>
            <a:ext cx="1835797" cy="24316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333" y="3505726"/>
            <a:ext cx="3304943" cy="297444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21620" y="4068796"/>
            <a:ext cx="1512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4198156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12838" y="863823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265238" y="863823"/>
            <a:ext cx="1238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509838" y="863823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125789" y="1742739"/>
            <a:ext cx="2857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1278189" y="175226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582989" y="1752264"/>
            <a:ext cx="1676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了解孟子的仁政思想。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4648452" y="1752264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125789" y="2590557"/>
            <a:ext cx="2857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1278189" y="2600082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1582989" y="2600082"/>
            <a:ext cx="19796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理解文言常用词语和句式。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5258052" y="2600082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1125789" y="3446586"/>
            <a:ext cx="2857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1278189" y="3456111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1582989" y="3456111"/>
            <a:ext cx="28940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通过朗读体会孟子长于雄辩的语言特色。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7094789" y="3456111"/>
            <a:ext cx="3048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257" y="0"/>
            <a:ext cx="8638201" cy="6480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47700" y="1079500"/>
            <a:ext cx="10487026" cy="4727575"/>
            <a:chOff x="408" y="680"/>
            <a:chExt cx="6606" cy="2978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08" y="680"/>
              <a:ext cx="6601" cy="2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576" y="704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[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671" y="704"/>
              <a:ext cx="575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作者档案馆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1635" y="704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]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731" y="704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791" y="1075"/>
              <a:ext cx="287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孟子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1174" y="1075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1276" y="1075"/>
              <a:ext cx="479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约公元前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2126" y="1063"/>
              <a:ext cx="371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372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2408" y="1075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—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2605" y="1075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前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2881" y="1063"/>
              <a:ext cx="371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</a:rPr>
                <a:t>289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3162" y="1075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3258" y="1075"/>
              <a:ext cx="1341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，名轲。战国时期的思想家、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408" y="1452"/>
              <a:ext cx="277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政治家、教育家。孔子之后的儒学大师，后人将其与孔子并称为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408" y="1823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600" y="1823"/>
              <a:ext cx="287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孔孟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989" y="1823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1180" y="1823"/>
              <a:ext cx="575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，且称其为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2126" y="1823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2324" y="1823"/>
              <a:ext cx="287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亚圣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2707" y="1823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2899" y="1823"/>
              <a:ext cx="383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。邹国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3462" y="1823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3563" y="1823"/>
              <a:ext cx="86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今山东省邹城东南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5102" y="1823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5198" y="1823"/>
              <a:ext cx="383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人。他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408" y="2193"/>
              <a:ext cx="1054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的老师是孔子之孙孔伋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2336" y="2193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33"/>
            <p:cNvSpPr>
              <a:spLocks noChangeArrowheads="1"/>
            </p:cNvSpPr>
            <p:nvPr/>
          </p:nvSpPr>
          <p:spPr bwMode="auto">
            <a:xfrm>
              <a:off x="2432" y="2193"/>
              <a:ext cx="287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子思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34"/>
            <p:cNvSpPr>
              <a:spLocks noChangeArrowheads="1"/>
            </p:cNvSpPr>
            <p:nvPr/>
          </p:nvSpPr>
          <p:spPr bwMode="auto">
            <a:xfrm>
              <a:off x="2815" y="2193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35"/>
            <p:cNvSpPr>
              <a:spLocks noChangeArrowheads="1"/>
            </p:cNvSpPr>
            <p:nvPr/>
          </p:nvSpPr>
          <p:spPr bwMode="auto">
            <a:xfrm>
              <a:off x="2911" y="2193"/>
              <a:ext cx="1533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的门人。曾游历齐、宋、滕、魏诸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408" y="2564"/>
              <a:ext cx="3353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国，宣传先王之道。不被采纳，归而与弟子讲学著书，作《孟子》七篇。孟子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37"/>
            <p:cNvSpPr>
              <a:spLocks noChangeArrowheads="1"/>
            </p:cNvSpPr>
            <p:nvPr/>
          </p:nvSpPr>
          <p:spPr bwMode="auto">
            <a:xfrm>
              <a:off x="408" y="2941"/>
              <a:ext cx="1437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维护并发展了儒家思想，提出了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38"/>
            <p:cNvSpPr>
              <a:spLocks noChangeArrowheads="1"/>
            </p:cNvSpPr>
            <p:nvPr/>
          </p:nvSpPr>
          <p:spPr bwMode="auto">
            <a:xfrm>
              <a:off x="3132" y="2941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3324" y="2941"/>
              <a:ext cx="287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仁政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3713" y="2941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3911" y="2941"/>
              <a:ext cx="383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学说和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491" y="2941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689" y="2941"/>
              <a:ext cx="383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性善论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5270" y="2941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45"/>
            <p:cNvSpPr>
              <a:spLocks noChangeArrowheads="1"/>
            </p:cNvSpPr>
            <p:nvPr/>
          </p:nvSpPr>
          <p:spPr bwMode="auto">
            <a:xfrm>
              <a:off x="5467" y="2941"/>
              <a:ext cx="86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观点，现将此学说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46"/>
            <p:cNvSpPr>
              <a:spLocks noChangeArrowheads="1"/>
            </p:cNvSpPr>
            <p:nvPr/>
          </p:nvSpPr>
          <p:spPr bwMode="auto">
            <a:xfrm>
              <a:off x="408" y="3312"/>
              <a:ext cx="287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称为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791" y="3312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989" y="3312"/>
              <a:ext cx="479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孔孟之道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49"/>
            <p:cNvSpPr>
              <a:spLocks noChangeArrowheads="1"/>
            </p:cNvSpPr>
            <p:nvPr/>
          </p:nvSpPr>
          <p:spPr bwMode="auto">
            <a:xfrm>
              <a:off x="1755" y="3312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1947" y="3312"/>
              <a:ext cx="95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，他的理论对宋代影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683" y="3312"/>
              <a:ext cx="479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响很大。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Rectangle 52"/>
            <p:cNvSpPr>
              <a:spLocks noChangeArrowheads="1"/>
            </p:cNvSpPr>
            <p:nvPr/>
          </p:nvSpPr>
          <p:spPr bwMode="auto">
            <a:xfrm>
              <a:off x="4449" y="3312"/>
              <a:ext cx="192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3125" name="Picture 5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3" y="997"/>
              <a:ext cx="1181" cy="1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Objec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69" y="1007839"/>
            <a:ext cx="10479087" cy="496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41" y="1727919"/>
            <a:ext cx="1377800" cy="1512168"/>
          </a:xfrm>
          <a:prstGeom prst="rect">
            <a:avLst/>
          </a:prstGeom>
        </p:spPr>
      </p:pic>
      <p:pic>
        <p:nvPicPr>
          <p:cNvPr id="26626" name="Object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61" y="935831"/>
            <a:ext cx="10479087" cy="41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269" y="2231975"/>
            <a:ext cx="3240360" cy="4583254"/>
          </a:xfrm>
          <a:prstGeom prst="rect">
            <a:avLst/>
          </a:prstGeom>
        </p:spPr>
      </p:pic>
      <p:pic>
        <p:nvPicPr>
          <p:cNvPr id="27650" name="Object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91" y="1583903"/>
            <a:ext cx="10479087" cy="277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寡人之于国也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995</Words>
  <Application>Microsoft Office PowerPoint</Application>
  <PresentationFormat>自定义</PresentationFormat>
  <Paragraphs>302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Meiryo</vt:lpstr>
      <vt:lpstr>等线</vt:lpstr>
      <vt:lpstr>黑体</vt:lpstr>
      <vt:lpstr>经典繁古印</vt:lpstr>
      <vt:lpstr>楷体_GB2312</vt:lpstr>
      <vt:lpstr>宋体</vt:lpstr>
      <vt:lpstr>微软雅黑</vt:lpstr>
      <vt:lpstr>钟齐段宁行书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课前预习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基础知识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课文探究</vt:lpstr>
      <vt:lpstr>PowerPoint 演示文稿</vt:lpstr>
      <vt:lpstr>PowerPoint 演示文稿</vt:lpstr>
      <vt:lpstr>PowerPoint 演示文稿</vt:lpstr>
      <vt:lpstr>PowerPoint 演示文稿</vt:lpstr>
      <vt:lpstr>谢谢观看！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48</cp:revision>
  <dcterms:created xsi:type="dcterms:W3CDTF">2016-06-28T23:36:17Z</dcterms:created>
  <dcterms:modified xsi:type="dcterms:W3CDTF">2018-12-18T09:43:06Z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0008004c250000000000010250500207f7000400038000</vt:lpwstr>
  </property>
</Properties>
</file>