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9" r:id="rId5"/>
    <p:sldId id="258" r:id="rId6"/>
    <p:sldId id="284" r:id="rId7"/>
    <p:sldId id="285" r:id="rId8"/>
    <p:sldId id="281" r:id="rId9"/>
    <p:sldId id="286" r:id="rId10"/>
    <p:sldId id="287" r:id="rId11"/>
    <p:sldId id="288" r:id="rId12"/>
    <p:sldId id="289" r:id="rId13"/>
    <p:sldId id="292" r:id="rId14"/>
    <p:sldId id="293" r:id="rId15"/>
    <p:sldId id="294" r:id="rId16"/>
    <p:sldId id="282" r:id="rId17"/>
    <p:sldId id="301" r:id="rId18"/>
    <p:sldId id="300" r:id="rId19"/>
    <p:sldId id="298" r:id="rId20"/>
    <p:sldId id="299" r:id="rId21"/>
    <p:sldId id="283" r:id="rId22"/>
    <p:sldId id="295" r:id="rId23"/>
    <p:sldId id="296" r:id="rId24"/>
    <p:sldId id="297" r:id="rId25"/>
    <p:sldId id="291" r:id="rId26"/>
    <p:sldId id="30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D8D8"/>
    <a:srgbClr val="E8CF37"/>
    <a:srgbClr val="D2F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4385C-024D-465C-9F4C-E206D4541E2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5AA21-B835-4D7B-BEAE-06B972A74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77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4813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790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374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50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78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12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76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450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348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020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84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95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00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99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543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19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9881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655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11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10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12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34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5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84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5AA21-B835-4D7B-BEAE-06B972A74A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0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9FEE7F-0E58-4ACB-A164-564486CEA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EF8604A-6692-44AF-BE0F-2CBB294C6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217B34-14B8-4EE0-8100-9B275CCD2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0F8D4D-17B4-4513-AB40-5534A8828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F9E2EA8-F389-48BB-9EBC-53DC1A4D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40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0051DE-5A76-41D9-AA31-54B18DAD0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09D7A39-DE31-49B5-AA00-CF570A8EF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B526D7-E95D-4D60-8CF9-46D4DDD4B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AD0606-B009-440F-99A0-E3458282F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99F340-C763-4BC0-BAE2-F44144191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31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FDDEF74-3317-40EC-B587-5CF9CBFCB1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C26E4A1-197F-4066-8356-736C6EA68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2C0D73-BE11-4233-B383-CFCE1E4B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D6C7F9D-7745-42E3-BD33-173A406FC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8A4E2B-CC7B-4019-836F-FCDDCCEBB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46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356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578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60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19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93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268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27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33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A36F50-081C-4364-AD6D-0FAA47547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573034-0D76-4CEC-A291-E5CEEB52E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14AD5D-F9B6-4D13-BCD9-7F0243BD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B5C0A6-3B1F-402E-86D2-287B1C8D5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7272B2-1A7D-4A79-920C-0EA1AF1AE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73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551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8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279733-72DF-4DC5-A8EF-27824200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A94C565-ECF2-4AD6-A215-77D72C695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47E373-F56E-40A5-8D6B-D77E4B3C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EB4FF9-A9EE-4949-87B0-67CDCCF04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8DD9FC9-486E-4BE9-81DC-07796EE02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2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05AE81-2E2F-46D1-970B-D6AF0A461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41FAE98-A8A1-40F6-82E4-880D9FFC73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0D13C6E-B6CD-4F6C-B693-D2CFC0F12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93EFAFE-1CDE-44FB-8AC2-77B4DCB09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83BB301-9AE7-468C-B32E-B05EDAF2B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676E023-25C5-460F-85CE-62064B40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4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742EEC-3790-4FAA-A3E5-1C3BA1FE7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1DC8669-1110-4733-AAC8-A8EF1A07A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4E08D8A-976E-41B9-9757-CD5B17C07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8E572B8-01C6-4D05-959C-B8D5368899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E8E520B-9338-431A-8243-2C1190ABB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7B696DE-8B7B-46C0-A108-157BD921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14B2B5C-FBB5-420E-B82F-597C1829B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CC15CF4-81DD-44D6-9342-2C2793088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0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E4B3BA-21CD-46FE-AE9B-F54A0E9D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319CC69-DE2B-4213-B8EC-0C1648B23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FBF13B6-6C15-4718-948F-A3B1C8BD7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50C8B97-3662-43DC-94ED-8141CE97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115C27E-D4D7-471B-855F-36DFFB34D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27775A-29DC-4911-ADF3-FC3ED5D27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262AC3F-A5F9-475F-A96A-E19625E78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1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3EA158-90CA-430F-BA1A-95722367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32B23BE-2817-48D9-8C3B-995776E72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A1AAE15-F1F7-40B0-95A6-4F2635B283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D1B85EE-95DB-4E67-B01F-A56D68CB6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7BCCEF2-D201-4B0B-A49D-E94433872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289ECEE-106B-4146-A59A-A248E8143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3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95BE2C-8C2E-4031-A0A3-D3BB5E50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98E5444-3985-4A95-A6E7-818CA20AC9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9A864AE-296E-47E9-A8BD-1EFC107FA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52913D1-A79D-4148-8414-50CCDF883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BF96DAD-A4E9-4356-B92B-4F79D3338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5F3D108-24EF-41DF-BE83-25F43D6B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5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C9A41BA-A76A-45CA-B0DA-CC395727D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42269D3-B9ED-4D87-B793-4FA565310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37E539C-9E80-4F8D-AF5F-6AF8A95F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669B5-480E-4D8D-8479-F3F9E6798BC0}" type="datetimeFigureOut">
              <a:rPr lang="zh-CN" altLang="en-US" smtClean="0"/>
              <a:t>2018/12/15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EE4871A-3941-4C68-BF48-5B6F5FF71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99189C-4616-4D8D-BC30-4281A5C489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5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2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36634DD-C866-4C8E-BA05-C9EF4642B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585FF10-6774-4FE3-94D6-CBAE4E531185}"/>
              </a:ext>
            </a:extLst>
          </p:cNvPr>
          <p:cNvSpPr/>
          <p:nvPr/>
        </p:nvSpPr>
        <p:spPr>
          <a:xfrm>
            <a:off x="4322474" y="1226582"/>
            <a:ext cx="34740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10D8D8"/>
                </a:solidFill>
                <a:cs typeface="+mn-ea"/>
                <a:sym typeface="+mn-lt"/>
              </a:rPr>
              <a:t>《泉 水》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BC6E86-BAFD-486B-89E4-3BE6F051F65F}"/>
              </a:ext>
            </a:extLst>
          </p:cNvPr>
          <p:cNvSpPr txBox="1"/>
          <p:nvPr/>
        </p:nvSpPr>
        <p:spPr>
          <a:xfrm>
            <a:off x="3990021" y="220551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10D8D8"/>
                </a:solidFill>
                <a:cs typeface="+mn-ea"/>
                <a:sym typeface="+mn-lt"/>
              </a:rPr>
              <a:t>小学二年级语文下册第五课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B659E88-0C9E-4BFF-9751-380069D7EA69}"/>
              </a:ext>
            </a:extLst>
          </p:cNvPr>
          <p:cNvSpPr txBox="1"/>
          <p:nvPr/>
        </p:nvSpPr>
        <p:spPr>
          <a:xfrm>
            <a:off x="4977745" y="2771418"/>
            <a:ext cx="2236510" cy="400110"/>
          </a:xfrm>
          <a:prstGeom prst="rect">
            <a:avLst/>
          </a:prstGeom>
          <a:solidFill>
            <a:srgbClr val="E8CF37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授课老师：通用名</a:t>
            </a:r>
          </a:p>
        </p:txBody>
      </p:sp>
    </p:spTree>
    <p:extLst>
      <p:ext uri="{BB962C8B-B14F-4D97-AF65-F5344CB8AC3E}">
        <p14:creationId xmlns:p14="http://schemas.microsoft.com/office/powerpoint/2010/main" val="100983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46F13435-BF81-417A-AD57-DD7CBF109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049" y="613350"/>
            <a:ext cx="67691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自读要求</a:t>
            </a:r>
            <a:r>
              <a:rPr lang="en-US" altLang="zh-CN" sz="60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99E5F1D6-8909-4F18-9EAE-C90FF5F80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1" y="1636316"/>
            <a:ext cx="6408737" cy="424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读第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2——5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自然段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回答问题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你知道泉水流过哪些地方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?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都遇到了谁？</a:t>
            </a:r>
            <a:endParaRPr lang="en-US" altLang="zh-CN" sz="36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用“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——”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画出具体表示地方的词语。</a:t>
            </a:r>
          </a:p>
        </p:txBody>
      </p:sp>
    </p:spTree>
    <p:extLst>
      <p:ext uri="{BB962C8B-B14F-4D97-AF65-F5344CB8AC3E}">
        <p14:creationId xmlns:p14="http://schemas.microsoft.com/office/powerpoint/2010/main" val="194078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00BA994C-02D7-4906-8177-EF7FBC6BF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854" y="1256373"/>
            <a:ext cx="8148241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泉水流进山腰的水池，山里</a:t>
            </a:r>
            <a:endParaRPr lang="en-US" altLang="zh-CN" sz="44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44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的姐姐提着瓦罐来打水 。泉水说：</a:t>
            </a:r>
            <a:endParaRPr lang="en-US" altLang="zh-CN" sz="44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en-US" altLang="zh-CN" sz="44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44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“来吧，来吧！我的水很多很多，山上有一座天然水塔。”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xmlns="" id="{C4D4EC9F-3F84-4D62-9D93-08F78BCE8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8946" y="4532620"/>
            <a:ext cx="1219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dirty="0">
                <a:solidFill>
                  <a:srgbClr val="E8CF37"/>
                </a:solidFill>
                <a:cs typeface="+mn-ea"/>
                <a:sym typeface="+mn-lt"/>
              </a:rPr>
              <a:t>多</a:t>
            </a:r>
          </a:p>
        </p:txBody>
      </p:sp>
    </p:spTree>
    <p:extLst>
      <p:ext uri="{BB962C8B-B14F-4D97-AF65-F5344CB8AC3E}">
        <p14:creationId xmlns:p14="http://schemas.microsoft.com/office/powerpoint/2010/main" val="163422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2">
            <a:extLst>
              <a:ext uri="{FF2B5EF4-FFF2-40B4-BE49-F238E27FC236}">
                <a16:creationId xmlns:a16="http://schemas.microsoft.com/office/drawing/2014/main" xmlns="" id="{7E6561E3-63F9-4955-A491-1D31575BE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469" y="1173739"/>
            <a:ext cx="83581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泉水流过山间的平地，火红的杜鹃花照见了自己美丽的身影。泉水说：</a:t>
            </a:r>
            <a:r>
              <a:rPr lang="zh-CN" altLang="en-US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“照吧，照吧！我的水很清很清，像一面明亮的镜子。”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xmlns="" id="{9CD2418D-3099-45A2-9625-B0CD75C3F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169" y="2981921"/>
            <a:ext cx="51133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你能找出文中的比喻句吗？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xmlns="" id="{FD065C55-4CCC-4FAE-AEC6-22A694DEE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5469" y="3849291"/>
            <a:ext cx="8064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E8CF37"/>
                </a:solidFill>
                <a:cs typeface="+mn-ea"/>
                <a:sym typeface="+mn-lt"/>
              </a:rPr>
              <a:t>我的水很清很清，像一面明亮的镜子。”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xmlns="" id="{4614D9AA-1D3C-4EBF-ACAB-81726ABEC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169" y="4778574"/>
            <a:ext cx="6048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10D8D8"/>
                </a:solidFill>
                <a:cs typeface="+mn-ea"/>
                <a:sym typeface="+mn-lt"/>
              </a:rPr>
              <a:t>你还能再说一个这样的句子吗？</a:t>
            </a:r>
          </a:p>
        </p:txBody>
      </p:sp>
    </p:spTree>
    <p:extLst>
      <p:ext uri="{BB962C8B-B14F-4D97-AF65-F5344CB8AC3E}">
        <p14:creationId xmlns:p14="http://schemas.microsoft.com/office/powerpoint/2010/main" val="282516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2">
            <a:extLst>
              <a:ext uri="{FF2B5EF4-FFF2-40B4-BE49-F238E27FC236}">
                <a16:creationId xmlns:a16="http://schemas.microsoft.com/office/drawing/2014/main" xmlns="" id="{4A6786E6-FD32-47BE-B7C3-11BF8E6CD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1824911"/>
            <a:ext cx="850582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泉水流到山坡的果园里，果树大口大</a:t>
            </a:r>
            <a:endParaRPr lang="en-US" altLang="zh-CN" sz="36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口地喝水。泉水说</a:t>
            </a:r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“喝吧，喝吧！我的水</a:t>
            </a:r>
            <a:endParaRPr lang="en-US" altLang="zh-CN" sz="3600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很甜很甜，喝饱了，你们能结出更大更甜</a:t>
            </a:r>
            <a:endParaRPr lang="en-US" altLang="zh-CN" sz="3600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的果子。”</a:t>
            </a:r>
          </a:p>
        </p:txBody>
      </p:sp>
    </p:spTree>
    <p:extLst>
      <p:ext uri="{BB962C8B-B14F-4D97-AF65-F5344CB8AC3E}">
        <p14:creationId xmlns:p14="http://schemas.microsoft.com/office/powerpoint/2010/main" val="158738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课文赏析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2">
            <a:extLst>
              <a:ext uri="{FF2B5EF4-FFF2-40B4-BE49-F238E27FC236}">
                <a16:creationId xmlns:a16="http://schemas.microsoft.com/office/drawing/2014/main" xmlns="" id="{BFB44254-DB92-427B-A678-EDCCA7BE9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4668" y="1600998"/>
            <a:ext cx="721223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泉水穿过静静的山谷，画眉鸟</a:t>
            </a:r>
          </a:p>
          <a:p>
            <a:pPr eaLnBrk="1" hangingPunct="1"/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在尽情地歌唱。泉水说：</a:t>
            </a:r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“唱吧，</a:t>
            </a:r>
          </a:p>
          <a:p>
            <a:pPr eaLnBrk="1" hangingPunct="1"/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唱吧！我的琴声很美很美，正好为</a:t>
            </a:r>
          </a:p>
          <a:p>
            <a:pPr eaLnBrk="1" hangingPunct="1"/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你清脆的歌声伴奏。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2799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2958B10-2C69-4B8D-9D5F-477E3727E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98B4430-8DA3-428F-B566-8BB2308B2778}"/>
              </a:ext>
            </a:extLst>
          </p:cNvPr>
          <p:cNvSpPr txBox="1"/>
          <p:nvPr/>
        </p:nvSpPr>
        <p:spPr>
          <a:xfrm>
            <a:off x="5080337" y="133350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E8CF37"/>
                </a:solidFill>
                <a:cs typeface="+mn-ea"/>
                <a:sym typeface="+mn-lt"/>
              </a:rPr>
              <a:t>第三节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4DBE880-C790-4827-B041-AFF3354B86BF}"/>
              </a:ext>
            </a:extLst>
          </p:cNvPr>
          <p:cNvSpPr txBox="1"/>
          <p:nvPr/>
        </p:nvSpPr>
        <p:spPr>
          <a:xfrm>
            <a:off x="4772561" y="200489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0D8D8"/>
                </a:solidFill>
                <a:cs typeface="+mn-ea"/>
                <a:sym typeface="+mn-lt"/>
              </a:rPr>
              <a:t>课文解析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D97AD6A-A7C7-471D-9189-1D79489680F1}"/>
              </a:ext>
            </a:extLst>
          </p:cNvPr>
          <p:cNvCxnSpPr>
            <a:cxnSpLocks/>
          </p:cNvCxnSpPr>
          <p:nvPr/>
        </p:nvCxnSpPr>
        <p:spPr>
          <a:xfrm>
            <a:off x="3961676" y="2835891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587C2B-D9B3-4410-823B-B50D5D1B028A}"/>
              </a:ext>
            </a:extLst>
          </p:cNvPr>
          <p:cNvSpPr/>
          <p:nvPr/>
        </p:nvSpPr>
        <p:spPr>
          <a:xfrm>
            <a:off x="3352300" y="2937154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en-US" altLang="zh-CN" dirty="0">
              <a:solidFill>
                <a:srgbClr val="10D8D8"/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zh-CN" altLang="en-US" dirty="0">
              <a:solidFill>
                <a:srgbClr val="10D8D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844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课文解析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Picture 2" descr="7">
            <a:extLst>
              <a:ext uri="{FF2B5EF4-FFF2-40B4-BE49-F238E27FC236}">
                <a16:creationId xmlns:a16="http://schemas.microsoft.com/office/drawing/2014/main" xmlns="" id="{40910E1A-9AEB-4DD3-B554-49EB5F99A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62" y="2286571"/>
            <a:ext cx="4427538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FFAC3087-251D-4783-B927-0F940011D11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654866" y="555931"/>
            <a:ext cx="7772400" cy="167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欢快的泉水弹着琴跑下山去，她遇见了谁，说了些什么？</a:t>
            </a:r>
          </a:p>
        </p:txBody>
      </p:sp>
      <p:pic>
        <p:nvPicPr>
          <p:cNvPr id="12" name="Picture 2" descr="1">
            <a:extLst>
              <a:ext uri="{FF2B5EF4-FFF2-40B4-BE49-F238E27FC236}">
                <a16:creationId xmlns:a16="http://schemas.microsoft.com/office/drawing/2014/main" xmlns="" id="{E740B11B-735E-4700-AA92-D3618EA4E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751" y="2286574"/>
            <a:ext cx="4859338" cy="321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36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课文解析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83DC3719-F876-4018-82F7-D897466F9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7836" y="1226701"/>
            <a:ext cx="784609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丁冬，丁冬，</a:t>
            </a:r>
            <a:r>
              <a:rPr lang="zh-CN" altLang="en-US" sz="3200" u="sng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欢快的泉水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弹着琴</a:t>
            </a:r>
            <a:r>
              <a:rPr lang="zh-CN" altLang="en-US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跑下</a:t>
            </a:r>
            <a:endParaRPr lang="en-US" altLang="zh-CN" sz="3200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en-US" altLang="zh-CN" sz="3200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山去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。跑呀，跑呀，一路上遇到了好多同</a:t>
            </a:r>
            <a:endParaRPr lang="en-US" altLang="zh-CN" sz="32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en-US" altLang="zh-CN" sz="32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伴。他们互相问候：你好！你好！他们互</a:t>
            </a:r>
            <a:endParaRPr lang="en-US" altLang="zh-CN" sz="32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endParaRPr lang="en-US" altLang="zh-CN" sz="3200" dirty="0">
              <a:solidFill>
                <a:srgbClr val="10D8D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相约定：大海里见！大海里见！</a:t>
            </a:r>
          </a:p>
        </p:txBody>
      </p:sp>
    </p:spTree>
    <p:extLst>
      <p:ext uri="{BB962C8B-B14F-4D97-AF65-F5344CB8AC3E}">
        <p14:creationId xmlns:p14="http://schemas.microsoft.com/office/powerpoint/2010/main" val="50271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课文解析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2DEA0A35-78D2-4574-8508-F061EE911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7834" y="1067675"/>
            <a:ext cx="8461375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边听边</a:t>
            </a:r>
            <a:r>
              <a:rPr lang="en-US" altLang="zh-CN" sz="3600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思考</a:t>
            </a:r>
            <a:r>
              <a:rPr lang="en-US" altLang="zh-CN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</a:p>
          <a:p>
            <a:pPr eaLnBrk="1" hangingPunct="1"/>
            <a:endParaRPr lang="zh-CN" altLang="en-US" sz="4400" b="1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4400" b="1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    泉水流过了哪些地方？要 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到哪里去？一路上遇到了谁？分别给他们带去了什么好处？</a:t>
            </a:r>
          </a:p>
        </p:txBody>
      </p:sp>
    </p:spTree>
    <p:extLst>
      <p:ext uri="{BB962C8B-B14F-4D97-AF65-F5344CB8AC3E}">
        <p14:creationId xmlns:p14="http://schemas.microsoft.com/office/powerpoint/2010/main" val="166340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课文解析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Text Box 3">
            <a:extLst>
              <a:ext uri="{FF2B5EF4-FFF2-40B4-BE49-F238E27FC236}">
                <a16:creationId xmlns:a16="http://schemas.microsoft.com/office/drawing/2014/main" xmlns="" id="{90D75A0B-DF70-4E11-80F8-51FCFC282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4860" y="1220950"/>
            <a:ext cx="8235950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en-US" altLang="zh-CN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泉水流进</a:t>
            </a:r>
            <a:r>
              <a:rPr lang="zh-CN" altLang="en-US" sz="3200" u="sng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山腰的水池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，山里的姐姐提  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着瓦罐来打水 。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en-US" altLang="zh-CN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泉水流过</a:t>
            </a:r>
            <a:r>
              <a:rPr lang="zh-CN" altLang="en-US" sz="3200" u="sng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山间的平地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，火红的杜鹃花  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照见了自己美丽的身影。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en-US" altLang="zh-CN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泉水流到</a:t>
            </a:r>
            <a:r>
              <a:rPr lang="zh-CN" altLang="en-US" sz="3200" u="sng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山坡的果园里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，果树大口大  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口地喝水。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en-US" altLang="zh-CN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泉水穿过</a:t>
            </a:r>
            <a:r>
              <a:rPr lang="zh-CN" altLang="en-US" sz="3200" u="sng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静静的山谷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，画眉鸟在尽情 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地歌唱。</a:t>
            </a:r>
          </a:p>
        </p:txBody>
      </p:sp>
    </p:spTree>
    <p:extLst>
      <p:ext uri="{BB962C8B-B14F-4D97-AF65-F5344CB8AC3E}">
        <p14:creationId xmlns:p14="http://schemas.microsoft.com/office/powerpoint/2010/main" val="4204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3362BA7-EC0C-4CA3-9E81-907E72F00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01AA858-0AC5-4DE7-A250-5E246FD42084}"/>
              </a:ext>
            </a:extLst>
          </p:cNvPr>
          <p:cNvSpPr txBox="1"/>
          <p:nvPr/>
        </p:nvSpPr>
        <p:spPr>
          <a:xfrm>
            <a:off x="4928409" y="553612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10D8D8"/>
                </a:solidFill>
                <a:cs typeface="+mn-ea"/>
                <a:sym typeface="+mn-lt"/>
              </a:rPr>
              <a:t>主目录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42BACE1-7F73-4152-972E-35B05CEED79B}"/>
              </a:ext>
            </a:extLst>
          </p:cNvPr>
          <p:cNvSpPr/>
          <p:nvPr/>
        </p:nvSpPr>
        <p:spPr>
          <a:xfrm>
            <a:off x="1790700" y="1851600"/>
            <a:ext cx="742950" cy="590550"/>
          </a:xfrm>
          <a:prstGeom prst="ellipse">
            <a:avLst/>
          </a:prstGeom>
          <a:solidFill>
            <a:srgbClr val="10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1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3A11968-2CAD-4C3A-98ED-89BA5F28765F}"/>
              </a:ext>
            </a:extLst>
          </p:cNvPr>
          <p:cNvCxnSpPr>
            <a:cxnSpLocks/>
          </p:cNvCxnSpPr>
          <p:nvPr/>
        </p:nvCxnSpPr>
        <p:spPr>
          <a:xfrm>
            <a:off x="1790700" y="2442150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F2D5F15-8231-44E6-887B-CE1708185B3F}"/>
              </a:ext>
            </a:extLst>
          </p:cNvPr>
          <p:cNvSpPr/>
          <p:nvPr/>
        </p:nvSpPr>
        <p:spPr>
          <a:xfrm>
            <a:off x="6534150" y="1851600"/>
            <a:ext cx="742950" cy="590550"/>
          </a:xfrm>
          <a:prstGeom prst="ellipse">
            <a:avLst/>
          </a:prstGeom>
          <a:solidFill>
            <a:srgbClr val="10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2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F72DB57-4163-4DCE-A9FD-CAB5C1D1013D}"/>
              </a:ext>
            </a:extLst>
          </p:cNvPr>
          <p:cNvCxnSpPr>
            <a:cxnSpLocks/>
          </p:cNvCxnSpPr>
          <p:nvPr/>
        </p:nvCxnSpPr>
        <p:spPr>
          <a:xfrm>
            <a:off x="6534150" y="2442150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4C0DB81-293F-45B9-8AC2-DCD9AF1713CC}"/>
              </a:ext>
            </a:extLst>
          </p:cNvPr>
          <p:cNvSpPr/>
          <p:nvPr/>
        </p:nvSpPr>
        <p:spPr>
          <a:xfrm>
            <a:off x="1790700" y="3278474"/>
            <a:ext cx="742950" cy="590550"/>
          </a:xfrm>
          <a:prstGeom prst="ellipse">
            <a:avLst/>
          </a:prstGeom>
          <a:solidFill>
            <a:srgbClr val="10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3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C03D2B1-0B85-472C-83AC-972FB40567A3}"/>
              </a:ext>
            </a:extLst>
          </p:cNvPr>
          <p:cNvCxnSpPr>
            <a:cxnSpLocks/>
          </p:cNvCxnSpPr>
          <p:nvPr/>
        </p:nvCxnSpPr>
        <p:spPr>
          <a:xfrm>
            <a:off x="1790700" y="3869024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67BF981-7BA6-450C-935E-E828FEE36028}"/>
              </a:ext>
            </a:extLst>
          </p:cNvPr>
          <p:cNvSpPr/>
          <p:nvPr/>
        </p:nvSpPr>
        <p:spPr>
          <a:xfrm>
            <a:off x="6534150" y="3278474"/>
            <a:ext cx="742950" cy="590550"/>
          </a:xfrm>
          <a:prstGeom prst="ellipse">
            <a:avLst/>
          </a:prstGeom>
          <a:solidFill>
            <a:srgbClr val="10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4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3E5E5B6-4690-4744-B2F3-BA2C6AEE139B}"/>
              </a:ext>
            </a:extLst>
          </p:cNvPr>
          <p:cNvCxnSpPr>
            <a:cxnSpLocks/>
          </p:cNvCxnSpPr>
          <p:nvPr/>
        </p:nvCxnSpPr>
        <p:spPr>
          <a:xfrm>
            <a:off x="6534150" y="3869024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897A8DB-F98C-4300-9882-BFFB4677D61C}"/>
              </a:ext>
            </a:extLst>
          </p:cNvPr>
          <p:cNvSpPr txBox="1"/>
          <p:nvPr/>
        </p:nvSpPr>
        <p:spPr>
          <a:xfrm>
            <a:off x="3018785" y="171354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10D8D8"/>
                </a:solidFill>
                <a:cs typeface="+mn-ea"/>
                <a:sym typeface="+mn-lt"/>
              </a:rPr>
              <a:t>字词学习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2C51693-BBF7-46EF-8588-68D8046A1DB1}"/>
              </a:ext>
            </a:extLst>
          </p:cNvPr>
          <p:cNvSpPr txBox="1"/>
          <p:nvPr/>
        </p:nvSpPr>
        <p:spPr>
          <a:xfrm>
            <a:off x="7885182" y="171426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10D8D8"/>
                </a:solidFill>
                <a:cs typeface="+mn-ea"/>
                <a:sym typeface="+mn-lt"/>
              </a:rPr>
              <a:t>课文描写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D790DB3-1B8C-4055-A557-2FC5EC234473}"/>
              </a:ext>
            </a:extLst>
          </p:cNvPr>
          <p:cNvSpPr txBox="1"/>
          <p:nvPr/>
        </p:nvSpPr>
        <p:spPr>
          <a:xfrm>
            <a:off x="2933501" y="31252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10D8D8"/>
                </a:solidFill>
                <a:cs typeface="+mn-ea"/>
                <a:sym typeface="+mn-lt"/>
              </a:rPr>
              <a:t>课文解析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DDE010E-0237-4234-AE70-3ACE1E5C2C30}"/>
              </a:ext>
            </a:extLst>
          </p:cNvPr>
          <p:cNvSpPr txBox="1"/>
          <p:nvPr/>
        </p:nvSpPr>
        <p:spPr>
          <a:xfrm>
            <a:off x="7885182" y="312902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10D8D8"/>
                </a:solidFill>
                <a:cs typeface="+mn-ea"/>
                <a:sym typeface="+mn-lt"/>
              </a:rPr>
              <a:t>课文总结</a:t>
            </a:r>
          </a:p>
        </p:txBody>
      </p:sp>
    </p:spTree>
    <p:extLst>
      <p:ext uri="{BB962C8B-B14F-4D97-AF65-F5344CB8AC3E}">
        <p14:creationId xmlns:p14="http://schemas.microsoft.com/office/powerpoint/2010/main" val="418030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7" grpId="0" animBg="1"/>
      <p:bldP spid="19" grpId="0" animBg="1"/>
      <p:bldP spid="21" grpId="0" animBg="1"/>
      <p:bldP spid="23" grpId="0"/>
      <p:bldP spid="25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2958B10-2C69-4B8D-9D5F-477E3727E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98B4430-8DA3-428F-B566-8BB2308B2778}"/>
              </a:ext>
            </a:extLst>
          </p:cNvPr>
          <p:cNvSpPr txBox="1"/>
          <p:nvPr/>
        </p:nvSpPr>
        <p:spPr>
          <a:xfrm>
            <a:off x="5080337" y="133350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E8CF37"/>
                </a:solidFill>
                <a:cs typeface="+mn-ea"/>
                <a:sym typeface="+mn-lt"/>
              </a:rPr>
              <a:t>第四节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4DBE880-C790-4827-B041-AFF3354B86BF}"/>
              </a:ext>
            </a:extLst>
          </p:cNvPr>
          <p:cNvSpPr txBox="1"/>
          <p:nvPr/>
        </p:nvSpPr>
        <p:spPr>
          <a:xfrm>
            <a:off x="4772561" y="200489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0D8D8"/>
                </a:solidFill>
                <a:cs typeface="+mn-ea"/>
                <a:sym typeface="+mn-lt"/>
              </a:rPr>
              <a:t>课文总结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D97AD6A-A7C7-471D-9189-1D79489680F1}"/>
              </a:ext>
            </a:extLst>
          </p:cNvPr>
          <p:cNvCxnSpPr>
            <a:cxnSpLocks/>
          </p:cNvCxnSpPr>
          <p:nvPr/>
        </p:nvCxnSpPr>
        <p:spPr>
          <a:xfrm>
            <a:off x="3961676" y="2835891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587C2B-D9B3-4410-823B-B50D5D1B028A}"/>
              </a:ext>
            </a:extLst>
          </p:cNvPr>
          <p:cNvSpPr/>
          <p:nvPr/>
        </p:nvSpPr>
        <p:spPr>
          <a:xfrm>
            <a:off x="3352300" y="2937154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en-US" altLang="zh-CN" dirty="0">
              <a:solidFill>
                <a:srgbClr val="10D8D8"/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zh-CN" altLang="en-US" dirty="0">
              <a:solidFill>
                <a:srgbClr val="10D8D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833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课文总结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D8A754A-E493-45FB-A26B-1219AD6049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486" y="1053547"/>
            <a:ext cx="5042453" cy="427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泉水泉水你到哪里去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我要流进小溪里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溪水溪水你到哪里去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我要流进江河里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江水河水你们要到哪里去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cs typeface="+mn-ea"/>
                <a:sym typeface="+mn-lt"/>
              </a:rPr>
              <a:t>我们都要流进海洋里</a:t>
            </a:r>
            <a:r>
              <a:rPr lang="en-US" altLang="zh-CN" sz="3200" dirty="0">
                <a:solidFill>
                  <a:srgbClr val="10D8D8"/>
                </a:solidFill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998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课文总结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58DCA7BA-4C7F-4FB3-A40C-22F5A75E679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671431" y="472109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2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sz="32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读完了课文，你喜欢泉水吗？为什么？</a:t>
            </a:r>
            <a:r>
              <a:rPr lang="zh-CN" altLang="en-US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xmlns="" id="{7F6F3449-D925-4494-9E23-D8A379322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539" y="1756350"/>
            <a:ext cx="512832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泉水泉水你到哪里去？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我要流进小溪里。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溪水溪水你到哪里去？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我要流进江河里。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江水河水你们要到哪里去？</a:t>
            </a:r>
          </a:p>
          <a:p>
            <a:pPr eaLnBrk="1" hangingPunct="1"/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我们都要流进海洋里。</a:t>
            </a:r>
          </a:p>
        </p:txBody>
      </p:sp>
    </p:spTree>
    <p:extLst>
      <p:ext uri="{BB962C8B-B14F-4D97-AF65-F5344CB8AC3E}">
        <p14:creationId xmlns:p14="http://schemas.microsoft.com/office/powerpoint/2010/main" val="21933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课文总结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0D94A440-A11D-4372-8B7C-46AA08A3C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454" y="2323805"/>
            <a:ext cx="51090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泉水有着无私奉献的精神。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CE244973-C386-41EA-92E8-B46C5BA54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0102" y="1292992"/>
            <a:ext cx="7772400" cy="40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学完了课文，你喜欢泉水吗？为什么？ 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xmlns="" id="{4C9ECA4C-7B1D-45F1-9D94-537B84778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3394372"/>
            <a:ext cx="765016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让我们从小事做起，力所能及的帮助那些需要我们帮助的人。你能做到么？</a:t>
            </a:r>
          </a:p>
        </p:txBody>
      </p:sp>
    </p:spTree>
    <p:extLst>
      <p:ext uri="{BB962C8B-B14F-4D97-AF65-F5344CB8AC3E}">
        <p14:creationId xmlns:p14="http://schemas.microsoft.com/office/powerpoint/2010/main" val="14051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utoUpdateAnimBg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36634DD-C866-4C8E-BA05-C9EF4642B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585FF10-6774-4FE3-94D6-CBAE4E531185}"/>
              </a:ext>
            </a:extLst>
          </p:cNvPr>
          <p:cNvSpPr/>
          <p:nvPr/>
        </p:nvSpPr>
        <p:spPr>
          <a:xfrm>
            <a:off x="3217574" y="1226582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10D8D8"/>
                </a:solidFill>
                <a:cs typeface="+mn-ea"/>
                <a:sym typeface="+mn-lt"/>
              </a:rPr>
              <a:t>同学们，下课了！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ABC6E86-BAFD-486B-89E4-3BE6F051F65F}"/>
              </a:ext>
            </a:extLst>
          </p:cNvPr>
          <p:cNvSpPr txBox="1"/>
          <p:nvPr/>
        </p:nvSpPr>
        <p:spPr>
          <a:xfrm>
            <a:off x="3990021" y="220551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10D8D8"/>
                </a:solidFill>
                <a:cs typeface="+mn-ea"/>
                <a:sym typeface="+mn-lt"/>
              </a:rPr>
              <a:t>小学二年级语文下册第五课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B659E88-0C9E-4BFF-9751-380069D7EA69}"/>
              </a:ext>
            </a:extLst>
          </p:cNvPr>
          <p:cNvSpPr txBox="1"/>
          <p:nvPr/>
        </p:nvSpPr>
        <p:spPr>
          <a:xfrm>
            <a:off x="4977745" y="2771418"/>
            <a:ext cx="2236510" cy="400110"/>
          </a:xfrm>
          <a:prstGeom prst="rect">
            <a:avLst/>
          </a:prstGeom>
          <a:solidFill>
            <a:srgbClr val="E8CF37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授课老师：通用名</a:t>
            </a:r>
          </a:p>
        </p:txBody>
      </p:sp>
    </p:spTree>
    <p:extLst>
      <p:ext uri="{BB962C8B-B14F-4D97-AF65-F5344CB8AC3E}">
        <p14:creationId xmlns:p14="http://schemas.microsoft.com/office/powerpoint/2010/main" val="375978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203137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8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2958B10-2C69-4B8D-9D5F-477E3727E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98B4430-8DA3-428F-B566-8BB2308B2778}"/>
              </a:ext>
            </a:extLst>
          </p:cNvPr>
          <p:cNvSpPr txBox="1"/>
          <p:nvPr/>
        </p:nvSpPr>
        <p:spPr>
          <a:xfrm>
            <a:off x="5080337" y="133350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E8CF37"/>
                </a:solidFill>
                <a:cs typeface="+mn-ea"/>
                <a:sym typeface="+mn-lt"/>
              </a:rPr>
              <a:t>第一节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4DBE880-C790-4827-B041-AFF3354B86BF}"/>
              </a:ext>
            </a:extLst>
          </p:cNvPr>
          <p:cNvSpPr txBox="1"/>
          <p:nvPr/>
        </p:nvSpPr>
        <p:spPr>
          <a:xfrm>
            <a:off x="4772561" y="200489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0D8D8"/>
                </a:solidFill>
                <a:cs typeface="+mn-ea"/>
                <a:sym typeface="+mn-lt"/>
              </a:rPr>
              <a:t>字词学习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D97AD6A-A7C7-471D-9189-1D79489680F1}"/>
              </a:ext>
            </a:extLst>
          </p:cNvPr>
          <p:cNvCxnSpPr>
            <a:cxnSpLocks/>
          </p:cNvCxnSpPr>
          <p:nvPr/>
        </p:nvCxnSpPr>
        <p:spPr>
          <a:xfrm>
            <a:off x="3961676" y="2835891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587C2B-D9B3-4410-823B-B50D5D1B028A}"/>
              </a:ext>
            </a:extLst>
          </p:cNvPr>
          <p:cNvSpPr/>
          <p:nvPr/>
        </p:nvSpPr>
        <p:spPr>
          <a:xfrm>
            <a:off x="3352300" y="2937154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en-US" altLang="zh-CN" dirty="0">
              <a:solidFill>
                <a:srgbClr val="10D8D8"/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zh-CN" altLang="en-US" dirty="0">
              <a:solidFill>
                <a:srgbClr val="10D8D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711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字词学习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WordArt 3" descr="纸袋">
            <a:extLst>
              <a:ext uri="{FF2B5EF4-FFF2-40B4-BE49-F238E27FC236}">
                <a16:creationId xmlns:a16="http://schemas.microsoft.com/office/drawing/2014/main" xmlns="" id="{0EBC7FFC-A7DF-47C3-A8DB-322753F4938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54575" y="859854"/>
            <a:ext cx="2446338" cy="769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dirty="0">
                <a:solidFill>
                  <a:srgbClr val="10D8D8"/>
                </a:solidFill>
                <a:cs typeface="+mn-ea"/>
                <a:sym typeface="+mn-lt"/>
              </a:rPr>
              <a:t>会读的字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xmlns="" id="{8B7BE348-76D0-4C6E-9E94-492D5F9FA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813" y="1904738"/>
            <a:ext cx="5468461" cy="31784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ò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  </a:t>
            </a:r>
            <a:r>
              <a:rPr lang="en-US" altLang="zh-CN" sz="3200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g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ǔ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  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fèn</a:t>
            </a:r>
            <a:r>
              <a:rPr lang="en-US" altLang="zh-CN" sz="3200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g</a:t>
            </a:r>
            <a:r>
              <a:rPr lang="en-US" altLang="zh-CN" sz="32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</a:t>
            </a:r>
            <a:r>
              <a:rPr lang="en-US" altLang="zh-CN" sz="3200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g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uàn</a:t>
            </a:r>
            <a:endParaRPr lang="en-US" altLang="zh-CN" sz="3600" b="1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哦　 股　 缝　 罐</a:t>
            </a:r>
            <a:r>
              <a:rPr lang="zh-CN" altLang="en-US" sz="3600" b="1" dirty="0">
                <a:solidFill>
                  <a:srgbClr val="06521E"/>
                </a:solidFill>
                <a:latin typeface="+mn-lt"/>
                <a:ea typeface="+mn-ea"/>
                <a:cs typeface="+mn-ea"/>
                <a:sym typeface="+mn-lt"/>
              </a:rPr>
              <a:t>　</a:t>
            </a:r>
          </a:p>
          <a:p>
            <a:pPr eaLnBrk="1" hangingPunct="1">
              <a:lnSpc>
                <a:spcPct val="190000"/>
              </a:lnSpc>
            </a:pP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tǎ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  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dù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   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juān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　 </a:t>
            </a:r>
            <a:r>
              <a:rPr lang="en-US" altLang="zh-CN" sz="3600" b="1" dirty="0" err="1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cuì</a:t>
            </a:r>
            <a:endParaRPr lang="en-US" altLang="zh-CN" sz="3600" b="1" dirty="0">
              <a:solidFill>
                <a:srgbClr val="E8CF37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塔　 杜　 鹃　 脆</a:t>
            </a:r>
          </a:p>
        </p:txBody>
      </p:sp>
    </p:spTree>
    <p:extLst>
      <p:ext uri="{BB962C8B-B14F-4D97-AF65-F5344CB8AC3E}">
        <p14:creationId xmlns:p14="http://schemas.microsoft.com/office/powerpoint/2010/main" val="301055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字词学习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4A319464-71CD-4BFA-8097-653C12A4ECC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713831" y="1574403"/>
            <a:ext cx="8402638" cy="3782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zh-CN" sz="60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一股     清泉     石缝     瓦罐     水塔     杜鹃</a:t>
            </a:r>
            <a:br>
              <a:rPr lang="zh-CN" altLang="zh-CN" sz="60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zh-CN" sz="60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清脆</a:t>
            </a:r>
          </a:p>
        </p:txBody>
      </p:sp>
      <p:sp>
        <p:nvSpPr>
          <p:cNvPr id="11" name="WordArt 4">
            <a:extLst>
              <a:ext uri="{FF2B5EF4-FFF2-40B4-BE49-F238E27FC236}">
                <a16:creationId xmlns:a16="http://schemas.microsoft.com/office/drawing/2014/main" xmlns="" id="{4CD35B88-73AB-4FF5-B0EE-63980200A9C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10931" y="908844"/>
            <a:ext cx="2609850" cy="9969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读一读</a:t>
            </a:r>
          </a:p>
        </p:txBody>
      </p:sp>
    </p:spTree>
    <p:extLst>
      <p:ext uri="{BB962C8B-B14F-4D97-AF65-F5344CB8AC3E}">
        <p14:creationId xmlns:p14="http://schemas.microsoft.com/office/powerpoint/2010/main" val="231019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字词学习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10FD308E-3599-4E49-B59C-F9FED6BDE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9774" y="1640788"/>
            <a:ext cx="1905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en-US" sz="54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xmlns="" id="{3C07ECD0-2DD2-4002-B48D-1F3A6A72DCF8}"/>
              </a:ext>
            </a:extLst>
          </p:cNvPr>
          <p:cNvGrpSpPr>
            <a:grpSpLocks/>
          </p:cNvGrpSpPr>
          <p:nvPr/>
        </p:nvGrpSpPr>
        <p:grpSpPr bwMode="auto">
          <a:xfrm>
            <a:off x="2198149" y="2201175"/>
            <a:ext cx="3886200" cy="1673960"/>
            <a:chOff x="2925" y="2297"/>
            <a:chExt cx="2659" cy="1351"/>
          </a:xfrm>
        </p:grpSpPr>
        <p:grpSp>
          <p:nvGrpSpPr>
            <p:cNvPr id="12" name="Group 13">
              <a:extLst>
                <a:ext uri="{FF2B5EF4-FFF2-40B4-BE49-F238E27FC236}">
                  <a16:creationId xmlns:a16="http://schemas.microsoft.com/office/drawing/2014/main" xmlns="" id="{5C2451FA-4E35-46B5-A3B7-66380E05CD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87" y="2750"/>
              <a:ext cx="408" cy="544"/>
              <a:chOff x="3923" y="2750"/>
              <a:chExt cx="363" cy="589"/>
            </a:xfrm>
          </p:grpSpPr>
          <p:sp>
            <p:nvSpPr>
              <p:cNvPr id="20" name="Line 14">
                <a:extLst>
                  <a:ext uri="{FF2B5EF4-FFF2-40B4-BE49-F238E27FC236}">
                    <a16:creationId xmlns:a16="http://schemas.microsoft.com/office/drawing/2014/main" xmlns="" id="{0FBEF44A-065A-4F08-B1B8-ADA604C285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23" y="2750"/>
                <a:ext cx="363" cy="272"/>
              </a:xfrm>
              <a:prstGeom prst="line">
                <a:avLst/>
              </a:prstGeom>
              <a:noFill/>
              <a:ln w="9525">
                <a:solidFill>
                  <a:srgbClr val="10D8D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Line 15">
                <a:extLst>
                  <a:ext uri="{FF2B5EF4-FFF2-40B4-BE49-F238E27FC236}">
                    <a16:creationId xmlns:a16="http://schemas.microsoft.com/office/drawing/2014/main" xmlns="" id="{BD2B0CF1-E076-4F15-BFB4-22A13B426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3" y="3113"/>
                <a:ext cx="363" cy="226"/>
              </a:xfrm>
              <a:prstGeom prst="line">
                <a:avLst/>
              </a:prstGeom>
              <a:noFill/>
              <a:ln w="9525">
                <a:solidFill>
                  <a:srgbClr val="10D8D8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6">
              <a:extLst>
                <a:ext uri="{FF2B5EF4-FFF2-40B4-BE49-F238E27FC236}">
                  <a16:creationId xmlns:a16="http://schemas.microsoft.com/office/drawing/2014/main" xmlns="" id="{37F34316-08AD-435C-81B3-66F7C0A30F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5" y="2297"/>
              <a:ext cx="2659" cy="1351"/>
              <a:chOff x="2925" y="2297"/>
              <a:chExt cx="2659" cy="1351"/>
            </a:xfrm>
          </p:grpSpPr>
          <p:grpSp>
            <p:nvGrpSpPr>
              <p:cNvPr id="14" name="Group 17">
                <a:extLst>
                  <a:ext uri="{FF2B5EF4-FFF2-40B4-BE49-F238E27FC236}">
                    <a16:creationId xmlns:a16="http://schemas.microsoft.com/office/drawing/2014/main" xmlns="" id="{0EE7320E-AA92-477F-9DA2-7F55D75C0A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25" y="2659"/>
                <a:ext cx="862" cy="862"/>
                <a:chOff x="3061" y="2659"/>
                <a:chExt cx="862" cy="862"/>
              </a:xfrm>
            </p:grpSpPr>
            <p:sp>
              <p:nvSpPr>
                <p:cNvPr id="18" name="Oval 18">
                  <a:extLst>
                    <a:ext uri="{FF2B5EF4-FFF2-40B4-BE49-F238E27FC236}">
                      <a16:creationId xmlns:a16="http://schemas.microsoft.com/office/drawing/2014/main" xmlns="" id="{CF03EE94-1B55-4A71-B73E-9CAE401020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1" y="2659"/>
                  <a:ext cx="862" cy="862"/>
                </a:xfrm>
                <a:prstGeom prst="ellipse">
                  <a:avLst/>
                </a:prstGeom>
                <a:solidFill>
                  <a:srgbClr val="10D8D8"/>
                </a:solidFill>
                <a:ln w="9525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Text Box 19">
                  <a:extLst>
                    <a:ext uri="{FF2B5EF4-FFF2-40B4-BE49-F238E27FC236}">
                      <a16:creationId xmlns:a16="http://schemas.microsoft.com/office/drawing/2014/main" xmlns="" id="{F135F9C3-C4E1-479F-AAA3-E3F083636B1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99" y="2749"/>
                  <a:ext cx="584" cy="6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48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结</a:t>
                  </a:r>
                </a:p>
              </p:txBody>
            </p:sp>
          </p:grpSp>
          <p:grpSp>
            <p:nvGrpSpPr>
              <p:cNvPr id="15" name="Group 20">
                <a:extLst>
                  <a:ext uri="{FF2B5EF4-FFF2-40B4-BE49-F238E27FC236}">
                    <a16:creationId xmlns:a16="http://schemas.microsoft.com/office/drawing/2014/main" xmlns="" id="{49A73954-E1F7-4F8E-A25B-FC74F188F8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52" y="2297"/>
                <a:ext cx="1432" cy="1351"/>
                <a:chOff x="4197" y="2342"/>
                <a:chExt cx="1432" cy="1351"/>
              </a:xfrm>
            </p:grpSpPr>
            <p:sp>
              <p:nvSpPr>
                <p:cNvPr id="16" name="Text Box 21">
                  <a:extLst>
                    <a:ext uri="{FF2B5EF4-FFF2-40B4-BE49-F238E27FC236}">
                      <a16:creationId xmlns:a16="http://schemas.microsoft.com/office/drawing/2014/main" xmlns="" id="{B59407B8-E3E4-468C-93D9-2E7DF6A83E8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97" y="2342"/>
                  <a:ext cx="996" cy="6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4800" dirty="0" err="1">
                      <a:solidFill>
                        <a:srgbClr val="E8CF37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jié</a:t>
                  </a:r>
                  <a:endParaRPr lang="en-US" altLang="zh-CN" sz="4800" dirty="0">
                    <a:solidFill>
                      <a:srgbClr val="E8CF37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 Box 22">
                  <a:extLst>
                    <a:ext uri="{FF2B5EF4-FFF2-40B4-BE49-F238E27FC236}">
                      <a16:creationId xmlns:a16="http://schemas.microsoft.com/office/drawing/2014/main" xmlns="" id="{66FE2BA8-7A99-4E8B-898A-155EC36932D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99" y="3022"/>
                  <a:ext cx="1430" cy="6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4800" dirty="0" err="1">
                      <a:solidFill>
                        <a:srgbClr val="E8CF37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jiē</a:t>
                  </a:r>
                  <a:endParaRPr lang="en-US" altLang="zh-CN" sz="4800" dirty="0">
                    <a:solidFill>
                      <a:srgbClr val="E8CF37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2" name="Text Box 23">
            <a:extLst>
              <a:ext uri="{FF2B5EF4-FFF2-40B4-BE49-F238E27FC236}">
                <a16:creationId xmlns:a16="http://schemas.microsoft.com/office/drawing/2014/main" xmlns="" id="{F2408417-5CE4-40AB-9243-B327D6692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2599" y="2199588"/>
            <a:ext cx="63039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（蝴蝶</a:t>
            </a:r>
            <a:r>
              <a:rPr lang="zh-CN" altLang="en-US" sz="48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en-US" altLang="zh-CN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48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尾</a:t>
            </a:r>
            <a:r>
              <a:rPr lang="en-US" altLang="zh-CN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</a:p>
        </p:txBody>
      </p:sp>
      <p:sp>
        <p:nvSpPr>
          <p:cNvPr id="23" name="Text Box 24">
            <a:extLst>
              <a:ext uri="{FF2B5EF4-FFF2-40B4-BE49-F238E27FC236}">
                <a16:creationId xmlns:a16="http://schemas.microsoft.com/office/drawing/2014/main" xmlns="" id="{8975C62C-BE69-4517-98FF-C91D43292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262" y="3096526"/>
            <a:ext cx="5873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zh-CN" altLang="en-US" sz="48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果子）</a:t>
            </a:r>
            <a:r>
              <a:rPr lang="en-US" altLang="zh-CN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48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zh-CN" altLang="en-US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实</a:t>
            </a:r>
            <a:r>
              <a:rPr lang="en-US" altLang="zh-CN" sz="48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1048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2958B10-2C69-4B8D-9D5F-477E3727E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98B4430-8DA3-428F-B566-8BB2308B2778}"/>
              </a:ext>
            </a:extLst>
          </p:cNvPr>
          <p:cNvSpPr txBox="1"/>
          <p:nvPr/>
        </p:nvSpPr>
        <p:spPr>
          <a:xfrm>
            <a:off x="5080337" y="133350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E8CF37"/>
                </a:solidFill>
                <a:cs typeface="+mn-ea"/>
                <a:sym typeface="+mn-lt"/>
              </a:rPr>
              <a:t>第二节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4DBE880-C790-4827-B041-AFF3354B86BF}"/>
              </a:ext>
            </a:extLst>
          </p:cNvPr>
          <p:cNvSpPr txBox="1"/>
          <p:nvPr/>
        </p:nvSpPr>
        <p:spPr>
          <a:xfrm>
            <a:off x="4772561" y="200489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0D8D8"/>
                </a:solidFill>
                <a:cs typeface="+mn-ea"/>
                <a:sym typeface="+mn-lt"/>
              </a:rPr>
              <a:t>课文描写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D97AD6A-A7C7-471D-9189-1D79489680F1}"/>
              </a:ext>
            </a:extLst>
          </p:cNvPr>
          <p:cNvCxnSpPr>
            <a:cxnSpLocks/>
          </p:cNvCxnSpPr>
          <p:nvPr/>
        </p:nvCxnSpPr>
        <p:spPr>
          <a:xfrm>
            <a:off x="3961676" y="2835891"/>
            <a:ext cx="4195624" cy="0"/>
          </a:xfrm>
          <a:prstGeom prst="line">
            <a:avLst/>
          </a:prstGeom>
          <a:ln w="28575">
            <a:solidFill>
              <a:srgbClr val="10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587C2B-D9B3-4410-823B-B50D5D1B028A}"/>
              </a:ext>
            </a:extLst>
          </p:cNvPr>
          <p:cNvSpPr/>
          <p:nvPr/>
        </p:nvSpPr>
        <p:spPr>
          <a:xfrm>
            <a:off x="3352300" y="2937154"/>
            <a:ext cx="5737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en-US" altLang="zh-CN" dirty="0">
              <a:solidFill>
                <a:srgbClr val="10D8D8"/>
              </a:solidFill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10D8D8"/>
                </a:solidFill>
                <a:cs typeface="+mn-ea"/>
                <a:sym typeface="+mn-lt"/>
              </a:rPr>
              <a:t>The second grade primary school Chinese class 2 fifth</a:t>
            </a:r>
            <a:endParaRPr lang="zh-CN" altLang="en-US" dirty="0">
              <a:solidFill>
                <a:srgbClr val="10D8D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072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D73C343B-743F-4100-99A1-5D84E704A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6331"/>
            <a:ext cx="67691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自读要求</a:t>
            </a:r>
            <a:r>
              <a:rPr lang="en-US" altLang="zh-CN" sz="60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C8A11889-963B-4DA0-B786-98F9FAAED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2" y="2009775"/>
            <a:ext cx="604837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读第一自然段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回答问题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你知道泉水是从什么地方来的吗</a:t>
            </a:r>
            <a:r>
              <a:rPr lang="en-US" altLang="zh-CN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758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9212C19-E125-413D-9AF8-CD7EFD42A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B9BD187-296D-46D1-9AD6-7070DE3E5872}"/>
              </a:ext>
            </a:extLst>
          </p:cNvPr>
          <p:cNvGrpSpPr/>
          <p:nvPr/>
        </p:nvGrpSpPr>
        <p:grpSpPr>
          <a:xfrm>
            <a:off x="0" y="-16491"/>
            <a:ext cx="10134600" cy="646331"/>
            <a:chOff x="0" y="-16491"/>
            <a:chExt cx="10134600" cy="646331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97CD7583-7A9F-491D-93E9-6E3977B4DAA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13350"/>
              <a:ext cx="10134600" cy="0"/>
            </a:xfrm>
            <a:prstGeom prst="line">
              <a:avLst/>
            </a:prstGeom>
            <a:ln w="28575">
              <a:solidFill>
                <a:srgbClr val="10D8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7C26156-7D73-4CC3-9A1B-8B7326410A63}"/>
                </a:ext>
              </a:extLst>
            </p:cNvPr>
            <p:cNvSpPr txBox="1"/>
            <p:nvPr/>
          </p:nvSpPr>
          <p:spPr>
            <a:xfrm>
              <a:off x="248580" y="-1649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10D8D8"/>
                  </a:solidFill>
                  <a:cs typeface="+mn-ea"/>
                  <a:sym typeface="+mn-lt"/>
                </a:rPr>
                <a:t>课文描写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4FFC10E-8914-4D1A-BC11-3F6FEFEF46C8}"/>
                </a:ext>
              </a:extLst>
            </p:cNvPr>
            <p:cNvSpPr/>
            <p:nvPr/>
          </p:nvSpPr>
          <p:spPr>
            <a:xfrm>
              <a:off x="1" y="0"/>
              <a:ext cx="228599" cy="613350"/>
            </a:xfrm>
            <a:prstGeom prst="rect">
              <a:avLst/>
            </a:prstGeom>
            <a:solidFill>
              <a:srgbClr val="10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xmlns="" id="{07981EC2-B304-495F-8DED-799A794CC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805" y="1463675"/>
            <a:ext cx="7345362" cy="323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　　                     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是谁在山上弹琴？哦，原来是一股清泉从石缝里</a:t>
            </a:r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冲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出来，来到这</a:t>
            </a:r>
            <a:r>
              <a:rPr lang="zh-CN" altLang="en-US" sz="3600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阳光灿烂的世界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！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9522AE2F-20EE-462A-8D6A-EB21D72B6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905" y="1463675"/>
            <a:ext cx="3744912" cy="102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zh-CN" altLang="en-US" sz="3600">
                <a:latin typeface="+mn-lt"/>
                <a:ea typeface="+mn-ea"/>
                <a:cs typeface="+mn-ea"/>
                <a:sym typeface="+mn-lt"/>
              </a:rPr>
              <a:t>丁冬，丁冬，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91485C7F-5696-4183-AD69-B3CDCBF2D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905" y="1463675"/>
            <a:ext cx="3744912" cy="102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dirty="0"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zh-CN" altLang="en-US" sz="3600" b="1" dirty="0">
                <a:solidFill>
                  <a:srgbClr val="E8CF37"/>
                </a:solidFill>
                <a:latin typeface="+mn-lt"/>
                <a:ea typeface="+mn-ea"/>
                <a:cs typeface="+mn-ea"/>
                <a:sym typeface="+mn-lt"/>
              </a:rPr>
              <a:t>丁冬，丁冬</a:t>
            </a:r>
            <a:r>
              <a:rPr lang="zh-CN" altLang="en-US" sz="3600" dirty="0">
                <a:solidFill>
                  <a:srgbClr val="10D8D8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242393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学二年级语文下册第五课PPT范本-泉水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5cpzcrl">
      <a:majorFont>
        <a:latin typeface="Arial" panose="020F0302020204030204"/>
        <a:ea typeface="黑体"/>
        <a:cs typeface=""/>
      </a:majorFont>
      <a:minorFont>
        <a:latin typeface="Arial" panose="020F0502020204030204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892</Words>
  <Application>Microsoft Office PowerPoint</Application>
  <PresentationFormat>宽屏</PresentationFormat>
  <Paragraphs>158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Meiryo</vt:lpstr>
      <vt:lpstr>等线</vt:lpstr>
      <vt:lpstr>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23</cp:revision>
  <dcterms:created xsi:type="dcterms:W3CDTF">2017-09-15T02:25:26Z</dcterms:created>
  <dcterms:modified xsi:type="dcterms:W3CDTF">2018-12-15T07:33:22Z</dcterms:modified>
</cp:coreProperties>
</file>