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9"/>
  </p:notesMasterIdLst>
  <p:sldIdLst>
    <p:sldId id="259" r:id="rId3"/>
    <p:sldId id="260" r:id="rId4"/>
    <p:sldId id="261" r:id="rId5"/>
    <p:sldId id="271" r:id="rId6"/>
    <p:sldId id="265" r:id="rId7"/>
    <p:sldId id="272" r:id="rId8"/>
    <p:sldId id="273" r:id="rId9"/>
    <p:sldId id="275" r:id="rId10"/>
    <p:sldId id="262" r:id="rId11"/>
    <p:sldId id="274" r:id="rId12"/>
    <p:sldId id="276" r:id="rId13"/>
    <p:sldId id="279" r:id="rId14"/>
    <p:sldId id="282" r:id="rId15"/>
    <p:sldId id="280" r:id="rId16"/>
    <p:sldId id="283" r:id="rId17"/>
    <p:sldId id="278" r:id="rId18"/>
    <p:sldId id="277" r:id="rId19"/>
    <p:sldId id="263" r:id="rId20"/>
    <p:sldId id="285" r:id="rId21"/>
    <p:sldId id="269" r:id="rId22"/>
    <p:sldId id="264" r:id="rId23"/>
    <p:sldId id="270" r:id="rId24"/>
    <p:sldId id="284" r:id="rId25"/>
    <p:sldId id="286" r:id="rId26"/>
    <p:sldId id="268" r:id="rId27"/>
    <p:sldId id="287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0504D"/>
    <a:srgbClr val="260A0C"/>
    <a:srgbClr val="583230"/>
    <a:srgbClr val="FC7B41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918FF-CAEA-4E3E-B5AF-D96FDC13F15C}" type="datetimeFigureOut">
              <a:rPr lang="zh-CN" altLang="en-US" smtClean="0"/>
              <a:t>2018/12/10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2D141-E990-47AE-AEAD-583B8B269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204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963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1057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872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699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032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113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99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0621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7361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672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119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4574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2535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6035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85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0587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8195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115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0156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207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612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526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323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583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7343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D141-E990-47AE-AEAD-583B8B26900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492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6903557-B294-44C5-83E6-0D730DD6DD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72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937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563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9421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059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8BCFBE1-EBFF-4503-A8A3-F334DE7D07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D5E7773-0FED-4E4F-8927-38D85E35CDEC}"/>
              </a:ext>
            </a:extLst>
          </p:cNvPr>
          <p:cNvSpPr/>
          <p:nvPr userDrawn="1"/>
        </p:nvSpPr>
        <p:spPr>
          <a:xfrm>
            <a:off x="331470" y="291699"/>
            <a:ext cx="11529060" cy="6274602"/>
          </a:xfrm>
          <a:prstGeom prst="round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25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126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836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022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506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162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462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368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push dir="u"/>
      </p:transition>
    </mc:Choice>
    <mc:Fallback xmlns="">
      <p:transition spd="slow" advTm="300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9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slide" Target="slide7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7098518-6AF9-4785-AFDB-93BA1BBB8FA5}"/>
              </a:ext>
            </a:extLst>
          </p:cNvPr>
          <p:cNvSpPr txBox="1"/>
          <p:nvPr/>
        </p:nvSpPr>
        <p:spPr>
          <a:xfrm>
            <a:off x="3903644" y="4458934"/>
            <a:ext cx="809870" cy="27699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C00000"/>
                </a:solidFill>
              </a:rPr>
              <a:t>优</a:t>
            </a:r>
            <a:r>
              <a:rPr lang="zh-CN" altLang="en-US" sz="1200" b="1" dirty="0" smtClean="0">
                <a:solidFill>
                  <a:srgbClr val="C00000"/>
                </a:solidFill>
              </a:rPr>
              <a:t>品</a:t>
            </a:r>
            <a:r>
              <a:rPr lang="en-US" altLang="zh-CN" sz="1200" b="1" dirty="0" smtClean="0">
                <a:solidFill>
                  <a:srgbClr val="C00000"/>
                </a:solidFill>
              </a:rPr>
              <a:t>PPT</a:t>
            </a:r>
            <a:endParaRPr lang="zh-CN" altLang="en-US" sz="1200" b="1" dirty="0">
              <a:solidFill>
                <a:srgbClr val="C00000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DD1DD23-1611-4DFB-9231-76AE79726D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33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478485" y="1609997"/>
            <a:ext cx="4839433" cy="524800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0A30AF9-7E91-4479-8A1A-4437BAC5ACD2}"/>
              </a:ext>
            </a:extLst>
          </p:cNvPr>
          <p:cNvSpPr txBox="1"/>
          <p:nvPr/>
        </p:nvSpPr>
        <p:spPr>
          <a:xfrm>
            <a:off x="444341" y="2105922"/>
            <a:ext cx="913161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rgbClr val="260A0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大统一的汉朝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866CC18-7D46-4715-9966-22C342D94F55}"/>
              </a:ext>
            </a:extLst>
          </p:cNvPr>
          <p:cNvSpPr/>
          <p:nvPr/>
        </p:nvSpPr>
        <p:spPr>
          <a:xfrm>
            <a:off x="2821841" y="3751039"/>
            <a:ext cx="34163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b="1" spc="600" dirty="0">
                <a:solidFill>
                  <a:srgbClr val="583230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大一统</a:t>
            </a:r>
            <a:r>
              <a:rPr lang="zh-CN" altLang="en-US" sz="1200" b="1" spc="600" dirty="0">
                <a:solidFill>
                  <a:srgbClr val="583230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汉朝</a:t>
            </a:r>
            <a:r>
              <a:rPr lang="zh-CN" altLang="zh-CN" sz="1200" b="1" spc="600" dirty="0">
                <a:solidFill>
                  <a:srgbClr val="583230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，中国第一盛世局面</a:t>
            </a:r>
            <a:endParaRPr lang="zh-CN" altLang="en-US" sz="1200" spc="600" dirty="0">
              <a:solidFill>
                <a:srgbClr val="58323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1CE6AB5-D129-4C3D-8C9D-0B18FA3791DF}"/>
              </a:ext>
            </a:extLst>
          </p:cNvPr>
          <p:cNvGrpSpPr/>
          <p:nvPr/>
        </p:nvGrpSpPr>
        <p:grpSpPr>
          <a:xfrm>
            <a:off x="8184062" y="1051960"/>
            <a:ext cx="1155198" cy="1155199"/>
            <a:chOff x="8661903" y="1937129"/>
            <a:chExt cx="1155198" cy="1155199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BA7CB337-EB09-453A-BE1D-E95CCC3E3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1903" y="1937129"/>
              <a:ext cx="1155198" cy="1155198"/>
            </a:xfrm>
            <a:prstGeom prst="rect">
              <a:avLst/>
            </a:prstGeom>
          </p:spPr>
        </p:pic>
        <p:sp>
          <p:nvSpPr>
            <p:cNvPr id="11" name="Text Box 4">
              <a:extLst>
                <a:ext uri="{FF2B5EF4-FFF2-40B4-BE49-F238E27FC236}">
                  <a16:creationId xmlns:a16="http://schemas.microsoft.com/office/drawing/2014/main" xmlns="" id="{0320BE10-5564-487B-BE5F-32C0C33BC9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00630" y="2093464"/>
              <a:ext cx="353943" cy="9988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chemeClr val="bg1"/>
                  </a:solidFill>
                  <a:ea typeface="华文行楷" panose="02010800040101010101" pitchFamily="2" charset="-122"/>
                </a:rPr>
                <a:t>汉高祖</a:t>
              </a:r>
              <a:r>
                <a:rPr lang="zh-CN" altLang="zh-CN" sz="1100" dirty="0">
                  <a:solidFill>
                    <a:schemeClr val="bg1"/>
                  </a:solidFill>
                  <a:ea typeface="华文行楷" panose="02010800040101010101" pitchFamily="2" charset="-122"/>
                </a:rPr>
                <a:t>刘邦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3282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xmlns="" id="{49277B15-E113-434D-8824-5ACF6922D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4318" y="970181"/>
            <a:ext cx="1429801" cy="400110"/>
          </a:xfrm>
          <a:prstGeom prst="rect">
            <a:avLst/>
          </a:prstGeom>
          <a:solidFill>
            <a:srgbClr val="C00000"/>
          </a:solidFill>
          <a:extLst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 b="1" spc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政治措施</a:t>
            </a:r>
            <a:endParaRPr lang="zh-CN" altLang="zh-CN" dirty="0"/>
          </a:p>
        </p:txBody>
      </p:sp>
      <p:pic>
        <p:nvPicPr>
          <p:cNvPr id="5" name="Picture 2" descr="主父偃">
            <a:extLst>
              <a:ext uri="{FF2B5EF4-FFF2-40B4-BE49-F238E27FC236}">
                <a16:creationId xmlns:a16="http://schemas.microsoft.com/office/drawing/2014/main" xmlns="" id="{71A4B466-7E12-4628-B056-98FA880839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7" r="19134"/>
          <a:stretch/>
        </p:blipFill>
        <p:spPr bwMode="auto">
          <a:xfrm>
            <a:off x="1054319" y="1910117"/>
            <a:ext cx="3039665" cy="3253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C349F325-148A-4F5B-9948-5E29E421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3984" y="2082119"/>
            <a:ext cx="274947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dirty="0">
                <a:solidFill>
                  <a:srgbClr val="000000"/>
                </a:solidFill>
                <a:ea typeface="华文行楷" panose="02010800040101010101" pitchFamily="2" charset="-122"/>
              </a:rPr>
              <a:t>“推恩令”</a:t>
            </a:r>
          </a:p>
        </p:txBody>
      </p:sp>
      <p:sp>
        <p:nvSpPr>
          <p:cNvPr id="8" name="Text Box 33">
            <a:extLst>
              <a:ext uri="{FF2B5EF4-FFF2-40B4-BE49-F238E27FC236}">
                <a16:creationId xmlns:a16="http://schemas.microsoft.com/office/drawing/2014/main" xmlns="" id="{4136FA7F-D6D6-480C-A972-523300C206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8463" y="2790005"/>
            <a:ext cx="6919218" cy="21698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 spc="1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/>
              <a:t>通过“推恩”这种相对和缓而“富有人情味”的方式，原来的王国被分割成许多小侯国，侯国不再属于王国管理，而归中央直接统辖的郡管理。</a:t>
            </a:r>
          </a:p>
          <a:p>
            <a:r>
              <a:rPr lang="zh-CN" altLang="zh-CN" dirty="0"/>
              <a:t>不费一兵一卒，达到削弱王国,加强中央集权的目的，而得到封地的诸侯子弟，对皇帝感恩戴德，从而培养起了侯国的忠诚。</a:t>
            </a:r>
          </a:p>
        </p:txBody>
      </p:sp>
    </p:spTree>
    <p:extLst>
      <p:ext uri="{BB962C8B-B14F-4D97-AF65-F5344CB8AC3E}">
        <p14:creationId xmlns:p14="http://schemas.microsoft.com/office/powerpoint/2010/main" val="378047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西汉前期形势图">
            <a:extLst>
              <a:ext uri="{FF2B5EF4-FFF2-40B4-BE49-F238E27FC236}">
                <a16:creationId xmlns:a16="http://schemas.microsoft.com/office/drawing/2014/main" xmlns="" id="{4619AFE8-25DC-4E50-94C0-ADFD53565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280" y="1702394"/>
            <a:ext cx="2900857" cy="345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6">
            <a:extLst>
              <a:ext uri="{FF2B5EF4-FFF2-40B4-BE49-F238E27FC236}">
                <a16:creationId xmlns:a16="http://schemas.microsoft.com/office/drawing/2014/main" xmlns="" id="{16A53ADF-66FD-40F7-872D-6F8BB52BB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9280" y="5208478"/>
            <a:ext cx="2637260" cy="5078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 spc="1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/>
              <a:t>推恩令后的诸侯王封地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xmlns="" id="{D2984C19-FB52-4CE1-8233-B6076E712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898" y="941636"/>
            <a:ext cx="1442981" cy="400110"/>
          </a:xfrm>
          <a:prstGeom prst="rect">
            <a:avLst/>
          </a:prstGeom>
          <a:solidFill>
            <a:srgbClr val="C00000"/>
          </a:solidFill>
          <a:extLst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 b="1" spc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政治措施</a:t>
            </a:r>
            <a:endParaRPr lang="zh-CN" altLang="zh-CN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1BD267E-766F-411C-B3DB-C6036537247C}"/>
              </a:ext>
            </a:extLst>
          </p:cNvPr>
          <p:cNvSpPr/>
          <p:nvPr/>
        </p:nvSpPr>
        <p:spPr>
          <a:xfrm>
            <a:off x="5334000" y="1795201"/>
            <a:ext cx="499872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在政治上，汉武帝加强皇权，首创年号，采纳主父偃的建议，施行推恩令，削弱了诸侯王的势力，从此，诸侯王的势力不再能够对中央构成威胁；后又以诸侯献上的黄金成色不纯为由，取消了百余位列侯的爵位，即史书上所称的“酎金失侯”事件。经此二次事件后，中央集权得到了大大的加强。</a:t>
            </a:r>
          </a:p>
        </p:txBody>
      </p:sp>
    </p:spTree>
    <p:extLst>
      <p:ext uri="{BB962C8B-B14F-4D97-AF65-F5344CB8AC3E}">
        <p14:creationId xmlns:p14="http://schemas.microsoft.com/office/powerpoint/2010/main" val="3488996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xmlns="" id="{A6CB7A78-5061-4996-8D12-4411F59022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2623" y="5198087"/>
            <a:ext cx="7206754" cy="133882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 spc="1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　西汉初年，诸子百家的各派人物还很活跃。诸王门下聚集许多宾客，常常批评皇帝的政策，指责中央。</a:t>
            </a:r>
          </a:p>
          <a:p>
            <a:endParaRPr lang="zh-CN" altLang="zh-CN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8620B06-2599-44CE-896F-E6259963FC86}"/>
              </a:ext>
            </a:extLst>
          </p:cNvPr>
          <p:cNvSpPr/>
          <p:nvPr/>
        </p:nvSpPr>
        <p:spPr>
          <a:xfrm>
            <a:off x="982352" y="744974"/>
            <a:ext cx="1395087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zh-CN" sz="2000" b="1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思想问题</a:t>
            </a: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xmlns="" id="{7839A32D-03B6-457F-9E4A-1A69339B3ABE}"/>
              </a:ext>
            </a:extLst>
          </p:cNvPr>
          <p:cNvGrpSpPr>
            <a:grpSpLocks/>
          </p:cNvGrpSpPr>
          <p:nvPr/>
        </p:nvGrpSpPr>
        <p:grpSpPr bwMode="auto">
          <a:xfrm>
            <a:off x="4592747" y="1438270"/>
            <a:ext cx="2498886" cy="3542725"/>
            <a:chOff x="0" y="0"/>
            <a:chExt cx="1896" cy="2688"/>
          </a:xfrm>
        </p:grpSpPr>
        <p:pic>
          <p:nvPicPr>
            <p:cNvPr id="7" name="Picture 7" descr="ZGGDZSD4010A">
              <a:extLst>
                <a:ext uri="{FF2B5EF4-FFF2-40B4-BE49-F238E27FC236}">
                  <a16:creationId xmlns:a16="http://schemas.microsoft.com/office/drawing/2014/main" xmlns="" id="{FA3C23CA-98B3-4895-9431-14CFD30976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96" cy="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8">
              <a:extLst>
                <a:ext uri="{FF2B5EF4-FFF2-40B4-BE49-F238E27FC236}">
                  <a16:creationId xmlns:a16="http://schemas.microsoft.com/office/drawing/2014/main" xmlns="" id="{4F3ADA75-E971-41BF-A17F-7C5D082534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" y="45"/>
              <a:ext cx="385" cy="8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sz="2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华文中宋" pitchFamily="2" charset="-122"/>
                </a:rPr>
                <a:t>道家</a:t>
              </a:r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xmlns="" id="{341032D9-19EF-4C25-8C09-9FFC797E4AF6}"/>
              </a:ext>
            </a:extLst>
          </p:cNvPr>
          <p:cNvGrpSpPr>
            <a:grpSpLocks/>
          </p:cNvGrpSpPr>
          <p:nvPr/>
        </p:nvGrpSpPr>
        <p:grpSpPr bwMode="auto">
          <a:xfrm>
            <a:off x="7885044" y="1405979"/>
            <a:ext cx="2301190" cy="3526908"/>
            <a:chOff x="0" y="0"/>
            <a:chExt cx="1746" cy="2676"/>
          </a:xfrm>
        </p:grpSpPr>
        <p:grpSp>
          <p:nvGrpSpPr>
            <p:cNvPr id="10" name="Group 10">
              <a:extLst>
                <a:ext uri="{FF2B5EF4-FFF2-40B4-BE49-F238E27FC236}">
                  <a16:creationId xmlns:a16="http://schemas.microsoft.com/office/drawing/2014/main" xmlns="" id="{A15502C4-D2E2-4F75-8056-8ED91A83E7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746" cy="2676"/>
              <a:chOff x="0" y="0"/>
              <a:chExt cx="1746" cy="2676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5E56636F-FDFC-44D5-9EC3-9047D359E2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449"/>
                <a:ext cx="1723" cy="2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pic>
            <p:nvPicPr>
              <p:cNvPr id="13" name="Picture 12" descr="ZGGDZSD4010G">
                <a:extLst>
                  <a:ext uri="{FF2B5EF4-FFF2-40B4-BE49-F238E27FC236}">
                    <a16:creationId xmlns:a16="http://schemas.microsoft.com/office/drawing/2014/main" xmlns="" id="{5EFFA736-4ABF-48AF-B4E7-CB9F90868A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46" cy="2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Text Box 13">
                <a:extLst>
                  <a:ext uri="{FF2B5EF4-FFF2-40B4-BE49-F238E27FC236}">
                    <a16:creationId xmlns:a16="http://schemas.microsoft.com/office/drawing/2014/main" xmlns="" id="{554C46CB-F96D-4F8A-BF6B-3F7963FF27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4" y="2365"/>
                <a:ext cx="9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400" dirty="0">
                    <a:latin typeface="Arial" panose="020B0604020202020204" pitchFamily="34" charset="0"/>
                    <a:ea typeface="华文中宋" panose="02010600040101010101" pitchFamily="2" charset="-122"/>
                  </a:rPr>
                  <a:t>韩非子</a:t>
                </a:r>
              </a:p>
            </p:txBody>
          </p:sp>
        </p:grpSp>
        <p:sp>
          <p:nvSpPr>
            <p:cNvPr id="11" name="Text Box 14">
              <a:extLst>
                <a:ext uri="{FF2B5EF4-FFF2-40B4-BE49-F238E27FC236}">
                  <a16:creationId xmlns:a16="http://schemas.microsoft.com/office/drawing/2014/main" xmlns="" id="{10BE65C4-AA37-4C13-B64F-4462038C27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" y="0"/>
              <a:ext cx="385" cy="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sz="28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华文中宋" pitchFamily="2" charset="-122"/>
                </a:rPr>
                <a:t>法家</a:t>
              </a:r>
            </a:p>
          </p:txBody>
        </p:sp>
      </p:grpSp>
      <p:grpSp>
        <p:nvGrpSpPr>
          <p:cNvPr id="15" name="Group 15">
            <a:extLst>
              <a:ext uri="{FF2B5EF4-FFF2-40B4-BE49-F238E27FC236}">
                <a16:creationId xmlns:a16="http://schemas.microsoft.com/office/drawing/2014/main" xmlns="" id="{1C99054B-BC3A-42AA-A11E-114D977AB240}"/>
              </a:ext>
            </a:extLst>
          </p:cNvPr>
          <p:cNvGrpSpPr>
            <a:grpSpLocks/>
          </p:cNvGrpSpPr>
          <p:nvPr/>
        </p:nvGrpSpPr>
        <p:grpSpPr bwMode="auto">
          <a:xfrm>
            <a:off x="1544263" y="1477726"/>
            <a:ext cx="2660998" cy="3455161"/>
            <a:chOff x="0" y="0"/>
            <a:chExt cx="1844" cy="2677"/>
          </a:xfrm>
        </p:grpSpPr>
        <p:pic>
          <p:nvPicPr>
            <p:cNvPr id="16" name="Picture 16" descr="董仲舒 （前179—前104）西汉伦理思想家、哲学家，今文经学大师。广川（今河北景县）人。">
              <a:extLst>
                <a:ext uri="{FF2B5EF4-FFF2-40B4-BE49-F238E27FC236}">
                  <a16:creationId xmlns:a16="http://schemas.microsoft.com/office/drawing/2014/main" xmlns="" id="{A3F192A0-9061-4928-8C50-A4498B2722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44" cy="2677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17">
              <a:extLst>
                <a:ext uri="{FF2B5EF4-FFF2-40B4-BE49-F238E27FC236}">
                  <a16:creationId xmlns:a16="http://schemas.microsoft.com/office/drawing/2014/main" xmlns="" id="{B619A79D-119E-4D0C-9B67-64D2D0F3C7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2" y="46"/>
              <a:ext cx="427" cy="12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华文中宋" pitchFamily="2" charset="-122"/>
                </a:rPr>
                <a:t>董仲舒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3577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7CZLS10">
            <a:extLst>
              <a:ext uri="{FF2B5EF4-FFF2-40B4-BE49-F238E27FC236}">
                <a16:creationId xmlns:a16="http://schemas.microsoft.com/office/drawing/2014/main" xmlns="" id="{053077EF-A86B-4FF3-AF54-BC99ACA36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57" y="2210232"/>
            <a:ext cx="3901124" cy="2929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>
            <a:extLst>
              <a:ext uri="{FF2B5EF4-FFF2-40B4-BE49-F238E27FC236}">
                <a16:creationId xmlns:a16="http://schemas.microsoft.com/office/drawing/2014/main" xmlns="" id="{EE5BBDF2-AF37-4DAD-AF23-0B2E52ED7E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5421" y="1702401"/>
            <a:ext cx="7970520" cy="5078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 spc="1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/>
              <a:t>思想上:罢黜百家，独尊儒术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EED309F-E66A-4D45-AEB2-6B8F3DB4E2F9}"/>
              </a:ext>
            </a:extLst>
          </p:cNvPr>
          <p:cNvSpPr/>
          <p:nvPr/>
        </p:nvSpPr>
        <p:spPr>
          <a:xfrm>
            <a:off x="982352" y="744974"/>
            <a:ext cx="1410327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zh-CN" sz="2000" b="1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思想问题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4220547-D6D3-44FE-886C-F70D2DCC8118}"/>
              </a:ext>
            </a:extLst>
          </p:cNvPr>
          <p:cNvSpPr/>
          <p:nvPr/>
        </p:nvSpPr>
        <p:spPr>
          <a:xfrm>
            <a:off x="5745480" y="2210232"/>
            <a:ext cx="505968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文化上，废除了汉朝以“黄老学说、无为而治”治国的思想，积极治国；并采纳董仲舒的建议，开始重用儒术。尽管刘彻时期兼用儒、法、道、阴阳、纵横等各家人才，汉朝也一直采取集合霸道、王道的治国方针，但汉武帝对儒家的推崇，使儒家思想得到重视，并在以后逐渐成为中国历经二千年的主流思想。</a:t>
            </a:r>
          </a:p>
        </p:txBody>
      </p:sp>
    </p:spTree>
    <p:extLst>
      <p:ext uri="{BB962C8B-B14F-4D97-AF65-F5344CB8AC3E}">
        <p14:creationId xmlns:p14="http://schemas.microsoft.com/office/powerpoint/2010/main" val="1519615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>
            <a:extLst>
              <a:ext uri="{FF2B5EF4-FFF2-40B4-BE49-F238E27FC236}">
                <a16:creationId xmlns:a16="http://schemas.microsoft.com/office/drawing/2014/main" xmlns="" id="{766CCB36-A6CC-4637-BB73-576E60A558D7}"/>
              </a:ext>
            </a:extLst>
          </p:cNvPr>
          <p:cNvSpPr txBox="1">
            <a:spLocks noChangeArrowheads="1"/>
          </p:cNvSpPr>
          <p:nvPr/>
        </p:nvSpPr>
        <p:spPr>
          <a:xfrm>
            <a:off x="2018665" y="2440692"/>
            <a:ext cx="4488815" cy="25853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 spc="1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/>
              <a:t>汉武帝实现了思想文化的大一统，达到政治上的统一，儒家学说从此也作为封建统治思想而受到封建王朝的推崇。同时“罢黜百家，独尊儒术”的实行，结束了春秋战国以来的“百家争鸣”的局面，不利于文化交流和发展。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FC95A1A-2D3E-4F17-A3E4-E1B11232C5C7}"/>
              </a:ext>
            </a:extLst>
          </p:cNvPr>
          <p:cNvSpPr/>
          <p:nvPr/>
        </p:nvSpPr>
        <p:spPr>
          <a:xfrm>
            <a:off x="1384516" y="1209657"/>
            <a:ext cx="1373923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zh-CN" sz="2000" b="1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思想问题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DE659A2-6484-4821-A652-79C078C334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127365"/>
            <a:ext cx="4916325" cy="491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44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98D82A9-4320-471E-8D64-D3A6CFEAE0D0}"/>
              </a:ext>
            </a:extLst>
          </p:cNvPr>
          <p:cNvSpPr/>
          <p:nvPr/>
        </p:nvSpPr>
        <p:spPr>
          <a:xfrm>
            <a:off x="988176" y="1074965"/>
            <a:ext cx="1450224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zh-CN" sz="2000" b="1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边疆问题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A18E318-EC01-4146-800E-ABDA57A9A28B}"/>
              </a:ext>
            </a:extLst>
          </p:cNvPr>
          <p:cNvSpPr/>
          <p:nvPr/>
        </p:nvSpPr>
        <p:spPr>
          <a:xfrm>
            <a:off x="1487286" y="5063332"/>
            <a:ext cx="2545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/>
              <a:t> 汉武帝派大将远征匈奴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170C940-17E6-41FD-9B2B-8E0E34AB83BD}"/>
              </a:ext>
            </a:extLst>
          </p:cNvPr>
          <p:cNvSpPr/>
          <p:nvPr/>
        </p:nvSpPr>
        <p:spPr>
          <a:xfrm>
            <a:off x="6659880" y="2324764"/>
            <a:ext cx="41411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汉武帝元光六年（公元前</a:t>
            </a:r>
            <a:r>
              <a:rPr lang="en-US" altLang="zh-CN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129</a:t>
            </a: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年）起开始受到汉朝军队的攻击，汉武帝元朔六年（公元前</a:t>
            </a:r>
            <a:r>
              <a:rPr lang="en-US" altLang="zh-CN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123</a:t>
            </a: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年），匈奴将主力撤回漠北地区，至汉武帝元狩四年（公元前</a:t>
            </a:r>
            <a:r>
              <a:rPr lang="en-US" altLang="zh-CN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119</a:t>
            </a: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年），匈奴国已经完全退出漠南地区。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34A37A0-39C4-4042-9E7C-FF18C9A21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324" y="2324763"/>
            <a:ext cx="4170988" cy="2585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74684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xmlns="" id="{B3F0B0AB-FCCF-46E0-A093-28A7339CE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830" y="1769138"/>
            <a:ext cx="4395152" cy="3319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50F430E-B41E-45C9-AAC8-A0965A384C5D}"/>
              </a:ext>
            </a:extLst>
          </p:cNvPr>
          <p:cNvSpPr/>
          <p:nvPr/>
        </p:nvSpPr>
        <p:spPr>
          <a:xfrm>
            <a:off x="1550830" y="5088862"/>
            <a:ext cx="141096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西汉疆域图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1EAC347-A281-4FA1-A278-03E8712D2635}"/>
              </a:ext>
            </a:extLst>
          </p:cNvPr>
          <p:cNvSpPr/>
          <p:nvPr/>
        </p:nvSpPr>
        <p:spPr>
          <a:xfrm>
            <a:off x="1017260" y="992625"/>
            <a:ext cx="1410964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zh-CN" sz="2000" b="1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边疆问题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F6055E1-0CC6-4680-B7CE-4491C7DF5483}"/>
              </a:ext>
            </a:extLst>
          </p:cNvPr>
          <p:cNvSpPr/>
          <p:nvPr/>
        </p:nvSpPr>
        <p:spPr>
          <a:xfrm>
            <a:off x="6425248" y="2136338"/>
            <a:ext cx="43951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外交上，两次派张骞出使西域，开辟了丝绸之路。并先后以两位翁主刘细君，刘解忧和亲西域乌孙，而达到了离间西域和匈奴，进而控制西域的目的，并开通了长安到中亚的丝绸之路，丝绸之路成为东西方经济文化交流的桥梁。</a:t>
            </a:r>
          </a:p>
        </p:txBody>
      </p:sp>
    </p:spTree>
    <p:extLst>
      <p:ext uri="{BB962C8B-B14F-4D97-AF65-F5344CB8AC3E}">
        <p14:creationId xmlns:p14="http://schemas.microsoft.com/office/powerpoint/2010/main" val="291173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9">
            <a:extLst>
              <a:ext uri="{FF2B5EF4-FFF2-40B4-BE49-F238E27FC236}">
                <a16:creationId xmlns:a16="http://schemas.microsoft.com/office/drawing/2014/main" xmlns="" id="{DC9D9F49-5158-4BC0-B0C2-6D00C60B3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8136" y="1455262"/>
            <a:ext cx="2646143" cy="55399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 spc="1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dirty="0">
                <a:solidFill>
                  <a:srgbClr val="C00000"/>
                </a:solidFill>
              </a:rPr>
              <a:t>统一五铢钱，抑商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202FD37-AAAD-4AF1-92B4-C7317C411CB2}"/>
              </a:ext>
            </a:extLst>
          </p:cNvPr>
          <p:cNvSpPr/>
          <p:nvPr/>
        </p:nvSpPr>
        <p:spPr>
          <a:xfrm>
            <a:off x="4928137" y="1956267"/>
            <a:ext cx="6303743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汉朝的土地所有制与秦朝相同，土地私有，并可自由买卖。土地所有者须向国家耕地税，耕地税率为亩产的十五分之一或三十分之一。人口税分为算赋和口赋。算赋是丁税，十五至五十六岁的男女每年每人纳一百二十钱（一算）。口赋是儿童税，七至十四岁的儿童每年每人纳廿钱。西汉早期奉行重农抑商政策，虽然恢复了农业生产，但经济势力让然略显不足，而商人地位低下。文景时期，在晁错的建议下，改行贵粟政策，国家存粮进一步大涨，经济实力也因而爆棚，商人的地位也有一定幅度的提高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968DC05-9A1C-4B22-87C9-B6E929B85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20" y="2399530"/>
            <a:ext cx="3789264" cy="2945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DA08075-70B0-42AC-A4A6-5A3D3DE21C79}"/>
              </a:ext>
            </a:extLst>
          </p:cNvPr>
          <p:cNvSpPr/>
          <p:nvPr/>
        </p:nvSpPr>
        <p:spPr>
          <a:xfrm>
            <a:off x="1138872" y="1055152"/>
            <a:ext cx="1390967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000" b="1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经济</a:t>
            </a:r>
            <a:r>
              <a:rPr lang="zh-CN" altLang="zh-CN" sz="2000" b="1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</a:t>
            </a:r>
          </a:p>
        </p:txBody>
      </p:sp>
    </p:spTree>
    <p:extLst>
      <p:ext uri="{BB962C8B-B14F-4D97-AF65-F5344CB8AC3E}">
        <p14:creationId xmlns:p14="http://schemas.microsoft.com/office/powerpoint/2010/main" val="1150382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>
            <a:extLst>
              <a:ext uri="{FF2B5EF4-FFF2-40B4-BE49-F238E27FC236}">
                <a16:creationId xmlns:a16="http://schemas.microsoft.com/office/drawing/2014/main" xmlns="" id="{26404DC2-FC9C-4A8D-9AF1-6C08417531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4775" y="2760327"/>
            <a:ext cx="4362450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历 史 意 义</a:t>
            </a:r>
            <a:endParaRPr lang="zh-CN" altLang="zh-CN" sz="6600" b="1" dirty="0">
              <a:solidFill>
                <a:srgbClr val="260A0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81361A6-AEF5-46E1-A481-1603092408FE}"/>
              </a:ext>
            </a:extLst>
          </p:cNvPr>
          <p:cNvSpPr txBox="1"/>
          <p:nvPr/>
        </p:nvSpPr>
        <p:spPr>
          <a:xfrm>
            <a:off x="5471160" y="2042160"/>
            <a:ext cx="1127760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第三章节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0317841-7FB4-4EC0-8428-B42FF4E66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145" y="3868323"/>
            <a:ext cx="3488055" cy="348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12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63B12EF-AA06-43B5-A60F-099261110E1D}"/>
              </a:ext>
            </a:extLst>
          </p:cNvPr>
          <p:cNvSpPr/>
          <p:nvPr/>
        </p:nvSpPr>
        <p:spPr>
          <a:xfrm>
            <a:off x="6400800" y="2039600"/>
            <a:ext cx="3931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汉朝文化统一，科技发达，以儒家文化为代表的汉文化圈正式成立，华夏族自汉朝以后逐渐被称为汉族，两汉为华夏文明的延续和挺立千秋做出了巨大贡献。在科技领域亦颇有成就，如蔡伦改进了造纸术，成为中国四大发明之一，张衡发明了地动仪、浑天仪等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2D80D4F-D3F7-4CA1-9F45-E6E55F096F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15" y="2037080"/>
            <a:ext cx="4873666" cy="341884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3FF536C-C507-43DA-9BCD-35820630CF18}"/>
              </a:ext>
            </a:extLst>
          </p:cNvPr>
          <p:cNvSpPr/>
          <p:nvPr/>
        </p:nvSpPr>
        <p:spPr>
          <a:xfrm>
            <a:off x="1181265" y="1202025"/>
            <a:ext cx="1539204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zh-CN" sz="2000" b="1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历史意义：</a:t>
            </a:r>
          </a:p>
        </p:txBody>
      </p:sp>
    </p:spTree>
    <p:extLst>
      <p:ext uri="{BB962C8B-B14F-4D97-AF65-F5344CB8AC3E}">
        <p14:creationId xmlns:p14="http://schemas.microsoft.com/office/powerpoint/2010/main" val="1865256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9577BB9-D4BC-4034-8940-5EC1C281C68E}"/>
              </a:ext>
            </a:extLst>
          </p:cNvPr>
          <p:cNvGrpSpPr/>
          <p:nvPr/>
        </p:nvGrpSpPr>
        <p:grpSpPr>
          <a:xfrm rot="16200000">
            <a:off x="1112520" y="2844146"/>
            <a:ext cx="4419600" cy="1325880"/>
            <a:chOff x="3947160" y="670560"/>
            <a:chExt cx="4419600" cy="1325880"/>
          </a:xfrm>
        </p:grpSpPr>
        <p:pic>
          <p:nvPicPr>
            <p:cNvPr id="4" name="Picture 6" descr="ws_prntimg">
              <a:extLst>
                <a:ext uri="{FF2B5EF4-FFF2-40B4-BE49-F238E27FC236}">
                  <a16:creationId xmlns:a16="http://schemas.microsoft.com/office/drawing/2014/main" xmlns="" id="{9B21502A-D2DC-4E83-B241-D5C1D7B175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7160" y="670560"/>
              <a:ext cx="4419600" cy="1325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5B8B4D79-0510-4F3F-A56C-4FBE9EB5F17F}"/>
                </a:ext>
              </a:extLst>
            </p:cNvPr>
            <p:cNvSpPr txBox="1"/>
            <p:nvPr/>
          </p:nvSpPr>
          <p:spPr>
            <a:xfrm>
              <a:off x="4819471" y="796111"/>
              <a:ext cx="2400657" cy="12003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7200" b="1" dirty="0">
                  <a:latin typeface="华文隶书" panose="02010800040101010101" pitchFamily="2" charset="-122"/>
                  <a:ea typeface="华文隶书" panose="02010800040101010101" pitchFamily="2" charset="-122"/>
                </a:rPr>
                <a:t>目 录</a:t>
              </a:r>
            </a:p>
          </p:txBody>
        </p:sp>
      </p:grpSp>
      <p:sp>
        <p:nvSpPr>
          <p:cNvPr id="6" name="Text Box 11">
            <a:extLst>
              <a:ext uri="{FF2B5EF4-FFF2-40B4-BE49-F238E27FC236}">
                <a16:creationId xmlns:a16="http://schemas.microsoft.com/office/drawing/2014/main" xmlns="" id="{DAD01EB1-76B9-4E80-9F99-DD2D0917BD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9280" y="2921265"/>
            <a:ext cx="2656496" cy="584775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</a:t>
            </a:r>
            <a:r>
              <a:rPr lang="zh-CN" altLang="en-US" sz="3200" b="1" dirty="0">
                <a:solidFill>
                  <a:srgbClr val="260A0C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具体</a:t>
            </a:r>
            <a:r>
              <a:rPr lang="zh-CN" altLang="zh-CN" sz="3200" b="1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措施</a:t>
            </a:r>
          </a:p>
        </p:txBody>
      </p:sp>
      <p:sp>
        <p:nvSpPr>
          <p:cNvPr id="7" name="Text Box 12">
            <a:extLst>
              <a:ext uri="{FF2B5EF4-FFF2-40B4-BE49-F238E27FC236}">
                <a16:creationId xmlns:a16="http://schemas.microsoft.com/office/drawing/2014/main" xmlns="" id="{FD172657-B79E-48A3-AC75-244D193C7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9280" y="3798483"/>
            <a:ext cx="2656496" cy="584775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三、历史</a:t>
            </a:r>
            <a:r>
              <a:rPr lang="zh-CN" altLang="zh-CN" sz="3200" b="1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意义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xmlns="" id="{76F2897A-880B-4F35-95F4-936B00A15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9280" y="2044047"/>
            <a:ext cx="2648482" cy="584775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</a:t>
            </a:r>
            <a:r>
              <a:rPr lang="zh-CN" altLang="en-US" sz="3200" b="1" dirty="0">
                <a:solidFill>
                  <a:srgbClr val="260A0C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历史简介</a:t>
            </a:r>
            <a:endParaRPr lang="zh-CN" altLang="zh-CN" sz="3200" b="1" dirty="0">
              <a:solidFill>
                <a:srgbClr val="260A0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xmlns="" id="{5867AD79-DD6B-429A-9EA1-5C6D93FF6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9280" y="4675700"/>
            <a:ext cx="2656496" cy="584775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四、课堂练习</a:t>
            </a:r>
            <a:endParaRPr lang="zh-CN" altLang="zh-CN" sz="3200" b="1" dirty="0">
              <a:solidFill>
                <a:srgbClr val="260A0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327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149C1FA-D6EF-4F6E-AC5B-AA9B2FBCB3B2}"/>
              </a:ext>
            </a:extLst>
          </p:cNvPr>
          <p:cNvGrpSpPr/>
          <p:nvPr/>
        </p:nvGrpSpPr>
        <p:grpSpPr>
          <a:xfrm>
            <a:off x="2328385" y="1451371"/>
            <a:ext cx="3383757" cy="3361928"/>
            <a:chOff x="2303461" y="1240631"/>
            <a:chExt cx="3383757" cy="3361928"/>
          </a:xfrm>
        </p:grpSpPr>
        <p:pic>
          <p:nvPicPr>
            <p:cNvPr id="2" name="Picture 2" descr="汉文帝2">
              <a:extLst>
                <a:ext uri="{FF2B5EF4-FFF2-40B4-BE49-F238E27FC236}">
                  <a16:creationId xmlns:a16="http://schemas.microsoft.com/office/drawing/2014/main" xmlns="" id="{E058D71E-F52C-4F34-8DD7-6EDC33B289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4105" y="1240631"/>
              <a:ext cx="3313113" cy="331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5">
              <a:extLst>
                <a:ext uri="{FF2B5EF4-FFF2-40B4-BE49-F238E27FC236}">
                  <a16:creationId xmlns:a16="http://schemas.microsoft.com/office/drawing/2014/main" xmlns="" id="{8B90CA1A-503D-444D-A03E-B89A7995B0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3461" y="4083446"/>
              <a:ext cx="172720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800" b="1" dirty="0">
                  <a:solidFill>
                    <a:srgbClr val="660033"/>
                  </a:solidFill>
                </a:rPr>
                <a:t>汉文帝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DC79441-3585-413E-B90B-0686C38CC239}"/>
              </a:ext>
            </a:extLst>
          </p:cNvPr>
          <p:cNvGrpSpPr/>
          <p:nvPr/>
        </p:nvGrpSpPr>
        <p:grpSpPr>
          <a:xfrm>
            <a:off x="6360635" y="1473596"/>
            <a:ext cx="3097213" cy="3289300"/>
            <a:chOff x="6720682" y="1151732"/>
            <a:chExt cx="3097213" cy="3289300"/>
          </a:xfrm>
        </p:grpSpPr>
        <p:pic>
          <p:nvPicPr>
            <p:cNvPr id="3" name="Picture 3" descr="汉景帝">
              <a:extLst>
                <a:ext uri="{FF2B5EF4-FFF2-40B4-BE49-F238E27FC236}">
                  <a16:creationId xmlns:a16="http://schemas.microsoft.com/office/drawing/2014/main" xmlns="" id="{5540F270-587C-4968-9A70-F8168838EC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0682" y="1151732"/>
              <a:ext cx="3097213" cy="328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6">
              <a:extLst>
                <a:ext uri="{FF2B5EF4-FFF2-40B4-BE49-F238E27FC236}">
                  <a16:creationId xmlns:a16="http://schemas.microsoft.com/office/drawing/2014/main" xmlns="" id="{A62621EF-A19D-417E-94CC-660864F0F3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0682" y="3921920"/>
              <a:ext cx="1655762" cy="519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800" b="1" dirty="0">
                  <a:solidFill>
                    <a:srgbClr val="660033"/>
                  </a:solidFill>
                </a:rPr>
                <a:t>汉景帝</a:t>
              </a:r>
            </a:p>
          </p:txBody>
        </p:sp>
      </p:grp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8D9DC64B-CEBA-429A-8EDE-780E65EDD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6384" y="4667965"/>
            <a:ext cx="9889964" cy="8583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1800" b="1" spc="1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b="1" spc="100" dirty="0">
                <a:latin typeface="宋体" panose="02010600030101010101" pitchFamily="2" charset="-122"/>
              </a:rPr>
              <a:t>　　“文景之治”使经济恢复发展，为大一统奠定基础，使中国出现第一盛世局面．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0233786-CFD6-4E49-9464-F1A933D87456}"/>
              </a:ext>
            </a:extLst>
          </p:cNvPr>
          <p:cNvSpPr/>
          <p:nvPr/>
        </p:nvSpPr>
        <p:spPr>
          <a:xfrm>
            <a:off x="1074585" y="822421"/>
            <a:ext cx="1440015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zh-CN" sz="2000" b="1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历史意义</a:t>
            </a:r>
          </a:p>
        </p:txBody>
      </p:sp>
    </p:spTree>
    <p:extLst>
      <p:ext uri="{BB962C8B-B14F-4D97-AF65-F5344CB8AC3E}">
        <p14:creationId xmlns:p14="http://schemas.microsoft.com/office/powerpoint/2010/main" val="2600954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>
            <a:extLst>
              <a:ext uri="{FF2B5EF4-FFF2-40B4-BE49-F238E27FC236}">
                <a16:creationId xmlns:a16="http://schemas.microsoft.com/office/drawing/2014/main" xmlns="" id="{26404DC2-FC9C-4A8D-9AF1-6C08417531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4775" y="2760327"/>
            <a:ext cx="4362450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课 堂 练 习</a:t>
            </a:r>
            <a:endParaRPr lang="zh-CN" altLang="zh-CN" sz="6600" b="1" dirty="0">
              <a:solidFill>
                <a:srgbClr val="260A0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81361A6-AEF5-46E1-A481-1603092408FE}"/>
              </a:ext>
            </a:extLst>
          </p:cNvPr>
          <p:cNvSpPr txBox="1"/>
          <p:nvPr/>
        </p:nvSpPr>
        <p:spPr>
          <a:xfrm>
            <a:off x="5471160" y="2042160"/>
            <a:ext cx="1127760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第四章节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0317841-7FB4-4EC0-8428-B42FF4E66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145" y="3868323"/>
            <a:ext cx="3488055" cy="348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72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7E008914-9372-4E77-98AA-EC8FE2D5F3F0}"/>
              </a:ext>
            </a:extLst>
          </p:cNvPr>
          <p:cNvSpPr/>
          <p:nvPr/>
        </p:nvSpPr>
        <p:spPr>
          <a:xfrm>
            <a:off x="350520" y="383024"/>
            <a:ext cx="11529060" cy="6118860"/>
          </a:xfrm>
          <a:prstGeom prst="round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xmlns="" id="{1FB5272C-165F-4C64-B31A-F8E51B1F5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80" y="777240"/>
            <a:ext cx="10972800" cy="572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zh-CN" altLang="zh-CN" sz="2400" b="1" dirty="0">
                <a:latin typeface="宋体" panose="02010600030101010101" pitchFamily="2" charset="-122"/>
              </a:rPr>
              <a:t>1.</a:t>
            </a:r>
            <a:r>
              <a:rPr lang="zh-CN" altLang="zh-CN" sz="2400" b="1" dirty="0"/>
              <a:t>史书记载：“主父偃说上曰：‘愿陛下令诸侯得推恩分子弟以地，侯之。’于是上从其计。”文中“上”指：</a:t>
            </a:r>
            <a:r>
              <a:rPr lang="en-US" altLang="zh-CN" sz="2400" b="1" dirty="0"/>
              <a:t>D</a:t>
            </a:r>
            <a:endParaRPr lang="zh-CN" altLang="zh-CN" sz="2400" b="1" dirty="0">
              <a:latin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zh-CN" dirty="0">
                <a:latin typeface="宋体" panose="02010600030101010101" pitchFamily="2" charset="-122"/>
              </a:rPr>
              <a:t>     </a:t>
            </a: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A．汉高祖　　B．汉文帝  C．汉景帝　　D．汉武帝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zh-CN" b="1" dirty="0">
                <a:latin typeface="宋体" panose="02010600030101010101" pitchFamily="2" charset="-122"/>
              </a:rPr>
              <a:t>   </a:t>
            </a:r>
            <a:r>
              <a:rPr lang="zh-CN" altLang="zh-CN" sz="2400" b="1" dirty="0">
                <a:latin typeface="宋体" panose="02010600030101010101" pitchFamily="2" charset="-122"/>
              </a:rPr>
              <a:t>2.假如你生活在汉武帝时期，要进入全国的最高学府接受教育，必须到：</a:t>
            </a:r>
            <a:r>
              <a:rPr lang="en-US" altLang="zh-CN" sz="2400" b="1" dirty="0">
                <a:latin typeface="宋体" panose="02010600030101010101" pitchFamily="2" charset="-122"/>
              </a:rPr>
              <a:t>A </a:t>
            </a: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A．长安        B．洛阳       C．咸阳       D．开封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zh-CN" b="1" dirty="0">
                <a:latin typeface="宋体" panose="02010600030101010101" pitchFamily="2" charset="-122"/>
              </a:rPr>
              <a:t>   </a:t>
            </a:r>
            <a:r>
              <a:rPr lang="zh-CN" altLang="zh-CN" sz="2400" b="1" dirty="0">
                <a:latin typeface="宋体" panose="02010600030101010101" pitchFamily="2" charset="-122"/>
              </a:rPr>
              <a:t>3.汉武帝的</a:t>
            </a:r>
            <a:r>
              <a:rPr lang="zh-CN" altLang="zh-CN" sz="2400" b="1" dirty="0"/>
              <a:t>“</a:t>
            </a:r>
            <a:r>
              <a:rPr lang="zh-CN" altLang="zh-CN" sz="2400" b="1" dirty="0">
                <a:latin typeface="宋体" panose="02010600030101010101" pitchFamily="2" charset="-122"/>
              </a:rPr>
              <a:t>罢黜百家</a:t>
            </a:r>
            <a:r>
              <a:rPr lang="zh-CN" altLang="zh-CN" sz="2400" b="1" dirty="0"/>
              <a:t>”</a:t>
            </a:r>
            <a:r>
              <a:rPr lang="zh-CN" altLang="zh-CN" sz="2400" b="1" dirty="0">
                <a:latin typeface="宋体" panose="02010600030101010101" pitchFamily="2" charset="-122"/>
              </a:rPr>
              <a:t>是指：</a:t>
            </a:r>
            <a:r>
              <a:rPr lang="en-US" altLang="zh-CN" sz="2400" b="1" dirty="0">
                <a:latin typeface="宋体" panose="02010600030101010101" pitchFamily="2" charset="-122"/>
              </a:rPr>
              <a:t>B</a:t>
            </a:r>
            <a:endParaRPr lang="zh-CN" altLang="zh-CN" sz="2400" b="1" dirty="0">
              <a:latin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A．诸子百家　　  B.除儒家以外的诸子百家  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C．法家和墨家　　D.道家和兵家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zh-CN" sz="2400" b="1" dirty="0">
                <a:latin typeface="宋体" panose="02010600030101010101" pitchFamily="2" charset="-122"/>
              </a:rPr>
              <a:t>   4、汉武帝削弱诸侯国势力的实质是：</a:t>
            </a:r>
            <a:r>
              <a:rPr lang="en-US" altLang="zh-CN" sz="2400" b="1" dirty="0">
                <a:latin typeface="宋体" panose="02010600030101010101" pitchFamily="2" charset="-122"/>
              </a:rPr>
              <a:t>B</a:t>
            </a:r>
            <a:r>
              <a:rPr lang="zh-CN" altLang="zh-CN" sz="2400" b="1" dirty="0">
                <a:latin typeface="宋体" panose="02010600030101010101" pitchFamily="2" charset="-122"/>
              </a:rPr>
              <a:t> 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A．剥夺王国的封地  B.加强中央集权，巩固封建统治 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C．分割王国的封地  D.收回王国官吏的任免权 </a:t>
            </a:r>
          </a:p>
          <a:p>
            <a:pPr algn="just" eaLnBrk="1" hangingPunct="1">
              <a:spcBef>
                <a:spcPct val="50000"/>
              </a:spcBef>
            </a:pPr>
            <a:endParaRPr lang="zh-CN" altLang="zh-CN" b="1" dirty="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045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65932F9-80F7-4F3E-98AC-75C184915DB3}"/>
              </a:ext>
            </a:extLst>
          </p:cNvPr>
          <p:cNvSpPr/>
          <p:nvPr/>
        </p:nvSpPr>
        <p:spPr>
          <a:xfrm>
            <a:off x="350520" y="383024"/>
            <a:ext cx="11529060" cy="6118860"/>
          </a:xfrm>
          <a:prstGeom prst="round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xmlns="" id="{887E8850-C883-4A04-A817-CB7A32314996}"/>
              </a:ext>
            </a:extLst>
          </p:cNvPr>
          <p:cNvSpPr txBox="1">
            <a:spLocks noChangeArrowheads="1"/>
          </p:cNvSpPr>
          <p:nvPr/>
        </p:nvSpPr>
        <p:spPr>
          <a:xfrm>
            <a:off x="1578928" y="1251109"/>
            <a:ext cx="9698672" cy="47825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Tx/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5．汉朝，颁布“推恩令”的帝王是 (         )</a:t>
            </a:r>
          </a:p>
          <a:p>
            <a:pPr algn="just">
              <a:buFontTx/>
              <a:buNone/>
            </a:pPr>
            <a:endParaRPr lang="zh-CN" altLang="zh-CN" sz="9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buFontTx/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　　A．汉文帝　　B．汉景帝</a:t>
            </a:r>
          </a:p>
          <a:p>
            <a:pPr algn="just">
              <a:buFontTx/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zh-CN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C．汉武帝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　　D．汉高祖</a:t>
            </a:r>
          </a:p>
          <a:p>
            <a:pPr algn="just">
              <a:buFontTx/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 algn="just">
              <a:buFontTx/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6．儒家学说作为封建统治的正统思想，开始于 （        ）</a:t>
            </a:r>
          </a:p>
          <a:p>
            <a:pPr algn="just">
              <a:buFontTx/>
              <a:buNone/>
            </a:pPr>
            <a:endParaRPr lang="zh-CN" altLang="zh-CN" sz="9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buFontTx/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      A．春秋后期　　B．战国时期</a:t>
            </a:r>
          </a:p>
          <a:p>
            <a:pPr algn="just">
              <a:buFontTx/>
              <a:buNone/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      C．秦朝初年　　</a:t>
            </a:r>
            <a:r>
              <a:rPr lang="zh-CN" altLang="zh-CN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D．西汉盛期</a:t>
            </a:r>
          </a:p>
        </p:txBody>
      </p:sp>
    </p:spTree>
    <p:extLst>
      <p:ext uri="{BB962C8B-B14F-4D97-AF65-F5344CB8AC3E}">
        <p14:creationId xmlns:p14="http://schemas.microsoft.com/office/powerpoint/2010/main" val="471704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89576CDA-C5C9-4EC4-91C0-81AA1F58986F}"/>
              </a:ext>
            </a:extLst>
          </p:cNvPr>
          <p:cNvSpPr/>
          <p:nvPr/>
        </p:nvSpPr>
        <p:spPr>
          <a:xfrm>
            <a:off x="331470" y="291699"/>
            <a:ext cx="11529060" cy="6274602"/>
          </a:xfrm>
          <a:prstGeom prst="round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7CFFE63A-78C9-4D4C-A7E8-AF607CFCE4EC}"/>
              </a:ext>
            </a:extLst>
          </p:cNvPr>
          <p:cNvGrpSpPr/>
          <p:nvPr/>
        </p:nvGrpSpPr>
        <p:grpSpPr>
          <a:xfrm>
            <a:off x="1721168" y="929640"/>
            <a:ext cx="8396287" cy="6048375"/>
            <a:chOff x="1721168" y="929640"/>
            <a:chExt cx="8396287" cy="6048375"/>
          </a:xfrm>
        </p:grpSpPr>
        <p:sp>
          <p:nvSpPr>
            <p:cNvPr id="2" name="Text Box 2">
              <a:extLst>
                <a:ext uri="{FF2B5EF4-FFF2-40B4-BE49-F238E27FC236}">
                  <a16:creationId xmlns:a16="http://schemas.microsoft.com/office/drawing/2014/main" xmlns="" id="{AD906F13-DEC6-438D-ABF5-86CF9E2620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1168" y="1158240"/>
              <a:ext cx="733425" cy="4572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3600" b="1" dirty="0">
                  <a:solidFill>
                    <a:srgbClr val="000000"/>
                  </a:solidFill>
                </a:rPr>
                <a:t>汉初的休养生息政策</a:t>
              </a:r>
            </a:p>
          </p:txBody>
        </p:sp>
        <p:sp>
          <p:nvSpPr>
            <p:cNvPr id="3" name="Rectangle 3">
              <a:extLst>
                <a:ext uri="{FF2B5EF4-FFF2-40B4-BE49-F238E27FC236}">
                  <a16:creationId xmlns:a16="http://schemas.microsoft.com/office/drawing/2014/main" xmlns="" id="{27F9CD9B-0905-4D3D-B6ED-05C86A82EF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5080" y="3901440"/>
              <a:ext cx="1524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400" b="1">
                  <a:solidFill>
                    <a:srgbClr val="000000"/>
                  </a:solidFill>
                </a:rPr>
                <a:t>文景之治</a:t>
              </a:r>
            </a:p>
          </p:txBody>
        </p:sp>
        <p:sp>
          <p:nvSpPr>
            <p:cNvPr id="4" name="AutoShape 4">
              <a:extLst>
                <a:ext uri="{FF2B5EF4-FFF2-40B4-BE49-F238E27FC236}">
                  <a16:creationId xmlns:a16="http://schemas.microsoft.com/office/drawing/2014/main" xmlns="" id="{DFA1D802-C49E-44AE-A935-7C1218ADD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880" y="1158240"/>
              <a:ext cx="381000" cy="4343400"/>
            </a:xfrm>
            <a:prstGeom prst="leftBrace">
              <a:avLst>
                <a:gd name="adj1" fmla="val 95000"/>
                <a:gd name="adj2" fmla="val 50000"/>
              </a:avLst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" name="Text Box 5">
              <a:extLst>
                <a:ext uri="{FF2B5EF4-FFF2-40B4-BE49-F238E27FC236}">
                  <a16:creationId xmlns:a16="http://schemas.microsoft.com/office/drawing/2014/main" xmlns="" id="{7B6A4C68-A7B9-47F8-87C9-95E97B908A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9080" y="2148840"/>
              <a:ext cx="7620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b="1">
                  <a:solidFill>
                    <a:srgbClr val="000000"/>
                  </a:solidFill>
                </a:rPr>
                <a:t>背景</a:t>
              </a:r>
            </a:p>
          </p:txBody>
        </p:sp>
        <p:sp>
          <p:nvSpPr>
            <p:cNvPr id="6" name="AutoShape 6">
              <a:extLst>
                <a:ext uri="{FF2B5EF4-FFF2-40B4-BE49-F238E27FC236}">
                  <a16:creationId xmlns:a16="http://schemas.microsoft.com/office/drawing/2014/main" xmlns="" id="{D327F93F-8A2A-4D54-BED7-33B0E32FB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880" y="1844040"/>
              <a:ext cx="152400" cy="990600"/>
            </a:xfrm>
            <a:prstGeom prst="leftBrace">
              <a:avLst>
                <a:gd name="adj1" fmla="val 149861"/>
                <a:gd name="adj2" fmla="val 46106"/>
              </a:avLst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" name="AutoShape 7">
              <a:extLst>
                <a:ext uri="{FF2B5EF4-FFF2-40B4-BE49-F238E27FC236}">
                  <a16:creationId xmlns:a16="http://schemas.microsoft.com/office/drawing/2014/main" xmlns="" id="{0AE0CAA1-663C-48A0-B76D-189BF94A1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6680" y="2377440"/>
              <a:ext cx="152400" cy="3505200"/>
            </a:xfrm>
            <a:prstGeom prst="leftBrace">
              <a:avLst>
                <a:gd name="adj1" fmla="val 191667"/>
                <a:gd name="adj2" fmla="val 50000"/>
              </a:avLst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" name="Text Box 8">
              <a:extLst>
                <a:ext uri="{FF2B5EF4-FFF2-40B4-BE49-F238E27FC236}">
                  <a16:creationId xmlns:a16="http://schemas.microsoft.com/office/drawing/2014/main" xmlns="" id="{D7205633-D788-4E4D-BB22-E95B9BA933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5280" y="3672840"/>
              <a:ext cx="8382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b="1">
                  <a:solidFill>
                    <a:srgbClr val="000000"/>
                  </a:solidFill>
                </a:rPr>
                <a:t>措施</a:t>
              </a:r>
            </a:p>
          </p:txBody>
        </p:sp>
        <p:sp>
          <p:nvSpPr>
            <p:cNvPr id="9" name="Text Box 9">
              <a:extLst>
                <a:ext uri="{FF2B5EF4-FFF2-40B4-BE49-F238E27FC236}">
                  <a16:creationId xmlns:a16="http://schemas.microsoft.com/office/drawing/2014/main" xmlns="" id="{B1F10113-27DB-4D08-8709-109FADC932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2080" y="2987040"/>
              <a:ext cx="4191000" cy="1736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70000"/>
                </a:spcBef>
              </a:pPr>
              <a:r>
                <a:rPr lang="zh-CN" altLang="zh-CN" b="1">
                  <a:solidFill>
                    <a:srgbClr val="000000"/>
                  </a:solidFill>
                  <a:latin typeface="宋体" panose="02010600030101010101" pitchFamily="2" charset="-122"/>
                </a:rPr>
                <a:t>①</a:t>
              </a:r>
              <a:r>
                <a:rPr lang="zh-CN" altLang="zh-CN" b="1">
                  <a:solidFill>
                    <a:srgbClr val="000000"/>
                  </a:solidFill>
                </a:rPr>
                <a:t>减轻农民的</a:t>
              </a:r>
              <a:r>
                <a:rPr lang="zh-CN" altLang="zh-CN" b="1"/>
                <a:t>徭役、兵役和赋税</a:t>
              </a:r>
              <a:r>
                <a:rPr lang="zh-CN" altLang="zh-CN" b="1">
                  <a:solidFill>
                    <a:srgbClr val="000000"/>
                  </a:solidFill>
                </a:rPr>
                <a:t>，                        注重发展</a:t>
              </a:r>
              <a:r>
                <a:rPr lang="zh-CN" altLang="zh-CN" b="1" u="sng">
                  <a:solidFill>
                    <a:srgbClr val="000000"/>
                  </a:solidFill>
                </a:rPr>
                <a:t>             </a:t>
              </a:r>
              <a:r>
                <a:rPr lang="zh-CN" altLang="zh-CN" b="1">
                  <a:solidFill>
                    <a:srgbClr val="000000"/>
                  </a:solidFill>
                </a:rPr>
                <a:t>生产。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zh-CN" b="1">
                  <a:solidFill>
                    <a:srgbClr val="000000"/>
                  </a:solidFill>
                  <a:latin typeface="宋体" panose="02010600030101010101" pitchFamily="2" charset="-122"/>
                </a:rPr>
                <a:t>②</a:t>
              </a:r>
              <a:r>
                <a:rPr lang="zh-CN" altLang="zh-CN" b="1">
                  <a:solidFill>
                    <a:srgbClr val="000000"/>
                  </a:solidFill>
                </a:rPr>
                <a:t>提倡</a:t>
              </a:r>
              <a:r>
                <a:rPr lang="zh-CN" altLang="zh-CN" b="1" u="sng">
                  <a:solidFill>
                    <a:srgbClr val="000000"/>
                  </a:solidFill>
                </a:rPr>
                <a:t>                   </a:t>
              </a:r>
              <a:r>
                <a:rPr lang="zh-CN" altLang="zh-CN" b="1">
                  <a:solidFill>
                    <a:srgbClr val="000000"/>
                  </a:solidFill>
                </a:rPr>
                <a:t>，并以身作则。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zh-CN" b="1">
                  <a:solidFill>
                    <a:srgbClr val="000000"/>
                  </a:solidFill>
                </a:rPr>
                <a:t>③重视“</a:t>
              </a:r>
              <a:r>
                <a:rPr lang="zh-CN" altLang="zh-CN" b="1" u="sng">
                  <a:solidFill>
                    <a:srgbClr val="000000"/>
                  </a:solidFill>
                </a:rPr>
                <a:t>                             </a:t>
              </a:r>
              <a:r>
                <a:rPr lang="zh-CN" altLang="zh-CN" b="1">
                  <a:solidFill>
                    <a:srgbClr val="000000"/>
                  </a:solidFill>
                </a:rPr>
                <a:t>”。</a:t>
              </a:r>
            </a:p>
          </p:txBody>
        </p:sp>
        <p:sp>
          <p:nvSpPr>
            <p:cNvPr id="10" name="Text Box 11">
              <a:extLst>
                <a:ext uri="{FF2B5EF4-FFF2-40B4-BE49-F238E27FC236}">
                  <a16:creationId xmlns:a16="http://schemas.microsoft.com/office/drawing/2014/main" xmlns="" id="{ECD9CF98-21CB-4F2F-914F-8B1C5E0F77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6080" y="929640"/>
              <a:ext cx="4953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000000"/>
                  </a:solidFill>
                </a:rPr>
                <a:t>汉高祖刘邦采取休养生息政策</a:t>
              </a:r>
            </a:p>
          </p:txBody>
        </p:sp>
        <p:sp>
          <p:nvSpPr>
            <p:cNvPr id="11" name="Text Box 12">
              <a:extLst>
                <a:ext uri="{FF2B5EF4-FFF2-40B4-BE49-F238E27FC236}">
                  <a16:creationId xmlns:a16="http://schemas.microsoft.com/office/drawing/2014/main" xmlns="" id="{AB10603C-9F8B-4C37-9E5B-997066C341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7280" y="1767840"/>
              <a:ext cx="4419600" cy="1004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①</a:t>
              </a:r>
              <a:r>
                <a:rPr lang="zh-CN" altLang="zh-CN" sz="2400" b="1" u="sng">
                  <a:solidFill>
                    <a:srgbClr val="000000"/>
                  </a:solidFill>
                  <a:latin typeface="宋体" panose="02010600030101010101" pitchFamily="2" charset="-122"/>
                </a:rPr>
                <a:t>      </a:t>
              </a:r>
              <a:r>
                <a:rPr lang="zh-CN" altLang="zh-CN" sz="2400" b="1">
                  <a:solidFill>
                    <a:srgbClr val="000000"/>
                  </a:solidFill>
                </a:rPr>
                <a:t>萧条，国家贫困。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zh-CN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②</a:t>
              </a:r>
              <a:r>
                <a:rPr lang="zh-CN" altLang="zh-CN" sz="2400" b="1">
                  <a:solidFill>
                    <a:srgbClr val="000000"/>
                  </a:solidFill>
                </a:rPr>
                <a:t>统治者吸取</a:t>
              </a:r>
              <a:r>
                <a:rPr lang="zh-CN" altLang="zh-CN" sz="2400" b="1" u="sng">
                  <a:solidFill>
                    <a:srgbClr val="000000"/>
                  </a:solidFill>
                </a:rPr>
                <a:t>            </a:t>
              </a:r>
              <a:r>
                <a:rPr lang="zh-CN" altLang="zh-CN" sz="2400" b="1">
                  <a:solidFill>
                    <a:srgbClr val="000000"/>
                  </a:solidFill>
                </a:rPr>
                <a:t>教训。</a:t>
              </a:r>
              <a:endParaRPr lang="zh-CN" altLang="zh-CN" sz="24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2" name="Text Box 13">
              <a:extLst>
                <a:ext uri="{FF2B5EF4-FFF2-40B4-BE49-F238E27FC236}">
                  <a16:creationId xmlns:a16="http://schemas.microsoft.com/office/drawing/2014/main" xmlns="" id="{81E8E355-866E-496C-AFEB-F14AA061F6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8605" y="1712278"/>
              <a:ext cx="7969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400" b="1">
                  <a:solidFill>
                    <a:srgbClr val="FF0000"/>
                  </a:solidFill>
                </a:rPr>
                <a:t>经济</a:t>
              </a:r>
            </a:p>
          </p:txBody>
        </p:sp>
        <p:sp>
          <p:nvSpPr>
            <p:cNvPr id="13" name="Text Box 14">
              <a:extLst>
                <a:ext uri="{FF2B5EF4-FFF2-40B4-BE49-F238E27FC236}">
                  <a16:creationId xmlns:a16="http://schemas.microsoft.com/office/drawing/2014/main" xmlns="" id="{9D3AEEAC-C43B-485F-AA7D-AB29057569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8480" y="2225040"/>
              <a:ext cx="7969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400" b="1">
                  <a:solidFill>
                    <a:srgbClr val="FF0000"/>
                  </a:solidFill>
                </a:rPr>
                <a:t>秦亡</a:t>
              </a:r>
            </a:p>
          </p:txBody>
        </p:sp>
        <p:sp>
          <p:nvSpPr>
            <p:cNvPr id="14" name="Text Box 15">
              <a:extLst>
                <a:ext uri="{FF2B5EF4-FFF2-40B4-BE49-F238E27FC236}">
                  <a16:creationId xmlns:a16="http://schemas.microsoft.com/office/drawing/2014/main" xmlns="" id="{80F5F044-F931-44B1-9976-AAF95F7D46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880" y="3749040"/>
              <a:ext cx="7969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400" b="1">
                  <a:solidFill>
                    <a:srgbClr val="FF0000"/>
                  </a:solidFill>
                </a:rPr>
                <a:t>节俭</a:t>
              </a:r>
            </a:p>
          </p:txBody>
        </p:sp>
        <p:sp>
          <p:nvSpPr>
            <p:cNvPr id="15" name="Text Box 16">
              <a:extLst>
                <a:ext uri="{FF2B5EF4-FFF2-40B4-BE49-F238E27FC236}">
                  <a16:creationId xmlns:a16="http://schemas.microsoft.com/office/drawing/2014/main" xmlns="" id="{6C9BBF79-763C-4660-8286-DF3D94D391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5080" y="4206240"/>
              <a:ext cx="14097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400" b="1">
                  <a:solidFill>
                    <a:srgbClr val="FF0000"/>
                  </a:solidFill>
                </a:rPr>
                <a:t>以德化民</a:t>
              </a:r>
            </a:p>
          </p:txBody>
        </p:sp>
        <p:sp>
          <p:nvSpPr>
            <p:cNvPr id="16" name="AutoShape 17">
              <a:extLst>
                <a:ext uri="{FF2B5EF4-FFF2-40B4-BE49-F238E27FC236}">
                  <a16:creationId xmlns:a16="http://schemas.microsoft.com/office/drawing/2014/main" xmlns="" id="{0373E1D6-890E-4217-9B8A-7EF7A66D8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7280" y="3139440"/>
              <a:ext cx="304800" cy="1524000"/>
            </a:xfrm>
            <a:prstGeom prst="leftBrace">
              <a:avLst>
                <a:gd name="adj1" fmla="val 41667"/>
                <a:gd name="adj2" fmla="val 50000"/>
              </a:avLst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 b="1"/>
            </a:p>
          </p:txBody>
        </p:sp>
        <p:sp>
          <p:nvSpPr>
            <p:cNvPr id="17" name="Text Box 18">
              <a:extLst>
                <a:ext uri="{FF2B5EF4-FFF2-40B4-BE49-F238E27FC236}">
                  <a16:creationId xmlns:a16="http://schemas.microsoft.com/office/drawing/2014/main" xmlns="" id="{C06EC7B9-6586-4956-9702-1C7253B4D8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880" y="3291840"/>
              <a:ext cx="79692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400" b="1">
                  <a:solidFill>
                    <a:srgbClr val="FF0000"/>
                  </a:solidFill>
                </a:rPr>
                <a:t>农业</a:t>
              </a:r>
            </a:p>
          </p:txBody>
        </p:sp>
        <p:sp>
          <p:nvSpPr>
            <p:cNvPr id="34" name="Text Box 10">
              <a:extLst>
                <a:ext uri="{FF2B5EF4-FFF2-40B4-BE49-F238E27FC236}">
                  <a16:creationId xmlns:a16="http://schemas.microsoft.com/office/drawing/2014/main" xmlns="" id="{89B4E135-F93D-4549-9A32-E2AEBF0D2B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3855" y="5180965"/>
              <a:ext cx="5943600" cy="1797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000000"/>
                  </a:solidFill>
                </a:rPr>
                <a:t>意义（作用）：社会安定，百姓富裕，国库充裕，景帝后期经济繁荣。</a:t>
              </a:r>
              <a:r>
                <a:rPr lang="zh-CN" altLang="zh-CN" sz="2400" b="1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历史上称这时期的统治为</a:t>
              </a:r>
              <a:r>
                <a:rPr lang="zh-CN" altLang="zh-CN" sz="2400" b="1" dirty="0">
                  <a:solidFill>
                    <a:srgbClr val="000000"/>
                  </a:solidFill>
                </a:rPr>
                <a:t>“</a:t>
              </a:r>
              <a:r>
                <a:rPr lang="zh-CN" altLang="zh-CN" sz="2400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文景之治</a:t>
              </a:r>
              <a:r>
                <a:rPr lang="zh-CN" altLang="zh-CN" sz="2400" b="1" dirty="0">
                  <a:solidFill>
                    <a:srgbClr val="000000"/>
                  </a:solidFill>
                </a:rPr>
                <a:t>”</a:t>
              </a:r>
              <a:r>
                <a:rPr lang="zh-CN" altLang="zh-CN" sz="2800" b="1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。</a:t>
              </a:r>
            </a:p>
            <a:p>
              <a:pPr eaLnBrk="1" hangingPunct="1">
                <a:spcBef>
                  <a:spcPct val="50000"/>
                </a:spcBef>
              </a:pPr>
              <a:endParaRPr lang="zh-CN" altLang="zh-CN" sz="2400" b="1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6143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7098518-6AF9-4785-AFDB-93BA1BBB8FA5}"/>
              </a:ext>
            </a:extLst>
          </p:cNvPr>
          <p:cNvSpPr txBox="1"/>
          <p:nvPr/>
        </p:nvSpPr>
        <p:spPr>
          <a:xfrm>
            <a:off x="3903644" y="4458934"/>
            <a:ext cx="743954" cy="27699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C00000"/>
                </a:solidFill>
              </a:rPr>
              <a:t>优</a:t>
            </a:r>
            <a:r>
              <a:rPr lang="zh-CN" altLang="en-US" sz="1200" b="1" dirty="0" smtClean="0">
                <a:solidFill>
                  <a:srgbClr val="C00000"/>
                </a:solidFill>
              </a:rPr>
              <a:t>品</a:t>
            </a:r>
            <a:r>
              <a:rPr lang="en-US" altLang="zh-CN" sz="1200" b="1" dirty="0" smtClean="0">
                <a:solidFill>
                  <a:srgbClr val="C00000"/>
                </a:solidFill>
              </a:rPr>
              <a:t>PPT</a:t>
            </a:r>
            <a:endParaRPr lang="zh-CN" altLang="en-US" sz="1200" b="1" dirty="0">
              <a:solidFill>
                <a:srgbClr val="C00000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DD1DD23-1611-4DFB-9231-76AE79726D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33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478485" y="1609997"/>
            <a:ext cx="4839433" cy="524800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0A30AF9-7E91-4479-8A1A-4437BAC5ACD2}"/>
              </a:ext>
            </a:extLst>
          </p:cNvPr>
          <p:cNvSpPr txBox="1"/>
          <p:nvPr/>
        </p:nvSpPr>
        <p:spPr>
          <a:xfrm>
            <a:off x="444341" y="2105922"/>
            <a:ext cx="913161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rgbClr val="260A0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谢谢你的观看！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866CC18-7D46-4715-9966-22C342D94F55}"/>
              </a:ext>
            </a:extLst>
          </p:cNvPr>
          <p:cNvSpPr/>
          <p:nvPr/>
        </p:nvSpPr>
        <p:spPr>
          <a:xfrm>
            <a:off x="2821841" y="3751039"/>
            <a:ext cx="34163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b="1" spc="600" dirty="0">
                <a:solidFill>
                  <a:srgbClr val="583230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大一统</a:t>
            </a:r>
            <a:r>
              <a:rPr lang="zh-CN" altLang="en-US" sz="1200" b="1" spc="600" dirty="0">
                <a:solidFill>
                  <a:srgbClr val="583230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汉朝</a:t>
            </a:r>
            <a:r>
              <a:rPr lang="zh-CN" altLang="zh-CN" sz="1200" b="1" spc="600" dirty="0">
                <a:solidFill>
                  <a:srgbClr val="583230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，中国第一盛世局面</a:t>
            </a:r>
            <a:endParaRPr lang="zh-CN" altLang="en-US" sz="1200" spc="600" dirty="0">
              <a:solidFill>
                <a:srgbClr val="583230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1CE6AB5-D129-4C3D-8C9D-0B18FA3791DF}"/>
              </a:ext>
            </a:extLst>
          </p:cNvPr>
          <p:cNvGrpSpPr/>
          <p:nvPr/>
        </p:nvGrpSpPr>
        <p:grpSpPr>
          <a:xfrm>
            <a:off x="8184062" y="1051960"/>
            <a:ext cx="1155198" cy="1155199"/>
            <a:chOff x="8661903" y="1937129"/>
            <a:chExt cx="1155198" cy="1155199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BA7CB337-EB09-453A-BE1D-E95CCC3E3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1903" y="1937129"/>
              <a:ext cx="1155198" cy="1155198"/>
            </a:xfrm>
            <a:prstGeom prst="rect">
              <a:avLst/>
            </a:prstGeom>
          </p:spPr>
        </p:pic>
        <p:sp>
          <p:nvSpPr>
            <p:cNvPr id="11" name="Text Box 4">
              <a:extLst>
                <a:ext uri="{FF2B5EF4-FFF2-40B4-BE49-F238E27FC236}">
                  <a16:creationId xmlns:a16="http://schemas.microsoft.com/office/drawing/2014/main" xmlns="" id="{0320BE10-5564-487B-BE5F-32C0C33BC9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00630" y="2093464"/>
              <a:ext cx="353943" cy="9988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100" dirty="0">
                  <a:solidFill>
                    <a:schemeClr val="bg1"/>
                  </a:solidFill>
                  <a:ea typeface="华文行楷" panose="02010800040101010101" pitchFamily="2" charset="-122"/>
                </a:rPr>
                <a:t>汉高祖</a:t>
              </a:r>
              <a:r>
                <a:rPr lang="zh-CN" altLang="zh-CN" sz="1100" dirty="0">
                  <a:solidFill>
                    <a:schemeClr val="bg1"/>
                  </a:solidFill>
                  <a:ea typeface="华文行楷" panose="02010800040101010101" pitchFamily="2" charset="-122"/>
                </a:rPr>
                <a:t>刘邦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6E961B0-45F2-40BF-B10C-AC64A2DD5BAA}"/>
              </a:ext>
            </a:extLst>
          </p:cNvPr>
          <p:cNvSpPr txBox="1"/>
          <p:nvPr/>
        </p:nvSpPr>
        <p:spPr>
          <a:xfrm>
            <a:off x="2774269" y="1535196"/>
            <a:ext cx="3746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260A0C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大统一的汉朝</a:t>
            </a:r>
          </a:p>
        </p:txBody>
      </p:sp>
    </p:spTree>
    <p:extLst>
      <p:ext uri="{BB962C8B-B14F-4D97-AF65-F5344CB8AC3E}">
        <p14:creationId xmlns:p14="http://schemas.microsoft.com/office/powerpoint/2010/main" val="1004391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20313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467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>
            <a:extLst>
              <a:ext uri="{FF2B5EF4-FFF2-40B4-BE49-F238E27FC236}">
                <a16:creationId xmlns:a16="http://schemas.microsoft.com/office/drawing/2014/main" xmlns="" id="{26404DC2-FC9C-4A8D-9AF1-6C08417531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4775" y="2760327"/>
            <a:ext cx="4362450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历 史 简 介</a:t>
            </a:r>
            <a:endParaRPr lang="zh-CN" altLang="zh-CN" sz="6600" b="1" dirty="0">
              <a:solidFill>
                <a:srgbClr val="260A0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81361A6-AEF5-46E1-A481-1603092408FE}"/>
              </a:ext>
            </a:extLst>
          </p:cNvPr>
          <p:cNvSpPr txBox="1"/>
          <p:nvPr/>
        </p:nvSpPr>
        <p:spPr>
          <a:xfrm>
            <a:off x="5471160" y="2042160"/>
            <a:ext cx="1127760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第一章节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0317841-7FB4-4EC0-8428-B42FF4E66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145" y="3868323"/>
            <a:ext cx="3488055" cy="348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46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86817AE-351D-4A05-8926-5E7F8131951D}"/>
              </a:ext>
            </a:extLst>
          </p:cNvPr>
          <p:cNvGrpSpPr/>
          <p:nvPr/>
        </p:nvGrpSpPr>
        <p:grpSpPr>
          <a:xfrm>
            <a:off x="1065531" y="1392789"/>
            <a:ext cx="4187825" cy="4537075"/>
            <a:chOff x="715011" y="1160462"/>
            <a:chExt cx="4187825" cy="4537075"/>
          </a:xfrm>
        </p:grpSpPr>
        <p:pic>
          <p:nvPicPr>
            <p:cNvPr id="2" name="Picture 2" descr="刘邦2">
              <a:extLst>
                <a:ext uri="{FF2B5EF4-FFF2-40B4-BE49-F238E27FC236}">
                  <a16:creationId xmlns:a16="http://schemas.microsoft.com/office/drawing/2014/main" xmlns="" id="{D8AAB49F-148D-4A17-9B4B-5A3CC076F0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5011" y="1160462"/>
              <a:ext cx="4187825" cy="453707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3" name="Text Box 4">
              <a:extLst>
                <a:ext uri="{FF2B5EF4-FFF2-40B4-BE49-F238E27FC236}">
                  <a16:creationId xmlns:a16="http://schemas.microsoft.com/office/drawing/2014/main" xmlns="" id="{A06C9ACD-727E-4F4A-96FE-32AC4A642C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1586" y="1536986"/>
              <a:ext cx="854075" cy="3600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4400" dirty="0">
                  <a:ea typeface="华文行楷" panose="02010800040101010101" pitchFamily="2" charset="-122"/>
                </a:rPr>
                <a:t>刘邦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0406E35-D1B8-458D-9DD7-89380386D6C2}"/>
              </a:ext>
            </a:extLst>
          </p:cNvPr>
          <p:cNvSpPr/>
          <p:nvPr/>
        </p:nvSpPr>
        <p:spPr>
          <a:xfrm>
            <a:off x="5699760" y="1985644"/>
            <a:ext cx="52882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（汉朝开国皇帝）</a:t>
            </a:r>
          </a:p>
          <a:p>
            <a:pPr>
              <a:lnSpc>
                <a:spcPct val="150000"/>
              </a:lnSpc>
            </a:pP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刘邦（公元前</a:t>
            </a:r>
            <a:r>
              <a:rPr lang="en-US" altLang="zh-CN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256</a:t>
            </a: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年冬月二十四</a:t>
            </a:r>
            <a:r>
              <a:rPr lang="en-US" altLang="zh-CN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前</a:t>
            </a:r>
            <a:r>
              <a:rPr lang="en-US" altLang="zh-CN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195</a:t>
            </a: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年四月二十五），即汉太祖高皇帝，沛丰邑中阳里人，汉朝开国皇帝，汉民族和汉文化的伟大开拓者之一、中国历史上杰出的政治家、卓越的战略家和指挥家。对汉族的发展、以及中国的统一有突出贡献。公元前</a:t>
            </a:r>
            <a:r>
              <a:rPr lang="en-US" altLang="zh-CN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202</a:t>
            </a: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28</a:t>
            </a:r>
            <a:r>
              <a:rPr lang="zh-CN" altLang="en-US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日，刘邦于定陶氾水之阳即皇帝位，定都长安，史称西汉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65FD5C2-1D6C-406E-9820-225C13602D44}"/>
              </a:ext>
            </a:extLst>
          </p:cNvPr>
          <p:cNvSpPr/>
          <p:nvPr/>
        </p:nvSpPr>
        <p:spPr>
          <a:xfrm>
            <a:off x="5693485" y="1616312"/>
            <a:ext cx="798755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000" b="1" spc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刘邦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719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W020060929422855188789">
            <a:hlinkClick r:id="rId3" action="ppaction://hlinksldjump"/>
            <a:extLst>
              <a:ext uri="{FF2B5EF4-FFF2-40B4-BE49-F238E27FC236}">
                <a16:creationId xmlns:a16="http://schemas.microsoft.com/office/drawing/2014/main" xmlns="" id="{9A86C552-4AFB-4F3C-B8B9-572A55265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6000"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840" y="895629"/>
            <a:ext cx="5928360" cy="4009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866B4CB7-BD61-4811-8CE5-17F6CE962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7419" y="4946708"/>
            <a:ext cx="5803192" cy="10156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b="1" spc="100" dirty="0">
                <a:latin typeface="宋体" panose="02010600030101010101" pitchFamily="2" charset="-122"/>
              </a:rPr>
              <a:t>    ［西汉壁画］ </a:t>
            </a:r>
          </a:p>
          <a:p>
            <a:pPr>
              <a:lnSpc>
                <a:spcPct val="150000"/>
              </a:lnSpc>
            </a:pPr>
            <a:r>
              <a:rPr lang="zh-CN" altLang="zh-CN" b="1" spc="100" dirty="0">
                <a:latin typeface="宋体" panose="02010600030101010101" pitchFamily="2" charset="-122"/>
              </a:rPr>
              <a:t>         （该壁画反映的是农业生产活动。）</a:t>
            </a:r>
          </a:p>
        </p:txBody>
      </p:sp>
    </p:spTree>
    <p:extLst>
      <p:ext uri="{BB962C8B-B14F-4D97-AF65-F5344CB8AC3E}">
        <p14:creationId xmlns:p14="http://schemas.microsoft.com/office/powerpoint/2010/main" val="466841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853819A7-88D3-40AC-AD6D-2437213C9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568" y="1075373"/>
            <a:ext cx="8424863" cy="3617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>
            <a:extLst>
              <a:ext uri="{FF2B5EF4-FFF2-40B4-BE49-F238E27FC236}">
                <a16:creationId xmlns:a16="http://schemas.microsoft.com/office/drawing/2014/main" xmlns="" id="{FF23C433-70BC-4A22-B6EC-B758CDB7F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599" y="5101908"/>
            <a:ext cx="6553200" cy="5078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 spc="1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/>
              <a:t>汉代牛耕图</a:t>
            </a:r>
          </a:p>
        </p:txBody>
      </p:sp>
    </p:spTree>
    <p:extLst>
      <p:ext uri="{BB962C8B-B14F-4D97-AF65-F5344CB8AC3E}">
        <p14:creationId xmlns:p14="http://schemas.microsoft.com/office/powerpoint/2010/main" val="32514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xmlns="" id="{5402827F-EB30-4743-A114-11E76183C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7470" y="5135563"/>
            <a:ext cx="9869170" cy="5078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 spc="1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/>
              <a:t>         西汉中山靖王刘胜的金缕玉衣（玉２４９８片，金线１１００克）</a:t>
            </a:r>
          </a:p>
        </p:txBody>
      </p:sp>
      <p:pic>
        <p:nvPicPr>
          <p:cNvPr id="3" name="Picture 3" descr="金缕玉衣">
            <a:extLst>
              <a:ext uri="{FF2B5EF4-FFF2-40B4-BE49-F238E27FC236}">
                <a16:creationId xmlns:a16="http://schemas.microsoft.com/office/drawing/2014/main" xmlns="" id="{7D2FFDBC-1A2C-4AAF-B0C2-6780DEDC35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523" y="841672"/>
            <a:ext cx="5842953" cy="3989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1045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>
            <a:extLst>
              <a:ext uri="{FF2B5EF4-FFF2-40B4-BE49-F238E27FC236}">
                <a16:creationId xmlns:a16="http://schemas.microsoft.com/office/drawing/2014/main" xmlns="" id="{D8C7F905-065E-4AF5-BA84-426A60530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2093" y="5166803"/>
            <a:ext cx="3127779" cy="5078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 spc="1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/>
              <a:t>客观：景帝后期的经济繁荣</a:t>
            </a:r>
          </a:p>
        </p:txBody>
      </p:sp>
      <p:sp>
        <p:nvSpPr>
          <p:cNvPr id="4" name="Text Box 16">
            <a:extLst>
              <a:ext uri="{FF2B5EF4-FFF2-40B4-BE49-F238E27FC236}">
                <a16:creationId xmlns:a16="http://schemas.microsoft.com/office/drawing/2014/main" xmlns="" id="{BF7E81C1-FA55-4A6C-82E3-DE5CEE9EF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2093" y="5597988"/>
            <a:ext cx="4825360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 spc="1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/>
              <a:t>主观：汉武帝雄才大略，善于用人</a:t>
            </a:r>
          </a:p>
        </p:txBody>
      </p:sp>
      <p:grpSp>
        <p:nvGrpSpPr>
          <p:cNvPr id="5" name="Group 15">
            <a:extLst>
              <a:ext uri="{FF2B5EF4-FFF2-40B4-BE49-F238E27FC236}">
                <a16:creationId xmlns:a16="http://schemas.microsoft.com/office/drawing/2014/main" xmlns="" id="{225CABEB-1BF0-43C1-B145-4B2CC68ADFB7}"/>
              </a:ext>
            </a:extLst>
          </p:cNvPr>
          <p:cNvGrpSpPr>
            <a:grpSpLocks/>
          </p:cNvGrpSpPr>
          <p:nvPr/>
        </p:nvGrpSpPr>
        <p:grpSpPr bwMode="auto">
          <a:xfrm>
            <a:off x="4750992" y="1159533"/>
            <a:ext cx="2219533" cy="3278068"/>
            <a:chOff x="0" y="0"/>
            <a:chExt cx="1844" cy="2677"/>
          </a:xfrm>
        </p:grpSpPr>
        <p:pic>
          <p:nvPicPr>
            <p:cNvPr id="6" name="Picture 16" descr="董仲舒 （前179—前104）西汉伦理思想家、哲学家，今文经学大师。广川（今河北景县）人。">
              <a:extLst>
                <a:ext uri="{FF2B5EF4-FFF2-40B4-BE49-F238E27FC236}">
                  <a16:creationId xmlns:a16="http://schemas.microsoft.com/office/drawing/2014/main" xmlns="" id="{76C476AC-B4F1-410C-B1C7-A31A2012AE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44" cy="267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 Box 17">
              <a:extLst>
                <a:ext uri="{FF2B5EF4-FFF2-40B4-BE49-F238E27FC236}">
                  <a16:creationId xmlns:a16="http://schemas.microsoft.com/office/drawing/2014/main" xmlns="" id="{35DA3DAD-2B77-489B-AF76-4E5D8CF52D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8" y="46"/>
              <a:ext cx="511" cy="12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华文中宋" pitchFamily="2" charset="-122"/>
                </a:rPr>
                <a:t>董仲舒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156F72C-5DEB-4759-9FD5-CEDCA56B46CC}"/>
              </a:ext>
            </a:extLst>
          </p:cNvPr>
          <p:cNvGrpSpPr/>
          <p:nvPr/>
        </p:nvGrpSpPr>
        <p:grpSpPr>
          <a:xfrm>
            <a:off x="1306652" y="1159533"/>
            <a:ext cx="2759783" cy="3278068"/>
            <a:chOff x="715011" y="1160462"/>
            <a:chExt cx="4187825" cy="4537075"/>
          </a:xfrm>
        </p:grpSpPr>
        <p:pic>
          <p:nvPicPr>
            <p:cNvPr id="10" name="Picture 2" descr="刘邦2">
              <a:extLst>
                <a:ext uri="{FF2B5EF4-FFF2-40B4-BE49-F238E27FC236}">
                  <a16:creationId xmlns:a16="http://schemas.microsoft.com/office/drawing/2014/main" xmlns="" id="{42E205BB-F657-457A-806B-09FD825781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5011" y="1160462"/>
              <a:ext cx="4187825" cy="45370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4">
              <a:extLst>
                <a:ext uri="{FF2B5EF4-FFF2-40B4-BE49-F238E27FC236}">
                  <a16:creationId xmlns:a16="http://schemas.microsoft.com/office/drawing/2014/main" xmlns="" id="{6CCF62B5-F577-49F4-9CD4-495106B6AD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1586" y="1536986"/>
              <a:ext cx="854075" cy="3600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4400" dirty="0">
                  <a:ea typeface="华文行楷" panose="02010800040101010101" pitchFamily="2" charset="-122"/>
                </a:rPr>
                <a:t>刘邦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BEAF4A7-361B-4B41-A152-3E41CBB5FB30}"/>
              </a:ext>
            </a:extLst>
          </p:cNvPr>
          <p:cNvSpPr txBox="1"/>
          <p:nvPr/>
        </p:nvSpPr>
        <p:spPr>
          <a:xfrm>
            <a:off x="1502093" y="4720825"/>
            <a:ext cx="2969083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 spc="1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汉朝能够大统一强盛</a:t>
            </a:r>
          </a:p>
        </p:txBody>
      </p:sp>
      <p:pic>
        <p:nvPicPr>
          <p:cNvPr id="13" name="Picture 2" descr="W020060929422855188789">
            <a:hlinkClick r:id="rId5" action="ppaction://hlinksldjump"/>
            <a:extLst>
              <a:ext uri="{FF2B5EF4-FFF2-40B4-BE49-F238E27FC236}">
                <a16:creationId xmlns:a16="http://schemas.microsoft.com/office/drawing/2014/main" xmlns="" id="{EED2E378-CCBE-4559-8019-1460F00A9A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lum bright="6000"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57"/>
          <a:stretch/>
        </p:blipFill>
        <p:spPr bwMode="auto">
          <a:xfrm>
            <a:off x="7550541" y="1100243"/>
            <a:ext cx="3193659" cy="3260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7384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>
            <a:extLst>
              <a:ext uri="{FF2B5EF4-FFF2-40B4-BE49-F238E27FC236}">
                <a16:creationId xmlns:a16="http://schemas.microsoft.com/office/drawing/2014/main" xmlns="" id="{26404DC2-FC9C-4A8D-9AF1-6C08417531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4775" y="2760327"/>
            <a:ext cx="4362450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rgbClr val="260A0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具 体 措 施</a:t>
            </a:r>
            <a:endParaRPr lang="zh-CN" altLang="zh-CN" sz="6600" b="1" dirty="0">
              <a:solidFill>
                <a:srgbClr val="260A0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81361A6-AEF5-46E1-A481-1603092408FE}"/>
              </a:ext>
            </a:extLst>
          </p:cNvPr>
          <p:cNvSpPr txBox="1"/>
          <p:nvPr/>
        </p:nvSpPr>
        <p:spPr>
          <a:xfrm>
            <a:off x="5471160" y="2042160"/>
            <a:ext cx="1127760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第二章节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0317841-7FB4-4EC0-8428-B42FF4E66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145" y="3868323"/>
            <a:ext cx="3488055" cy="348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26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3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</TotalTime>
  <Words>1798</Words>
  <Application>Microsoft Office PowerPoint</Application>
  <PresentationFormat>宽屏</PresentationFormat>
  <Paragraphs>137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Meiryo</vt:lpstr>
      <vt:lpstr>等线</vt:lpstr>
      <vt:lpstr>华文行楷</vt:lpstr>
      <vt:lpstr>华文隶书</vt:lpstr>
      <vt:lpstr>华文中宋</vt:lpstr>
      <vt:lpstr>思源宋体 CN</vt:lpstr>
      <vt:lpstr>宋体</vt:lpstr>
      <vt:lpstr>微软雅黑</vt:lpstr>
      <vt:lpstr>Arial</vt:lpstr>
      <vt:lpstr>Arial Narrow</vt:lpstr>
      <vt:lpstr>Calibri</vt:lpstr>
      <vt:lpstr>Calibri Light</vt:lpstr>
      <vt:lpstr>Times New Roman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40</cp:revision>
  <dcterms:created xsi:type="dcterms:W3CDTF">2017-08-18T03:02:00Z</dcterms:created>
  <dcterms:modified xsi:type="dcterms:W3CDTF">2018-12-10T11:40:36Z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