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  <p:sldMasterId id="2147483706" r:id="rId2"/>
  </p:sldMasterIdLst>
  <p:notesMasterIdLst>
    <p:notesMasterId r:id="rId28"/>
  </p:notesMasterIdLst>
  <p:sldIdLst>
    <p:sldId id="470" r:id="rId3"/>
    <p:sldId id="353" r:id="rId4"/>
    <p:sldId id="471" r:id="rId5"/>
    <p:sldId id="496" r:id="rId6"/>
    <p:sldId id="497" r:id="rId7"/>
    <p:sldId id="498" r:id="rId8"/>
    <p:sldId id="491" r:id="rId9"/>
    <p:sldId id="499" r:id="rId10"/>
    <p:sldId id="492" r:id="rId11"/>
    <p:sldId id="494" r:id="rId12"/>
    <p:sldId id="495" r:id="rId13"/>
    <p:sldId id="500" r:id="rId14"/>
    <p:sldId id="501" r:id="rId15"/>
    <p:sldId id="502" r:id="rId16"/>
    <p:sldId id="503" r:id="rId17"/>
    <p:sldId id="504" r:id="rId18"/>
    <p:sldId id="505" r:id="rId19"/>
    <p:sldId id="506" r:id="rId20"/>
    <p:sldId id="507" r:id="rId21"/>
    <p:sldId id="508" r:id="rId22"/>
    <p:sldId id="509" r:id="rId23"/>
    <p:sldId id="493" r:id="rId24"/>
    <p:sldId id="352" r:id="rId25"/>
    <p:sldId id="297" r:id="rId26"/>
    <p:sldId id="510" r:id="rId27"/>
  </p:sldIdLst>
  <p:sldSz cx="12190413" cy="6859588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7590"/>
    <a:srgbClr val="B97E52"/>
    <a:srgbClr val="D9935F"/>
    <a:srgbClr val="3296A8"/>
    <a:srgbClr val="6D8AAB"/>
    <a:srgbClr val="31709C"/>
    <a:srgbClr val="7697B3"/>
    <a:srgbClr val="6FA094"/>
    <a:srgbClr val="94BCB4"/>
    <a:srgbClr val="5950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15" autoAdjust="0"/>
    <p:restoredTop sz="97778" autoAdjust="0"/>
  </p:normalViewPr>
  <p:slideViewPr>
    <p:cSldViewPr snapToGrid="0" showGuides="1">
      <p:cViewPr varScale="1">
        <p:scale>
          <a:sx n="84" d="100"/>
          <a:sy n="84" d="100"/>
        </p:scale>
        <p:origin x="186" y="9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7266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164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161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643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9398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4606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712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561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7155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803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079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9222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8084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3492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0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755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21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994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722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726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28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918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837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152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40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919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253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408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4034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5452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7213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927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21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玩具, 玩偶&#10;&#10;已生成高可信度的说明">
            <a:extLst>
              <a:ext uri="{FF2B5EF4-FFF2-40B4-BE49-F238E27FC236}">
                <a16:creationId xmlns:a16="http://schemas.microsoft.com/office/drawing/2014/main" xmlns="" id="{0344D4BF-45FA-499D-BF29-4D01217D9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F83A761-2CB5-4D97-BCD8-892E147C78C2}"/>
              </a:ext>
            </a:extLst>
          </p:cNvPr>
          <p:cNvGrpSpPr/>
          <p:nvPr/>
        </p:nvGrpSpPr>
        <p:grpSpPr>
          <a:xfrm>
            <a:off x="3795932" y="1972463"/>
            <a:ext cx="4778074" cy="1067090"/>
            <a:chOff x="3012364" y="3174015"/>
            <a:chExt cx="6109460" cy="725747"/>
          </a:xfrm>
        </p:grpSpPr>
        <p:sp>
          <p:nvSpPr>
            <p:cNvPr id="8" name="文本框 283">
              <a:extLst>
                <a:ext uri="{FF2B5EF4-FFF2-40B4-BE49-F238E27FC236}">
                  <a16:creationId xmlns:a16="http://schemas.microsoft.com/office/drawing/2014/main" xmlns="" id="{3EFE8873-9287-4637-B072-E188344FD408}"/>
                </a:ext>
              </a:extLst>
            </p:cNvPr>
            <p:cNvSpPr txBox="1"/>
            <p:nvPr/>
          </p:nvSpPr>
          <p:spPr>
            <a:xfrm>
              <a:off x="3012364" y="3192077"/>
              <a:ext cx="6109460" cy="6907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800" b="1" dirty="0">
                  <a:solidFill>
                    <a:srgbClr val="497590"/>
                  </a:solidFill>
                  <a:cs typeface="+mn-ea"/>
                  <a:sym typeface="+mn-lt"/>
                </a:rPr>
                <a:t>《</a:t>
              </a:r>
              <a:r>
                <a:rPr lang="zh-CN" altLang="en-US" sz="5800" b="1" dirty="0">
                  <a:solidFill>
                    <a:srgbClr val="497590"/>
                  </a:solidFill>
                  <a:cs typeface="+mn-ea"/>
                  <a:sym typeface="+mn-lt"/>
                </a:rPr>
                <a:t>鞋匠的儿子</a:t>
              </a:r>
              <a:r>
                <a:rPr lang="en-US" altLang="zh-CN" sz="5800" b="1" dirty="0">
                  <a:solidFill>
                    <a:srgbClr val="497590"/>
                  </a:solidFill>
                  <a:cs typeface="+mn-ea"/>
                  <a:sym typeface="+mn-lt"/>
                </a:rPr>
                <a:t>》</a:t>
              </a:r>
              <a:endParaRPr lang="zh-CN" altLang="en-US" sz="5800" b="1" dirty="0">
                <a:solidFill>
                  <a:srgbClr val="497590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6B95B112-B7D6-4021-B2D9-6D3CF20143C8}"/>
                </a:ext>
              </a:extLst>
            </p:cNvPr>
            <p:cNvGrpSpPr/>
            <p:nvPr/>
          </p:nvGrpSpPr>
          <p:grpSpPr>
            <a:xfrm>
              <a:off x="3238500" y="3174015"/>
              <a:ext cx="5729514" cy="725747"/>
              <a:chOff x="3200400" y="3174015"/>
              <a:chExt cx="5729514" cy="725747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486F4CF0-1A28-4211-9B65-6F80C1BB3F4E}"/>
                  </a:ext>
                </a:extLst>
              </p:cNvPr>
              <p:cNvCxnSpPr/>
              <p:nvPr/>
            </p:nvCxnSpPr>
            <p:spPr>
              <a:xfrm>
                <a:off x="3214914" y="3174015"/>
                <a:ext cx="5715000" cy="0"/>
              </a:xfrm>
              <a:prstGeom prst="line">
                <a:avLst/>
              </a:prstGeom>
              <a:ln>
                <a:solidFill>
                  <a:srgbClr val="49759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99D1BAAD-E91D-45D5-AB46-C2E7045C5D00}"/>
                  </a:ext>
                </a:extLst>
              </p:cNvPr>
              <p:cNvCxnSpPr/>
              <p:nvPr/>
            </p:nvCxnSpPr>
            <p:spPr>
              <a:xfrm>
                <a:off x="3200400" y="3899762"/>
                <a:ext cx="5715000" cy="0"/>
              </a:xfrm>
              <a:prstGeom prst="line">
                <a:avLst/>
              </a:prstGeom>
              <a:ln>
                <a:solidFill>
                  <a:srgbClr val="49759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56D3647-D6F9-4342-A0C8-15FAD58BEE6A}"/>
              </a:ext>
            </a:extLst>
          </p:cNvPr>
          <p:cNvGrpSpPr/>
          <p:nvPr/>
        </p:nvGrpSpPr>
        <p:grpSpPr>
          <a:xfrm>
            <a:off x="4063289" y="3282780"/>
            <a:ext cx="4230948" cy="369532"/>
            <a:chOff x="2999900" y="5577557"/>
            <a:chExt cx="4403755" cy="246492"/>
          </a:xfrm>
          <a:solidFill>
            <a:srgbClr val="52A87C"/>
          </a:solidFill>
        </p:grpSpPr>
        <p:sp>
          <p:nvSpPr>
            <p:cNvPr id="14" name="_16">
              <a:extLst>
                <a:ext uri="{FF2B5EF4-FFF2-40B4-BE49-F238E27FC236}">
                  <a16:creationId xmlns:a16="http://schemas.microsoft.com/office/drawing/2014/main" xmlns="" id="{5457A616-31A9-400F-9476-EEBA1F0B09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00" y="5577557"/>
              <a:ext cx="1886883" cy="246492"/>
            </a:xfrm>
            <a:prstGeom prst="rect">
              <a:avLst/>
            </a:prstGeom>
            <a:solidFill>
              <a:srgbClr val="4975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22" tIns="45711" rIns="91422" bIns="45711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600" b="0" spc="300" dirty="0">
                  <a:latin typeface="+mn-lt"/>
                  <a:ea typeface="+mn-ea"/>
                  <a:cs typeface="+mn-ea"/>
                  <a:sym typeface="+mn-lt"/>
                </a:rPr>
                <a:t>教师：</a:t>
              </a:r>
              <a:r>
                <a:rPr lang="en-US" altLang="zh-CN" sz="1600" b="0" spc="300" dirty="0">
                  <a:latin typeface="+mn-lt"/>
                  <a:ea typeface="+mn-ea"/>
                  <a:cs typeface="+mn-ea"/>
                  <a:sym typeface="+mn-lt"/>
                </a:rPr>
                <a:t>XXX </a:t>
              </a:r>
              <a:endParaRPr lang="zh-CN" altLang="zh-CN" sz="1600" b="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_16">
              <a:extLst>
                <a:ext uri="{FF2B5EF4-FFF2-40B4-BE49-F238E27FC236}">
                  <a16:creationId xmlns:a16="http://schemas.microsoft.com/office/drawing/2014/main" xmlns="" id="{FB292E1B-C0D0-43A4-95ED-37C4E7C1D7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2763" y="5577557"/>
              <a:ext cx="2280892" cy="246492"/>
            </a:xfrm>
            <a:prstGeom prst="rect">
              <a:avLst/>
            </a:prstGeom>
            <a:solidFill>
              <a:srgbClr val="4975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22" tIns="45711" rIns="91422" bIns="45711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600" b="0" dirty="0">
                  <a:latin typeface="+mn-lt"/>
                  <a:ea typeface="+mn-ea"/>
                  <a:cs typeface="+mn-ea"/>
                  <a:sym typeface="+mn-lt"/>
                </a:rPr>
                <a:t>日期：</a:t>
              </a:r>
              <a:r>
                <a:rPr lang="en-US" altLang="zh-CN" sz="1600" b="0" dirty="0">
                  <a:latin typeface="+mn-lt"/>
                  <a:ea typeface="+mn-ea"/>
                  <a:cs typeface="+mn-ea"/>
                  <a:sym typeface="+mn-lt"/>
                </a:rPr>
                <a:t>2019.08.28</a:t>
              </a:r>
              <a:endParaRPr lang="zh-CN" altLang="zh-CN" sz="16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5D152BB3-E36F-4701-8E82-02E925C8A5C1}"/>
              </a:ext>
            </a:extLst>
          </p:cNvPr>
          <p:cNvSpPr txBox="1"/>
          <p:nvPr/>
        </p:nvSpPr>
        <p:spPr>
          <a:xfrm>
            <a:off x="3918456" y="1331801"/>
            <a:ext cx="4600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rgbClr val="497590"/>
                </a:solidFill>
                <a:cs typeface="+mn-ea"/>
                <a:sym typeface="+mn-lt"/>
              </a:rPr>
              <a:t>小学语文课件</a:t>
            </a:r>
            <a:r>
              <a:rPr lang="en-US" altLang="zh-CN" sz="2800" spc="600" dirty="0">
                <a:solidFill>
                  <a:srgbClr val="497590"/>
                </a:solidFill>
                <a:cs typeface="+mn-ea"/>
                <a:sym typeface="+mn-lt"/>
              </a:rPr>
              <a:t>PPT</a:t>
            </a:r>
            <a:r>
              <a:rPr lang="zh-CN" altLang="en-US" sz="2800" spc="600" dirty="0">
                <a:solidFill>
                  <a:srgbClr val="497590"/>
                </a:solidFill>
                <a:cs typeface="+mn-ea"/>
                <a:sym typeface="+mn-lt"/>
              </a:rPr>
              <a:t>模板</a:t>
            </a:r>
            <a:endParaRPr lang="en-US" sz="2800" spc="600" dirty="0">
              <a:solidFill>
                <a:srgbClr val="49759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990725" y="2738438"/>
            <a:ext cx="777716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      快速阅读课文，画出生字词及不理解的词语，借助字典并联系上下文理解意思。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62163" y="1370013"/>
            <a:ext cx="403383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自学指</a:t>
            </a:r>
            <a:r>
              <a:rPr lang="zh-CN" altLang="en-US" sz="3000" b="1" smtClean="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导一</a:t>
            </a:r>
            <a:endParaRPr lang="zh-CN" altLang="en-US" sz="3000" b="1">
              <a:solidFill>
                <a:srgbClr val="49759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185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933793" y="2184536"/>
            <a:ext cx="8302625" cy="2087562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en-US" altLang="zh-CN" sz="2500" b="1" smtClean="0">
                <a:solidFill>
                  <a:srgbClr val="497590"/>
                </a:solidFill>
                <a:cs typeface="+mn-ea"/>
                <a:sym typeface="+mn-lt"/>
              </a:rPr>
              <a:t>   </a:t>
            </a:r>
            <a:r>
              <a:rPr lang="zh-CN" altLang="en-US" sz="2500" b="1" smtClean="0">
                <a:solidFill>
                  <a:srgbClr val="497590"/>
                </a:solidFill>
                <a:cs typeface="+mn-ea"/>
                <a:sym typeface="+mn-lt"/>
              </a:rPr>
              <a:t>自由阅读课文，林肯演讲前后，参议员对他的态度有什么变化？为什么有这么大的变化？</a:t>
            </a:r>
          </a:p>
          <a:p>
            <a:pPr>
              <a:lnSpc>
                <a:spcPct val="90000"/>
              </a:lnSpc>
            </a:pPr>
            <a:endParaRPr lang="zh-CN" altLang="en-US" sz="2500" smtClean="0">
              <a:solidFill>
                <a:srgbClr val="497590"/>
              </a:solidFill>
              <a:cs typeface="+mn-ea"/>
              <a:sym typeface="+mn-lt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>
          <a:xfrm>
            <a:off x="2171700" y="1443038"/>
            <a:ext cx="8229600" cy="114300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50000"/>
              </a:spcBef>
            </a:pPr>
            <a:r>
              <a:rPr lang="zh-CN" altLang="en-US" sz="2500" b="1" smtClean="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自学指导二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322513" y="3568313"/>
            <a:ext cx="8302625" cy="208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500" b="1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参议院态度的变化：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2500" b="1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羞辱   大笑    静默    掌声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zh-CN" altLang="en-US" sz="2500" b="1">
              <a:solidFill>
                <a:srgbClr val="49759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323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68450" y="3106738"/>
            <a:ext cx="8218488" cy="3024187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zh-CN" altLang="en-US" sz="2500" b="1" smtClean="0">
                <a:solidFill>
                  <a:srgbClr val="497590"/>
                </a:solidFill>
                <a:cs typeface="+mn-ea"/>
                <a:sym typeface="+mn-lt"/>
              </a:rPr>
              <a:t>           默读课文， 用“</a:t>
            </a:r>
            <a:r>
              <a:rPr lang="en-US" altLang="zh-CN" sz="2500" b="1" smtClean="0">
                <a:solidFill>
                  <a:srgbClr val="497590"/>
                </a:solidFill>
                <a:cs typeface="+mn-ea"/>
                <a:sym typeface="+mn-lt"/>
              </a:rPr>
              <a:t>——”</a:t>
            </a:r>
            <a:r>
              <a:rPr lang="zh-CN" altLang="en-US" sz="2500" b="1" smtClean="0">
                <a:solidFill>
                  <a:srgbClr val="497590"/>
                </a:solidFill>
                <a:cs typeface="+mn-ea"/>
                <a:sym typeface="+mn-lt"/>
              </a:rPr>
              <a:t>划出林肯说的三段话， 认真读一读，想一想：这些句子反映了林肯怎样的人格魅力？ </a:t>
            </a:r>
          </a:p>
          <a:p>
            <a:pPr>
              <a:lnSpc>
                <a:spcPct val="80000"/>
              </a:lnSpc>
            </a:pPr>
            <a:endParaRPr lang="zh-CN" altLang="en-US" sz="2500" smtClean="0">
              <a:solidFill>
                <a:srgbClr val="497590"/>
              </a:solidFill>
              <a:cs typeface="+mn-ea"/>
              <a:sym typeface="+mn-lt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>
          <a:xfrm>
            <a:off x="1701800" y="2039938"/>
            <a:ext cx="8229600" cy="114300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50000"/>
              </a:spcBef>
            </a:pPr>
            <a:r>
              <a:rPr lang="zh-CN" altLang="en-US" sz="2500" b="1" smtClean="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自学指导三</a:t>
            </a:r>
          </a:p>
        </p:txBody>
      </p:sp>
    </p:spTree>
    <p:extLst>
      <p:ext uri="{BB962C8B-B14F-4D97-AF65-F5344CB8AC3E}">
        <p14:creationId xmlns:p14="http://schemas.microsoft.com/office/powerpoint/2010/main" val="316639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263775" y="2035176"/>
            <a:ext cx="8137525" cy="2593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　  “我非常感激你使我想起我的父亲。他已经过世了。我一定会永远记住你的忠告，我永远是鞋匠的儿子。我知道我做总统，永远无法像父亲做鞋匠那样做得那么好。” </a:t>
            </a:r>
          </a:p>
          <a:p>
            <a:pPr eaLnBrk="1" hangingPunct="1"/>
            <a:endParaRPr lang="zh-CN" altLang="en-US" sz="2500">
              <a:solidFill>
                <a:srgbClr val="49759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2500">
              <a:solidFill>
                <a:srgbClr val="49759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spcBef>
                <a:spcPct val="50000"/>
              </a:spcBef>
            </a:pPr>
            <a:endParaRPr lang="zh-CN" altLang="en-US" sz="2500">
              <a:solidFill>
                <a:srgbClr val="49759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602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844675" y="2422620"/>
            <a:ext cx="8785225" cy="201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619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   “对参议院里的任何人都一样，如果你们穿的那双鞋是我父亲做的，而它们需要修理和改善，我一定尽可能地帮忙。但是有一件事是可以确定的，我无法像我父亲那么伟大，他的手艺是无人能比的。”</a:t>
            </a:r>
          </a:p>
          <a:p>
            <a:pPr eaLnBrk="1" hangingPunct="1"/>
            <a:endParaRPr lang="zh-CN" altLang="en-US" sz="2500">
              <a:solidFill>
                <a:srgbClr val="49759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360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54163" y="2984501"/>
            <a:ext cx="8362950" cy="2376487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林肯的风度（敬重父亲，为父亲自豪）和对鞋匠父亲的真情打动所用人。</a:t>
            </a:r>
            <a:endParaRPr lang="en-US" altLang="zh-CN" sz="2500" smtClean="0">
              <a:solidFill>
                <a:srgbClr val="497590"/>
              </a:solidFill>
              <a:cs typeface="+mn-ea"/>
              <a:sym typeface="+mn-lt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571750" y="1890713"/>
            <a:ext cx="7345363" cy="47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冷静的态度、谦虚的态度、高尚的品格</a:t>
            </a:r>
          </a:p>
        </p:txBody>
      </p:sp>
    </p:spTree>
    <p:extLst>
      <p:ext uri="{BB962C8B-B14F-4D97-AF65-F5344CB8AC3E}">
        <p14:creationId xmlns:p14="http://schemas.microsoft.com/office/powerpoint/2010/main" val="279403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401887" y="1815237"/>
            <a:ext cx="79105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走近林肯，了解林肯的生平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。</a:t>
            </a:r>
            <a:endParaRPr lang="en-US" altLang="zh-CN" sz="2500" smtClean="0">
              <a:solidFill>
                <a:srgbClr val="497590"/>
              </a:solidFill>
              <a:cs typeface="+mn-ea"/>
              <a:sym typeface="+mn-lt"/>
            </a:endParaRPr>
          </a:p>
          <a:p>
            <a:endParaRPr lang="zh-CN" altLang="en-US" sz="2500">
              <a:solidFill>
                <a:srgbClr val="497590"/>
              </a:solidFill>
              <a:cs typeface="+mn-ea"/>
              <a:sym typeface="+mn-lt"/>
            </a:endParaRPr>
          </a:p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1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、让我们一起来写林肯的名字。</a:t>
            </a:r>
          </a:p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2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、出示林肯的生平，了解林肯的不朽功勋。</a:t>
            </a:r>
          </a:p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3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、现在你能用一句话来介绍林肯了吗？或者说你能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来 谈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林肯给你的感受了吗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？</a:t>
            </a:r>
            <a:endParaRPr lang="en-US" altLang="zh-CN" sz="2500" smtClean="0">
              <a:solidFill>
                <a:srgbClr val="497590"/>
              </a:solidFill>
              <a:cs typeface="+mn-ea"/>
              <a:sym typeface="+mn-lt"/>
            </a:endParaRPr>
          </a:p>
          <a:p>
            <a:endParaRPr lang="en-US" altLang="zh-CN" sz="2500">
              <a:solidFill>
                <a:srgbClr val="497590"/>
              </a:solidFill>
              <a:cs typeface="+mn-ea"/>
              <a:sym typeface="+mn-lt"/>
            </a:endParaRPr>
          </a:p>
          <a:p>
            <a:endParaRPr lang="zh-CN" altLang="en-US" sz="2500">
              <a:solidFill>
                <a:srgbClr val="497590"/>
              </a:solidFill>
              <a:cs typeface="+mn-ea"/>
              <a:sym typeface="+mn-lt"/>
            </a:endParaRPr>
          </a:p>
          <a:p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引导学生体会到他是美国人民最伟大的儿子。</a:t>
            </a:r>
          </a:p>
        </p:txBody>
      </p:sp>
    </p:spTree>
    <p:extLst>
      <p:ext uri="{BB962C8B-B14F-4D97-AF65-F5344CB8AC3E}">
        <p14:creationId xmlns:p14="http://schemas.microsoft.com/office/powerpoint/2010/main" val="416281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171700" y="1108938"/>
            <a:ext cx="82169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整体感受当时参议院的气氛，从平静的文字表面体会“羞辱”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。</a:t>
            </a:r>
            <a:endParaRPr lang="en-US" altLang="zh-CN" sz="2500" smtClean="0">
              <a:solidFill>
                <a:srgbClr val="497590"/>
              </a:solidFill>
              <a:cs typeface="+mn-ea"/>
              <a:sym typeface="+mn-lt"/>
            </a:endParaRPr>
          </a:p>
          <a:p>
            <a:endParaRPr lang="zh-CN" altLang="en-US" sz="2500">
              <a:solidFill>
                <a:srgbClr val="497590"/>
              </a:solidFill>
              <a:cs typeface="+mn-ea"/>
              <a:sym typeface="+mn-lt"/>
            </a:endParaRPr>
          </a:p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1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、同样令人叹服的是，林肯是一位鞋匠的儿子。板书课题：鞋匠的儿子。在你看来，鞋匠是一份怎样的职业？</a:t>
            </a:r>
          </a:p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2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、请你自读课文，读完后来告诉大家，在参议员们看来，鞋匠又是个怎样的职业？</a:t>
            </a:r>
          </a:p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3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、交流：</a:t>
            </a:r>
          </a:p>
        </p:txBody>
      </p:sp>
      <p:sp>
        <p:nvSpPr>
          <p:cNvPr id="3" name="矩形 2"/>
          <p:cNvSpPr/>
          <p:nvPr/>
        </p:nvSpPr>
        <p:spPr>
          <a:xfrm>
            <a:off x="2540000" y="4587216"/>
            <a:ext cx="74803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整个参议院的议员们都感到尴尬，因为林肯的父亲是个鞋匠。</a:t>
            </a:r>
          </a:p>
        </p:txBody>
      </p:sp>
    </p:spTree>
    <p:extLst>
      <p:ext uri="{BB962C8B-B14F-4D97-AF65-F5344CB8AC3E}">
        <p14:creationId xmlns:p14="http://schemas.microsoft.com/office/powerpoint/2010/main" val="290078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082800" y="2037899"/>
            <a:ext cx="847725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当时美国的参议员们大部分出身于名门望族，自认为是上流社会优越的的人，从未料到要面对的总统是一个卑微的鞋匠的儿子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。</a:t>
            </a:r>
            <a:endParaRPr lang="en-US" altLang="zh-CN" sz="2500" smtClean="0">
              <a:solidFill>
                <a:srgbClr val="497590"/>
              </a:solidFill>
              <a:cs typeface="+mn-ea"/>
              <a:sym typeface="+mn-lt"/>
            </a:endParaRPr>
          </a:p>
          <a:p>
            <a:endParaRPr lang="zh-CN" altLang="en-US" sz="2500">
              <a:solidFill>
                <a:srgbClr val="497590"/>
              </a:solidFill>
              <a:cs typeface="+mn-ea"/>
              <a:sym typeface="+mn-lt"/>
            </a:endParaRPr>
          </a:p>
          <a:p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（</a:t>
            </a:r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1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）理解“尴尬”：通常情况下，怎样的时候是尴尬的时候？</a:t>
            </a:r>
          </a:p>
          <a:p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（</a:t>
            </a:r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2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）林肯的父亲是个鞋匠怎会使“整个参议院的议员都感到尴尬？”</a:t>
            </a:r>
          </a:p>
        </p:txBody>
      </p:sp>
    </p:spTree>
    <p:extLst>
      <p:ext uri="{BB962C8B-B14F-4D97-AF65-F5344CB8AC3E}">
        <p14:creationId xmlns:p14="http://schemas.microsoft.com/office/powerpoint/2010/main" val="88755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374900" y="1902936"/>
            <a:ext cx="828040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细读课文第三四节，直面“傲慢”与“羞辱”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。</a:t>
            </a:r>
            <a:endParaRPr lang="en-US" altLang="zh-CN" sz="2500" smtClean="0">
              <a:solidFill>
                <a:srgbClr val="497590"/>
              </a:solidFill>
              <a:cs typeface="+mn-ea"/>
              <a:sym typeface="+mn-lt"/>
            </a:endParaRPr>
          </a:p>
          <a:p>
            <a:endParaRPr lang="zh-CN" altLang="en-US" sz="2500">
              <a:solidFill>
                <a:srgbClr val="497590"/>
              </a:solidFill>
              <a:cs typeface="+mn-ea"/>
              <a:sym typeface="+mn-lt"/>
            </a:endParaRPr>
          </a:p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1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、读第三小节。看谁能读出这一种“傲慢”？这难道仅仅是傲慢吗？你还从中读出了一种什么味道来？</a:t>
            </a:r>
          </a:p>
          <a:p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（羞辱、讥讽、嘲笑、让林肯下不了台、让林肯从此抬不起头、致林肯于死地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）</a:t>
            </a:r>
            <a:endParaRPr lang="en-US" altLang="zh-CN" sz="2500" smtClean="0">
              <a:solidFill>
                <a:srgbClr val="497590"/>
              </a:solidFill>
              <a:cs typeface="+mn-ea"/>
              <a:sym typeface="+mn-lt"/>
            </a:endParaRPr>
          </a:p>
          <a:p>
            <a:endParaRPr lang="en-US" altLang="zh-CN" sz="2500" smtClean="0">
              <a:solidFill>
                <a:srgbClr val="497590"/>
              </a:solidFill>
              <a:cs typeface="+mn-ea"/>
              <a:sym typeface="+mn-lt"/>
            </a:endParaRPr>
          </a:p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2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、你认为这种种意味都集中于这句话的哪一个词上？你能听出来吗？</a:t>
            </a:r>
          </a:p>
        </p:txBody>
      </p:sp>
    </p:spTree>
    <p:extLst>
      <p:ext uri="{BB962C8B-B14F-4D97-AF65-F5344CB8AC3E}">
        <p14:creationId xmlns:p14="http://schemas.microsoft.com/office/powerpoint/2010/main" val="89708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玩具, 玩偶&#10;&#10;已生成高可信度的说明">
            <a:extLst>
              <a:ext uri="{FF2B5EF4-FFF2-40B4-BE49-F238E27FC236}">
                <a16:creationId xmlns:a16="http://schemas.microsoft.com/office/drawing/2014/main" xmlns="" id="{F9F4ECA7-439A-4D6E-8A9A-1CAD1D5940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358E4347-E045-49A7-8107-6ABBD1C3C91B}"/>
              </a:ext>
            </a:extLst>
          </p:cNvPr>
          <p:cNvGrpSpPr/>
          <p:nvPr/>
        </p:nvGrpSpPr>
        <p:grpSpPr>
          <a:xfrm>
            <a:off x="3808072" y="2199229"/>
            <a:ext cx="4668270" cy="1291451"/>
            <a:chOff x="1097141" y="3403726"/>
            <a:chExt cx="7498024" cy="1366280"/>
          </a:xfrm>
          <a:solidFill>
            <a:srgbClr val="497590"/>
          </a:solidFill>
        </p:grpSpPr>
        <p:sp>
          <p:nvSpPr>
            <p:cNvPr id="36" name="文本框 3">
              <a:extLst>
                <a:ext uri="{FF2B5EF4-FFF2-40B4-BE49-F238E27FC236}">
                  <a16:creationId xmlns:a16="http://schemas.microsoft.com/office/drawing/2014/main" xmlns="" id="{DD2958D0-697D-49A7-916A-3D135F7FFEE4}"/>
                </a:ext>
              </a:extLst>
            </p:cNvPr>
            <p:cNvSpPr txBox="1"/>
            <p:nvPr/>
          </p:nvSpPr>
          <p:spPr>
            <a:xfrm>
              <a:off x="1097141" y="3403726"/>
              <a:ext cx="3615354" cy="488413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r>
                <a:rPr kumimoji="1"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kumimoji="1" lang="zh-CN" altLang="en-US" sz="2400" smtClean="0">
                  <a:solidFill>
                    <a:schemeClr val="bg1"/>
                  </a:solidFill>
                  <a:cs typeface="+mn-ea"/>
                  <a:sym typeface="+mn-lt"/>
                </a:rPr>
                <a:t>课前导读</a:t>
              </a:r>
              <a:endParaRPr kumimoji="1"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4">
              <a:extLst>
                <a:ext uri="{FF2B5EF4-FFF2-40B4-BE49-F238E27FC236}">
                  <a16:creationId xmlns:a16="http://schemas.microsoft.com/office/drawing/2014/main" xmlns="" id="{8498E563-99DD-4B7F-BD0D-DC789A53774A}"/>
                </a:ext>
              </a:extLst>
            </p:cNvPr>
            <p:cNvSpPr txBox="1"/>
            <p:nvPr/>
          </p:nvSpPr>
          <p:spPr>
            <a:xfrm>
              <a:off x="1097141" y="4281591"/>
              <a:ext cx="3615356" cy="488415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r>
                <a:rPr kumimoji="1"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kumimoji="1" lang="zh-CN" altLang="en-US" sz="2400" smtClean="0">
                  <a:solidFill>
                    <a:schemeClr val="bg1"/>
                  </a:solidFill>
                  <a:cs typeface="+mn-ea"/>
                  <a:sym typeface="+mn-lt"/>
                </a:rPr>
                <a:t>字词学习</a:t>
              </a:r>
              <a:endParaRPr kumimoji="1"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7">
              <a:extLst>
                <a:ext uri="{FF2B5EF4-FFF2-40B4-BE49-F238E27FC236}">
                  <a16:creationId xmlns:a16="http://schemas.microsoft.com/office/drawing/2014/main" xmlns="" id="{620B4D95-0819-4A0E-8ED2-3821AC6806C3}"/>
                </a:ext>
              </a:extLst>
            </p:cNvPr>
            <p:cNvSpPr txBox="1"/>
            <p:nvPr/>
          </p:nvSpPr>
          <p:spPr>
            <a:xfrm>
              <a:off x="4979809" y="3403729"/>
              <a:ext cx="3615356" cy="488416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r>
                <a:rPr kumimoji="1"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kumimoji="1" lang="zh-CN" altLang="en-US" sz="2400" smtClean="0">
                  <a:solidFill>
                    <a:schemeClr val="bg1"/>
                  </a:solidFill>
                  <a:cs typeface="+mn-ea"/>
                  <a:sym typeface="+mn-lt"/>
                </a:rPr>
                <a:t>课文赏析</a:t>
              </a:r>
              <a:endParaRPr kumimoji="1"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8">
              <a:extLst>
                <a:ext uri="{FF2B5EF4-FFF2-40B4-BE49-F238E27FC236}">
                  <a16:creationId xmlns:a16="http://schemas.microsoft.com/office/drawing/2014/main" xmlns="" id="{99FD46AA-BC02-4AFB-9470-61404B4B2F8B}"/>
                </a:ext>
              </a:extLst>
            </p:cNvPr>
            <p:cNvSpPr txBox="1"/>
            <p:nvPr/>
          </p:nvSpPr>
          <p:spPr>
            <a:xfrm>
              <a:off x="4979809" y="4281590"/>
              <a:ext cx="3615356" cy="488415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4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r>
                <a:rPr kumimoji="1"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kumimoji="1" lang="zh-CN" altLang="en-US" sz="2400" smtClean="0">
                  <a:solidFill>
                    <a:schemeClr val="bg1"/>
                  </a:solidFill>
                  <a:cs typeface="+mn-ea"/>
                  <a:sym typeface="+mn-lt"/>
                </a:rPr>
                <a:t>课外拓展</a:t>
              </a:r>
              <a:endParaRPr kumimoji="1"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A5959E61-D9F2-4EB3-9EFB-17FED1BF1373}"/>
              </a:ext>
            </a:extLst>
          </p:cNvPr>
          <p:cNvGrpSpPr/>
          <p:nvPr/>
        </p:nvGrpSpPr>
        <p:grpSpPr>
          <a:xfrm>
            <a:off x="3808072" y="1070290"/>
            <a:ext cx="4668270" cy="830997"/>
            <a:chOff x="3612990" y="3508058"/>
            <a:chExt cx="5669781" cy="830997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3B308E8C-9A13-4A9F-AE87-AAC602B22494}"/>
                </a:ext>
              </a:extLst>
            </p:cNvPr>
            <p:cNvSpPr/>
            <p:nvPr/>
          </p:nvSpPr>
          <p:spPr>
            <a:xfrm>
              <a:off x="3612990" y="3929741"/>
              <a:ext cx="1144627" cy="45719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09872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8615F658-03D4-4092-9877-69FC4B755D37}"/>
                </a:ext>
              </a:extLst>
            </p:cNvPr>
            <p:cNvSpPr/>
            <p:nvPr/>
          </p:nvSpPr>
          <p:spPr>
            <a:xfrm>
              <a:off x="8138144" y="3929741"/>
              <a:ext cx="1144627" cy="45719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09872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4">
              <a:extLst>
                <a:ext uri="{FF2B5EF4-FFF2-40B4-BE49-F238E27FC236}">
                  <a16:creationId xmlns:a16="http://schemas.microsoft.com/office/drawing/2014/main" xmlns="" id="{FA183B67-8711-423E-8C76-C8B58629B2FB}"/>
                </a:ext>
              </a:extLst>
            </p:cNvPr>
            <p:cNvSpPr txBox="1"/>
            <p:nvPr/>
          </p:nvSpPr>
          <p:spPr>
            <a:xfrm>
              <a:off x="4996968" y="3508058"/>
              <a:ext cx="28931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spc="600" dirty="0">
                  <a:solidFill>
                    <a:srgbClr val="497590"/>
                  </a:solidFill>
                  <a:cs typeface="+mn-ea"/>
                  <a:sym typeface="+mn-lt"/>
                </a:rPr>
                <a:t>主目录</a:t>
              </a:r>
              <a:endParaRPr lang="en-US" altLang="zh-CN" sz="4800" b="1" spc="600" dirty="0">
                <a:solidFill>
                  <a:srgbClr val="49759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46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400">
                                          <p:cBhvr additive="base">
                                            <p:cTn id="18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400">
                                          <p:cBhvr additive="base">
                                            <p:cTn id="19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552700" y="2422620"/>
            <a:ext cx="791210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3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、这句话读的指导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。</a:t>
            </a:r>
            <a:endParaRPr lang="en-US" altLang="zh-CN" sz="2500" smtClean="0">
              <a:solidFill>
                <a:srgbClr val="497590"/>
              </a:solidFill>
              <a:cs typeface="+mn-ea"/>
              <a:sym typeface="+mn-lt"/>
            </a:endParaRPr>
          </a:p>
          <a:p>
            <a:endParaRPr lang="zh-CN" altLang="en-US" sz="2500">
              <a:solidFill>
                <a:srgbClr val="497590"/>
              </a:solidFill>
              <a:cs typeface="+mn-ea"/>
              <a:sym typeface="+mn-lt"/>
            </a:endParaRPr>
          </a:p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4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、然而不仅仅是一个参议员，所有的参议员都参与了这个羞辱新总统的行动。他们个个大笑起来，开怀不已，这笑声充满了快意，听着这样的笑声，你真想说些什么？</a:t>
            </a:r>
          </a:p>
        </p:txBody>
      </p:sp>
    </p:spTree>
    <p:extLst>
      <p:ext uri="{BB962C8B-B14F-4D97-AF65-F5344CB8AC3E}">
        <p14:creationId xmlns:p14="http://schemas.microsoft.com/office/powerpoint/2010/main" val="166913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课文赏析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006600" y="2395835"/>
            <a:ext cx="8477251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你能通过读来表现出林肯独特的的辩论吗？进行读的指导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。</a:t>
            </a:r>
            <a:endParaRPr lang="en-US" altLang="zh-CN" sz="2500" smtClean="0">
              <a:solidFill>
                <a:srgbClr val="497590"/>
              </a:solidFill>
              <a:cs typeface="+mn-ea"/>
              <a:sym typeface="+mn-lt"/>
            </a:endParaRPr>
          </a:p>
          <a:p>
            <a:endParaRPr lang="en-US" altLang="zh-CN" sz="2500">
              <a:solidFill>
                <a:srgbClr val="497590"/>
              </a:solidFill>
              <a:cs typeface="+mn-ea"/>
              <a:sym typeface="+mn-lt"/>
            </a:endParaRPr>
          </a:p>
          <a:p>
            <a:endParaRPr lang="zh-CN" altLang="en-US" sz="2500">
              <a:solidFill>
                <a:srgbClr val="497590"/>
              </a:solidFill>
              <a:cs typeface="+mn-ea"/>
              <a:sym typeface="+mn-lt"/>
            </a:endParaRPr>
          </a:p>
          <a:p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文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章里并没有说林肯当时说话的神情如何？你能用一个词来形容吗？你的理由是什么？</a:t>
            </a:r>
          </a:p>
        </p:txBody>
      </p:sp>
    </p:spTree>
    <p:extLst>
      <p:ext uri="{BB962C8B-B14F-4D97-AF65-F5344CB8AC3E}">
        <p14:creationId xmlns:p14="http://schemas.microsoft.com/office/powerpoint/2010/main" val="392360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玩具, 玩偶&#10;&#10;已生成高可信度的说明">
            <a:extLst>
              <a:ext uri="{FF2B5EF4-FFF2-40B4-BE49-F238E27FC236}">
                <a16:creationId xmlns:a16="http://schemas.microsoft.com/office/drawing/2014/main" xmlns="" id="{91CD837E-B2DC-4370-9D95-12D419ED8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95268BA-EFA4-4CE6-B251-4583AF1172B4}"/>
              </a:ext>
            </a:extLst>
          </p:cNvPr>
          <p:cNvGrpSpPr/>
          <p:nvPr/>
        </p:nvGrpSpPr>
        <p:grpSpPr>
          <a:xfrm>
            <a:off x="3745478" y="1353319"/>
            <a:ext cx="5021150" cy="830997"/>
            <a:chOff x="3612990" y="3508058"/>
            <a:chExt cx="5669781" cy="83099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A7B5555E-3E5E-4EE4-94DD-1AF7AEEE81AD}"/>
                </a:ext>
              </a:extLst>
            </p:cNvPr>
            <p:cNvSpPr/>
            <p:nvPr/>
          </p:nvSpPr>
          <p:spPr>
            <a:xfrm>
              <a:off x="3612990" y="3929741"/>
              <a:ext cx="1144627" cy="45719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09872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B1CFF84-79AA-4D84-BCD2-E37C145BD0BD}"/>
                </a:ext>
              </a:extLst>
            </p:cNvPr>
            <p:cNvSpPr/>
            <p:nvPr/>
          </p:nvSpPr>
          <p:spPr>
            <a:xfrm>
              <a:off x="8138144" y="3929741"/>
              <a:ext cx="1144627" cy="45719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09872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xmlns="" id="{B5310AED-C7A3-4D6C-8303-E6C75B19DE27}"/>
                </a:ext>
              </a:extLst>
            </p:cNvPr>
            <p:cNvSpPr txBox="1"/>
            <p:nvPr/>
          </p:nvSpPr>
          <p:spPr>
            <a:xfrm>
              <a:off x="4768152" y="3508058"/>
              <a:ext cx="33508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b="1" spc="600" smtClean="0">
                  <a:solidFill>
                    <a:srgbClr val="497590"/>
                  </a:solidFill>
                  <a:cs typeface="+mn-ea"/>
                  <a:sym typeface="+mn-lt"/>
                </a:rPr>
                <a:t>第四部</a:t>
              </a:r>
              <a:r>
                <a:rPr lang="zh-CN" altLang="en-US" sz="4800" b="1" spc="600" dirty="0">
                  <a:solidFill>
                    <a:srgbClr val="497590"/>
                  </a:solidFill>
                  <a:cs typeface="+mn-ea"/>
                  <a:sym typeface="+mn-lt"/>
                </a:rPr>
                <a:t>分</a:t>
              </a:r>
              <a:endParaRPr lang="en-US" altLang="zh-CN" sz="4800" b="1" spc="600" dirty="0">
                <a:solidFill>
                  <a:srgbClr val="49759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3">
            <a:extLst>
              <a:ext uri="{FF2B5EF4-FFF2-40B4-BE49-F238E27FC236}">
                <a16:creationId xmlns:a16="http://schemas.microsoft.com/office/drawing/2014/main" xmlns="" id="{755BC7D1-1151-4FC3-8D70-3AAE65FA7F75}"/>
              </a:ext>
            </a:extLst>
          </p:cNvPr>
          <p:cNvSpPr txBox="1"/>
          <p:nvPr/>
        </p:nvSpPr>
        <p:spPr>
          <a:xfrm>
            <a:off x="4417269" y="2377094"/>
            <a:ext cx="3619320" cy="707886"/>
          </a:xfrm>
          <a:prstGeom prst="rect">
            <a:avLst/>
          </a:prstGeom>
          <a:solidFill>
            <a:srgbClr val="49759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spc="600" smtClean="0">
                <a:solidFill>
                  <a:schemeClr val="bg1"/>
                </a:solidFill>
                <a:cs typeface="+mn-ea"/>
                <a:sym typeface="+mn-lt"/>
              </a:rPr>
              <a:t>课外拓展</a:t>
            </a:r>
            <a:endParaRPr kumimoji="1" lang="zh-CN" altLang="en-US" sz="40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2415A1B-2F10-4774-84C2-46070F88620C}"/>
              </a:ext>
            </a:extLst>
          </p:cNvPr>
          <p:cNvSpPr txBox="1"/>
          <p:nvPr/>
        </p:nvSpPr>
        <p:spPr>
          <a:xfrm>
            <a:off x="3477982" y="3220278"/>
            <a:ext cx="5448304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96963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课外拓展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282007" y="1653178"/>
            <a:ext cx="7632700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拓展阅读</a:t>
            </a:r>
            <a:r>
              <a:rPr lang="en-US" altLang="zh-CN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</a:p>
          <a:p>
            <a:pPr eaLnBrk="1" hangingPunct="1"/>
            <a:r>
              <a:rPr lang="en-US" altLang="zh-CN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     </a:t>
            </a:r>
            <a:r>
              <a:rPr lang="zh-CN" altLang="en-US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  当时南方实行的是奴隶制度。</a:t>
            </a:r>
            <a:r>
              <a:rPr lang="en-US" altLang="zh-CN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380</a:t>
            </a:r>
            <a:r>
              <a:rPr lang="zh-CN" altLang="en-US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多万黑人奴隶遭受奴隶主残酷的折磨和压迫，生活十分悲惨。如果国家分裂了，南方的奴隶主们将永远地奴役黑人，永远地把黑人当牛马使唤。林肯亲自指挥作战，领导政府同南北农场奴隶主进行了坚决斗争。</a:t>
            </a:r>
            <a:r>
              <a:rPr lang="en-US" altLang="zh-CN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1865</a:t>
            </a:r>
            <a:r>
              <a:rPr lang="zh-CN" altLang="en-US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25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月，历时四年的南北战争终于以北方胜利而告终，国家的统一，使美国有了很大发展，林肯也成为黑人解放的象征。 　</a:t>
            </a: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玩具, 玩偶&#10;&#10;已生成高可信度的说明">
            <a:extLst>
              <a:ext uri="{FF2B5EF4-FFF2-40B4-BE49-F238E27FC236}">
                <a16:creationId xmlns:a16="http://schemas.microsoft.com/office/drawing/2014/main" xmlns="" id="{1E8C2A29-3513-44BF-BB4F-2C718D512D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59447690-B1C7-4048-AD2E-B6B6CF665248}"/>
              </a:ext>
            </a:extLst>
          </p:cNvPr>
          <p:cNvGrpSpPr/>
          <p:nvPr/>
        </p:nvGrpSpPr>
        <p:grpSpPr>
          <a:xfrm>
            <a:off x="3795932" y="1972463"/>
            <a:ext cx="4778074" cy="1067090"/>
            <a:chOff x="3012364" y="3174015"/>
            <a:chExt cx="6109460" cy="725747"/>
          </a:xfrm>
        </p:grpSpPr>
        <p:sp>
          <p:nvSpPr>
            <p:cNvPr id="14" name="文本框 283">
              <a:extLst>
                <a:ext uri="{FF2B5EF4-FFF2-40B4-BE49-F238E27FC236}">
                  <a16:creationId xmlns:a16="http://schemas.microsoft.com/office/drawing/2014/main" xmlns="" id="{868B004F-117B-4025-9297-F8D7B6E087BD}"/>
                </a:ext>
              </a:extLst>
            </p:cNvPr>
            <p:cNvSpPr txBox="1"/>
            <p:nvPr/>
          </p:nvSpPr>
          <p:spPr>
            <a:xfrm>
              <a:off x="3012364" y="3192077"/>
              <a:ext cx="6109460" cy="6907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800" b="1" dirty="0">
                  <a:solidFill>
                    <a:srgbClr val="497590"/>
                  </a:solidFill>
                  <a:cs typeface="+mn-ea"/>
                  <a:sym typeface="+mn-lt"/>
                </a:rPr>
                <a:t>同学们下课啦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8D547D05-5F9A-46A6-9F95-C84669826664}"/>
                </a:ext>
              </a:extLst>
            </p:cNvPr>
            <p:cNvGrpSpPr/>
            <p:nvPr/>
          </p:nvGrpSpPr>
          <p:grpSpPr>
            <a:xfrm>
              <a:off x="3238500" y="3174015"/>
              <a:ext cx="5729514" cy="725747"/>
              <a:chOff x="3200400" y="3174015"/>
              <a:chExt cx="5729514" cy="725747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D36B4BAE-AF83-4F60-AAF1-1D1E3286173C}"/>
                  </a:ext>
                </a:extLst>
              </p:cNvPr>
              <p:cNvCxnSpPr/>
              <p:nvPr/>
            </p:nvCxnSpPr>
            <p:spPr>
              <a:xfrm>
                <a:off x="3214914" y="3174015"/>
                <a:ext cx="5715000" cy="0"/>
              </a:xfrm>
              <a:prstGeom prst="line">
                <a:avLst/>
              </a:prstGeom>
              <a:ln>
                <a:solidFill>
                  <a:srgbClr val="49759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DB5D3468-9DD6-45CC-A05C-81E5E112A8DE}"/>
                  </a:ext>
                </a:extLst>
              </p:cNvPr>
              <p:cNvCxnSpPr/>
              <p:nvPr/>
            </p:nvCxnSpPr>
            <p:spPr>
              <a:xfrm>
                <a:off x="3200400" y="3899762"/>
                <a:ext cx="5715000" cy="0"/>
              </a:xfrm>
              <a:prstGeom prst="line">
                <a:avLst/>
              </a:prstGeom>
              <a:ln>
                <a:solidFill>
                  <a:srgbClr val="49759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E3D8A44-3486-4C0E-8103-4584667F6100}"/>
              </a:ext>
            </a:extLst>
          </p:cNvPr>
          <p:cNvGrpSpPr/>
          <p:nvPr/>
        </p:nvGrpSpPr>
        <p:grpSpPr>
          <a:xfrm>
            <a:off x="4063289" y="3282780"/>
            <a:ext cx="4230948" cy="369532"/>
            <a:chOff x="2999900" y="5577557"/>
            <a:chExt cx="4403755" cy="246492"/>
          </a:xfrm>
          <a:solidFill>
            <a:srgbClr val="52A87C"/>
          </a:solidFill>
        </p:grpSpPr>
        <p:sp>
          <p:nvSpPr>
            <p:cNvPr id="19" name="_16">
              <a:extLst>
                <a:ext uri="{FF2B5EF4-FFF2-40B4-BE49-F238E27FC236}">
                  <a16:creationId xmlns:a16="http://schemas.microsoft.com/office/drawing/2014/main" xmlns="" id="{5EA5E972-59F4-4D39-9661-3623E5582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00" y="5577557"/>
              <a:ext cx="1886883" cy="246492"/>
            </a:xfrm>
            <a:prstGeom prst="rect">
              <a:avLst/>
            </a:prstGeom>
            <a:solidFill>
              <a:srgbClr val="4975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22" tIns="45711" rIns="91422" bIns="45711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600" b="0" spc="300" dirty="0">
                  <a:latin typeface="+mn-lt"/>
                  <a:ea typeface="+mn-ea"/>
                  <a:cs typeface="+mn-ea"/>
                  <a:sym typeface="+mn-lt"/>
                </a:rPr>
                <a:t>教师：</a:t>
              </a:r>
              <a:r>
                <a:rPr lang="en-US" altLang="zh-CN" sz="1600" b="0" spc="300" dirty="0">
                  <a:latin typeface="+mn-lt"/>
                  <a:ea typeface="+mn-ea"/>
                  <a:cs typeface="+mn-ea"/>
                  <a:sym typeface="+mn-lt"/>
                </a:rPr>
                <a:t>XXX </a:t>
              </a:r>
              <a:endParaRPr lang="zh-CN" altLang="zh-CN" sz="1600" b="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_16">
              <a:extLst>
                <a:ext uri="{FF2B5EF4-FFF2-40B4-BE49-F238E27FC236}">
                  <a16:creationId xmlns:a16="http://schemas.microsoft.com/office/drawing/2014/main" xmlns="" id="{3097FDE2-9F20-4BA8-B9AB-5F8179BEC7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2763" y="5577557"/>
              <a:ext cx="2280892" cy="246492"/>
            </a:xfrm>
            <a:prstGeom prst="rect">
              <a:avLst/>
            </a:prstGeom>
            <a:solidFill>
              <a:srgbClr val="49759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22" tIns="45711" rIns="91422" bIns="45711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zh-CN" altLang="en-US" sz="1600" b="0" dirty="0">
                  <a:latin typeface="+mn-lt"/>
                  <a:ea typeface="+mn-ea"/>
                  <a:cs typeface="+mn-ea"/>
                  <a:sym typeface="+mn-lt"/>
                </a:rPr>
                <a:t>日期：</a:t>
              </a:r>
              <a:r>
                <a:rPr lang="en-US" altLang="zh-CN" sz="1600" b="0" dirty="0">
                  <a:latin typeface="+mn-lt"/>
                  <a:ea typeface="+mn-ea"/>
                  <a:cs typeface="+mn-ea"/>
                  <a:sym typeface="+mn-lt"/>
                </a:rPr>
                <a:t>2019.08.28</a:t>
              </a:r>
              <a:endParaRPr lang="zh-CN" altLang="zh-CN" sz="16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TextBox 15">
            <a:extLst>
              <a:ext uri="{FF2B5EF4-FFF2-40B4-BE49-F238E27FC236}">
                <a16:creationId xmlns:a16="http://schemas.microsoft.com/office/drawing/2014/main" xmlns="" id="{DA4ABF70-A10F-4439-9B21-CFF221813213}"/>
              </a:ext>
            </a:extLst>
          </p:cNvPr>
          <p:cNvSpPr txBox="1"/>
          <p:nvPr/>
        </p:nvSpPr>
        <p:spPr>
          <a:xfrm>
            <a:off x="3918456" y="1331801"/>
            <a:ext cx="4600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rgbClr val="497590"/>
                </a:solidFill>
                <a:cs typeface="+mn-ea"/>
                <a:sym typeface="+mn-lt"/>
              </a:rPr>
              <a:t>小学语文课件</a:t>
            </a:r>
            <a:r>
              <a:rPr lang="en-US" altLang="zh-CN" sz="2800" spc="600" dirty="0">
                <a:solidFill>
                  <a:srgbClr val="497590"/>
                </a:solidFill>
                <a:cs typeface="+mn-ea"/>
                <a:sym typeface="+mn-lt"/>
              </a:rPr>
              <a:t>PPT</a:t>
            </a:r>
            <a:r>
              <a:rPr lang="zh-CN" altLang="en-US" sz="2800" spc="600" dirty="0">
                <a:solidFill>
                  <a:srgbClr val="497590"/>
                </a:solidFill>
                <a:cs typeface="+mn-ea"/>
                <a:sym typeface="+mn-lt"/>
              </a:rPr>
              <a:t>模板</a:t>
            </a:r>
            <a:endParaRPr lang="en-US" sz="2800" spc="600" dirty="0">
              <a:solidFill>
                <a:srgbClr val="49759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203110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272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玩具, 玩偶&#10;&#10;已生成高可信度的说明">
            <a:extLst>
              <a:ext uri="{FF2B5EF4-FFF2-40B4-BE49-F238E27FC236}">
                <a16:creationId xmlns:a16="http://schemas.microsoft.com/office/drawing/2014/main" xmlns="" id="{91CD837E-B2DC-4370-9D95-12D419ED8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95268BA-EFA4-4CE6-B251-4583AF1172B4}"/>
              </a:ext>
            </a:extLst>
          </p:cNvPr>
          <p:cNvGrpSpPr/>
          <p:nvPr/>
        </p:nvGrpSpPr>
        <p:grpSpPr>
          <a:xfrm>
            <a:off x="3745478" y="1353319"/>
            <a:ext cx="5021150" cy="830997"/>
            <a:chOff x="3612990" y="3508058"/>
            <a:chExt cx="5669781" cy="83099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A7B5555E-3E5E-4EE4-94DD-1AF7AEEE81AD}"/>
                </a:ext>
              </a:extLst>
            </p:cNvPr>
            <p:cNvSpPr/>
            <p:nvPr/>
          </p:nvSpPr>
          <p:spPr>
            <a:xfrm>
              <a:off x="3612990" y="3929741"/>
              <a:ext cx="1144627" cy="45719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09872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B1CFF84-79AA-4D84-BCD2-E37C145BD0BD}"/>
                </a:ext>
              </a:extLst>
            </p:cNvPr>
            <p:cNvSpPr/>
            <p:nvPr/>
          </p:nvSpPr>
          <p:spPr>
            <a:xfrm>
              <a:off x="8138144" y="3929741"/>
              <a:ext cx="1144627" cy="45719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09872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xmlns="" id="{B5310AED-C7A3-4D6C-8303-E6C75B19DE27}"/>
                </a:ext>
              </a:extLst>
            </p:cNvPr>
            <p:cNvSpPr txBox="1"/>
            <p:nvPr/>
          </p:nvSpPr>
          <p:spPr>
            <a:xfrm>
              <a:off x="4768151" y="3508058"/>
              <a:ext cx="335081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b="1" spc="600" dirty="0">
                  <a:solidFill>
                    <a:srgbClr val="497590"/>
                  </a:solidFill>
                  <a:cs typeface="+mn-ea"/>
                  <a:sym typeface="+mn-lt"/>
                </a:rPr>
                <a:t>第一部分</a:t>
              </a:r>
              <a:endParaRPr lang="en-US" altLang="zh-CN" sz="4800" b="1" spc="600" dirty="0">
                <a:solidFill>
                  <a:srgbClr val="49759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3">
            <a:extLst>
              <a:ext uri="{FF2B5EF4-FFF2-40B4-BE49-F238E27FC236}">
                <a16:creationId xmlns:a16="http://schemas.microsoft.com/office/drawing/2014/main" xmlns="" id="{755BC7D1-1151-4FC3-8D70-3AAE65FA7F75}"/>
              </a:ext>
            </a:extLst>
          </p:cNvPr>
          <p:cNvSpPr txBox="1"/>
          <p:nvPr/>
        </p:nvSpPr>
        <p:spPr>
          <a:xfrm>
            <a:off x="4417269" y="2377094"/>
            <a:ext cx="3619320" cy="707886"/>
          </a:xfrm>
          <a:prstGeom prst="rect">
            <a:avLst/>
          </a:prstGeom>
          <a:solidFill>
            <a:srgbClr val="49759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spc="600" smtClean="0">
                <a:solidFill>
                  <a:schemeClr val="bg1"/>
                </a:solidFill>
                <a:cs typeface="+mn-ea"/>
                <a:sym typeface="+mn-lt"/>
              </a:rPr>
              <a:t>课前导读</a:t>
            </a:r>
            <a:endParaRPr kumimoji="1" lang="zh-CN" altLang="en-US" sz="40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2415A1B-2F10-4774-84C2-46070F88620C}"/>
              </a:ext>
            </a:extLst>
          </p:cNvPr>
          <p:cNvSpPr txBox="1"/>
          <p:nvPr/>
        </p:nvSpPr>
        <p:spPr>
          <a:xfrm>
            <a:off x="3477982" y="3220278"/>
            <a:ext cx="5448304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课前导读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72125" y="2082800"/>
            <a:ext cx="723275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500" smtClean="0">
                <a:solidFill>
                  <a:srgbClr val="497590"/>
                </a:solidFill>
                <a:cs typeface="+mn-ea"/>
                <a:sym typeface="+mn-lt"/>
              </a:rPr>
              <a:t>内容简介</a:t>
            </a:r>
            <a:endParaRPr lang="zh-CN" altLang="en-US" sz="3500">
              <a:solidFill>
                <a:srgbClr val="49759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0900" y="2082800"/>
            <a:ext cx="861964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《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鞋匠的儿子</a:t>
            </a:r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》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主要内容：亲爱的小读者，读了这</a:t>
            </a:r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《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鞋匠的儿子</a:t>
            </a:r>
            <a:r>
              <a:rPr lang="en-US" altLang="zh-CN" sz="2500">
                <a:solidFill>
                  <a:srgbClr val="497590"/>
                </a:solidFill>
                <a:cs typeface="+mn-ea"/>
                <a:sym typeface="+mn-lt"/>
              </a:rPr>
              <a:t>》</a:t>
            </a:r>
            <a:r>
              <a:rPr lang="zh-CN" altLang="en-US" sz="2500">
                <a:solidFill>
                  <a:srgbClr val="497590"/>
                </a:solidFill>
                <a:cs typeface="+mn-ea"/>
                <a:sym typeface="+mn-lt"/>
              </a:rPr>
              <a:t>，你最大的遗憾是什么？相信主人公小山子酷爱读书的形象已经深深印在你心里，小山子没上过学，却通过自己掌握了堪称“海量”的知识，实在是令人敬佩。</a:t>
            </a:r>
          </a:p>
        </p:txBody>
      </p:sp>
    </p:spTree>
    <p:extLst>
      <p:ext uri="{BB962C8B-B14F-4D97-AF65-F5344CB8AC3E}">
        <p14:creationId xmlns:p14="http://schemas.microsoft.com/office/powerpoint/2010/main" val="322791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课前导读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981200" y="1168729"/>
            <a:ext cx="8229600" cy="1143000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500" b="1" smtClean="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学习目标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2095500" y="2222500"/>
            <a:ext cx="8864600" cy="4525963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zh-CN" sz="2500" b="1" smtClean="0">
                <a:solidFill>
                  <a:srgbClr val="497590"/>
                </a:solidFill>
                <a:cs typeface="+mn-ea"/>
                <a:sym typeface="+mn-lt"/>
              </a:rPr>
              <a:t>  1</a:t>
            </a:r>
            <a:r>
              <a:rPr lang="zh-CN" altLang="en-US" sz="2500" b="1" smtClean="0">
                <a:solidFill>
                  <a:srgbClr val="497590"/>
                </a:solidFill>
                <a:cs typeface="+mn-ea"/>
                <a:sym typeface="+mn-lt"/>
              </a:rPr>
              <a:t>、自主学习本课生字，并正确、工整进行书写。</a:t>
            </a:r>
          </a:p>
          <a:p>
            <a:pPr>
              <a:buFontTx/>
              <a:buNone/>
            </a:pPr>
            <a:r>
              <a:rPr lang="en-US" altLang="zh-CN" sz="2500" b="1" smtClean="0">
                <a:solidFill>
                  <a:srgbClr val="497590"/>
                </a:solidFill>
                <a:cs typeface="+mn-ea"/>
                <a:sym typeface="+mn-lt"/>
              </a:rPr>
              <a:t>  2</a:t>
            </a:r>
            <a:r>
              <a:rPr lang="zh-CN" altLang="en-US" sz="2500" b="1" smtClean="0">
                <a:solidFill>
                  <a:srgbClr val="497590"/>
                </a:solidFill>
                <a:cs typeface="+mn-ea"/>
                <a:sym typeface="+mn-lt"/>
              </a:rPr>
              <a:t>、联系上下文，理解重点词语的意思。借助旁批，了解课文内容。领悟林肯宽容大度的气魄和充满智慧的人格魅力。</a:t>
            </a:r>
          </a:p>
          <a:p>
            <a:pPr>
              <a:buFontTx/>
              <a:buNone/>
            </a:pPr>
            <a:r>
              <a:rPr lang="zh-CN" altLang="en-US" sz="2500" b="1" smtClean="0">
                <a:solidFill>
                  <a:srgbClr val="497590"/>
                </a:solidFill>
                <a:cs typeface="+mn-ea"/>
                <a:sym typeface="+mn-lt"/>
              </a:rPr>
              <a:t>  </a:t>
            </a:r>
            <a:r>
              <a:rPr lang="en-US" altLang="zh-CN" sz="2500" b="1" smtClean="0">
                <a:solidFill>
                  <a:srgbClr val="497590"/>
                </a:solidFill>
                <a:cs typeface="+mn-ea"/>
                <a:sym typeface="+mn-lt"/>
              </a:rPr>
              <a:t>3</a:t>
            </a:r>
            <a:r>
              <a:rPr lang="zh-CN" altLang="en-US" sz="2500" b="1" smtClean="0">
                <a:solidFill>
                  <a:srgbClr val="497590"/>
                </a:solidFill>
                <a:cs typeface="+mn-ea"/>
                <a:sym typeface="+mn-lt"/>
              </a:rPr>
              <a:t>、正确、流利，有感情地朗读课文。</a:t>
            </a:r>
          </a:p>
        </p:txBody>
      </p:sp>
    </p:spTree>
    <p:extLst>
      <p:ext uri="{BB962C8B-B14F-4D97-AF65-F5344CB8AC3E}">
        <p14:creationId xmlns:p14="http://schemas.microsoft.com/office/powerpoint/2010/main" val="43716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课前导读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909516" y="1962944"/>
            <a:ext cx="8229600" cy="4668837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         林肯（</a:t>
            </a:r>
            <a:r>
              <a:rPr lang="en-US" altLang="zh-CN" sz="2500" smtClean="0">
                <a:solidFill>
                  <a:srgbClr val="497590"/>
                </a:solidFill>
                <a:cs typeface="+mn-ea"/>
                <a:sym typeface="+mn-lt"/>
              </a:rPr>
              <a:t>1809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～</a:t>
            </a:r>
            <a:r>
              <a:rPr lang="en-US" altLang="zh-CN" sz="2500" smtClean="0">
                <a:solidFill>
                  <a:srgbClr val="497590"/>
                </a:solidFill>
                <a:cs typeface="+mn-ea"/>
                <a:sym typeface="+mn-lt"/>
              </a:rPr>
              <a:t>1865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），美国第十六任总统，</a:t>
            </a:r>
            <a:r>
              <a:rPr lang="en-US" altLang="zh-CN" sz="2500" smtClean="0">
                <a:solidFill>
                  <a:srgbClr val="497590"/>
                </a:solidFill>
                <a:cs typeface="+mn-ea"/>
                <a:sym typeface="+mn-lt"/>
              </a:rPr>
              <a:t>1860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年他亲自起草</a:t>
            </a:r>
            <a:r>
              <a:rPr lang="en-US" altLang="zh-CN" sz="2500" smtClean="0">
                <a:solidFill>
                  <a:srgbClr val="497590"/>
                </a:solidFill>
                <a:cs typeface="+mn-ea"/>
                <a:sym typeface="+mn-lt"/>
              </a:rPr>
              <a:t>《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解放黑奴宣言</a:t>
            </a:r>
            <a:r>
              <a:rPr lang="en-US" altLang="zh-CN" sz="2500" smtClean="0">
                <a:solidFill>
                  <a:srgbClr val="497590"/>
                </a:solidFill>
                <a:cs typeface="+mn-ea"/>
                <a:sym typeface="+mn-lt"/>
              </a:rPr>
              <a:t>》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，领导美国结束奴隶制度，实现了南北统一。</a:t>
            </a:r>
            <a:r>
              <a:rPr lang="en-US" altLang="zh-CN" sz="2500" smtClean="0">
                <a:solidFill>
                  <a:srgbClr val="497590"/>
                </a:solidFill>
                <a:cs typeface="+mn-ea"/>
                <a:sym typeface="+mn-lt"/>
              </a:rPr>
              <a:t>1864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年再次当选总统，遇刺后不幸去世，他的遗体在十四个城市供群众凭吊了两个多星期才被安葬。为了纪念他，美国人民在首都华盛顿修建了林肯纪念堂。而且还把每年的</a:t>
            </a:r>
            <a:r>
              <a:rPr lang="en-US" altLang="zh-CN" sz="2500" smtClean="0">
                <a:solidFill>
                  <a:srgbClr val="497590"/>
                </a:solidFill>
                <a:cs typeface="+mn-ea"/>
                <a:sym typeface="+mn-lt"/>
              </a:rPr>
              <a:t>2</a:t>
            </a:r>
            <a:r>
              <a:rPr lang="zh-CN" altLang="en-US" sz="2500" smtClean="0">
                <a:solidFill>
                  <a:srgbClr val="497590"/>
                </a:solidFill>
                <a:cs typeface="+mn-ea"/>
                <a:sym typeface="+mn-lt"/>
              </a:rPr>
              <a:t>月定为美国的“林肯节”。</a:t>
            </a:r>
          </a:p>
        </p:txBody>
      </p:sp>
      <p:pic>
        <p:nvPicPr>
          <p:cNvPr id="11" name="Picture 6" descr="u=1144209747,1027837992&amp;gp=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4" y="1962944"/>
            <a:ext cx="233254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548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玩具, 玩偶&#10;&#10;已生成高可信度的说明">
            <a:extLst>
              <a:ext uri="{FF2B5EF4-FFF2-40B4-BE49-F238E27FC236}">
                <a16:creationId xmlns:a16="http://schemas.microsoft.com/office/drawing/2014/main" xmlns="" id="{91CD837E-B2DC-4370-9D95-12D419ED8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95268BA-EFA4-4CE6-B251-4583AF1172B4}"/>
              </a:ext>
            </a:extLst>
          </p:cNvPr>
          <p:cNvGrpSpPr/>
          <p:nvPr/>
        </p:nvGrpSpPr>
        <p:grpSpPr>
          <a:xfrm>
            <a:off x="3745478" y="1353319"/>
            <a:ext cx="5021150" cy="830997"/>
            <a:chOff x="3612990" y="3508058"/>
            <a:chExt cx="5669781" cy="83099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A7B5555E-3E5E-4EE4-94DD-1AF7AEEE81AD}"/>
                </a:ext>
              </a:extLst>
            </p:cNvPr>
            <p:cNvSpPr/>
            <p:nvPr/>
          </p:nvSpPr>
          <p:spPr>
            <a:xfrm>
              <a:off x="3612990" y="3929741"/>
              <a:ext cx="1144627" cy="45719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09872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B1CFF84-79AA-4D84-BCD2-E37C145BD0BD}"/>
                </a:ext>
              </a:extLst>
            </p:cNvPr>
            <p:cNvSpPr/>
            <p:nvPr/>
          </p:nvSpPr>
          <p:spPr>
            <a:xfrm>
              <a:off x="8138144" y="3929741"/>
              <a:ext cx="1144627" cy="45719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09872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xmlns="" id="{B5310AED-C7A3-4D6C-8303-E6C75B19DE27}"/>
                </a:ext>
              </a:extLst>
            </p:cNvPr>
            <p:cNvSpPr txBox="1"/>
            <p:nvPr/>
          </p:nvSpPr>
          <p:spPr>
            <a:xfrm>
              <a:off x="4768152" y="3508058"/>
              <a:ext cx="33508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b="1" spc="600" smtClean="0">
                  <a:solidFill>
                    <a:srgbClr val="497590"/>
                  </a:solidFill>
                  <a:cs typeface="+mn-ea"/>
                  <a:sym typeface="+mn-lt"/>
                </a:rPr>
                <a:t>第二部</a:t>
              </a:r>
              <a:r>
                <a:rPr lang="zh-CN" altLang="en-US" sz="4800" b="1" spc="600" dirty="0">
                  <a:solidFill>
                    <a:srgbClr val="497590"/>
                  </a:solidFill>
                  <a:cs typeface="+mn-ea"/>
                  <a:sym typeface="+mn-lt"/>
                </a:rPr>
                <a:t>分</a:t>
              </a:r>
              <a:endParaRPr lang="en-US" altLang="zh-CN" sz="4800" b="1" spc="600" dirty="0">
                <a:solidFill>
                  <a:srgbClr val="49759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3">
            <a:extLst>
              <a:ext uri="{FF2B5EF4-FFF2-40B4-BE49-F238E27FC236}">
                <a16:creationId xmlns:a16="http://schemas.microsoft.com/office/drawing/2014/main" xmlns="" id="{755BC7D1-1151-4FC3-8D70-3AAE65FA7F75}"/>
              </a:ext>
            </a:extLst>
          </p:cNvPr>
          <p:cNvSpPr txBox="1"/>
          <p:nvPr/>
        </p:nvSpPr>
        <p:spPr>
          <a:xfrm>
            <a:off x="4417269" y="2377094"/>
            <a:ext cx="3619320" cy="707886"/>
          </a:xfrm>
          <a:prstGeom prst="rect">
            <a:avLst/>
          </a:prstGeom>
          <a:solidFill>
            <a:srgbClr val="49759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spc="600" smtClean="0">
                <a:solidFill>
                  <a:schemeClr val="bg1"/>
                </a:solidFill>
                <a:cs typeface="+mn-ea"/>
                <a:sym typeface="+mn-lt"/>
              </a:rPr>
              <a:t>字词学习</a:t>
            </a:r>
            <a:endParaRPr kumimoji="1" lang="zh-CN" altLang="en-US" sz="40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2415A1B-2F10-4774-84C2-46070F88620C}"/>
              </a:ext>
            </a:extLst>
          </p:cNvPr>
          <p:cNvSpPr txBox="1"/>
          <p:nvPr/>
        </p:nvSpPr>
        <p:spPr>
          <a:xfrm>
            <a:off x="3477982" y="3220278"/>
            <a:ext cx="5448304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53725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1F45D6C-2E59-4554-B410-A353FDBF73AF}"/>
              </a:ext>
            </a:extLst>
          </p:cNvPr>
          <p:cNvGrpSpPr/>
          <p:nvPr/>
        </p:nvGrpSpPr>
        <p:grpSpPr>
          <a:xfrm>
            <a:off x="1" y="78248"/>
            <a:ext cx="12190414" cy="722511"/>
            <a:chOff x="0" y="-5328344"/>
            <a:chExt cx="12746486" cy="55338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03E1BF0-6A94-4325-BB74-42097C96C989}"/>
                </a:ext>
              </a:extLst>
            </p:cNvPr>
            <p:cNvSpPr/>
            <p:nvPr/>
          </p:nvSpPr>
          <p:spPr>
            <a:xfrm>
              <a:off x="702091" y="-144677"/>
              <a:ext cx="11348889" cy="350170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C1864D8-4ED9-4E32-9702-0E1B2DDB822D}"/>
                </a:ext>
              </a:extLst>
            </p:cNvPr>
            <p:cNvGrpSpPr/>
            <p:nvPr/>
          </p:nvGrpSpPr>
          <p:grpSpPr>
            <a:xfrm>
              <a:off x="0" y="-5328344"/>
              <a:ext cx="12746486" cy="4961355"/>
              <a:chOff x="0" y="-3670405"/>
              <a:chExt cx="8713007" cy="3391391"/>
            </a:xfrm>
          </p:grpSpPr>
          <p:sp>
            <p:nvSpPr>
              <p:cNvPr id="10" name="五边形 6">
                <a:extLst>
                  <a:ext uri="{FF2B5EF4-FFF2-40B4-BE49-F238E27FC236}">
                    <a16:creationId xmlns:a16="http://schemas.microsoft.com/office/drawing/2014/main" xmlns="" id="{6B290434-45AD-4A90-9120-CE4C45857E86}"/>
                  </a:ext>
                </a:extLst>
              </p:cNvPr>
              <p:cNvSpPr/>
              <p:nvPr/>
            </p:nvSpPr>
            <p:spPr>
              <a:xfrm flipV="1">
                <a:off x="0" y="-310124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xmlns="" id="{1E78D676-FE4C-496B-B58B-8517DEF1684E}"/>
                  </a:ext>
                </a:extLst>
              </p:cNvPr>
              <p:cNvSpPr txBox="1"/>
              <p:nvPr/>
            </p:nvSpPr>
            <p:spPr>
              <a:xfrm>
                <a:off x="3252229" y="-3670405"/>
                <a:ext cx="2194108" cy="3061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600" smtClean="0">
                    <a:solidFill>
                      <a:srgbClr val="497590"/>
                    </a:solidFill>
                    <a:cs typeface="+mn-ea"/>
                    <a:sym typeface="+mn-lt"/>
                  </a:rPr>
                  <a:t>字词学习</a:t>
                </a:r>
                <a:endParaRPr lang="zh-CN" altLang="en-US" sz="3200" b="1" spc="600" dirty="0">
                  <a:solidFill>
                    <a:srgbClr val="49759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五边形 6">
                <a:extLst>
                  <a:ext uri="{FF2B5EF4-FFF2-40B4-BE49-F238E27FC236}">
                    <a16:creationId xmlns:a16="http://schemas.microsoft.com/office/drawing/2014/main" xmlns="" id="{D4BCD305-82EE-4D99-AAF8-558DDBB19DC4}"/>
                  </a:ext>
                </a:extLst>
              </p:cNvPr>
              <p:cNvSpPr/>
              <p:nvPr/>
            </p:nvSpPr>
            <p:spPr>
              <a:xfrm flipH="1" flipV="1">
                <a:off x="8339364" y="-3114351"/>
                <a:ext cx="373643" cy="2822227"/>
              </a:xfrm>
              <a:prstGeom prst="homePlate">
                <a:avLst/>
              </a:prstGeom>
              <a:solidFill>
                <a:srgbClr val="4975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470275" y="1633538"/>
            <a:ext cx="2819400" cy="581025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smtClean="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bēi</a:t>
            </a:r>
            <a:endParaRPr lang="zh-CN" altLang="en-US" sz="4000" smtClean="0">
              <a:solidFill>
                <a:srgbClr val="49759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78000" y="1560513"/>
            <a:ext cx="84201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3600" b="1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gān  gà       </a:t>
            </a:r>
            <a:r>
              <a:rPr lang="zh-CN" altLang="en-US" sz="3200" b="1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                   </a:t>
            </a:r>
            <a:r>
              <a:rPr lang="zh-CN" altLang="en-US" sz="3600" b="1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  rŭ</a:t>
            </a:r>
          </a:p>
          <a:p>
            <a:pPr eaLnBrk="1" hangingPunct="1"/>
            <a:endParaRPr lang="zh-CN" altLang="en-US" sz="3600" b="1">
              <a:solidFill>
                <a:srgbClr val="49759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3200" b="1">
              <a:solidFill>
                <a:srgbClr val="49759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zh-CN" altLang="en-US" sz="3200" b="1">
              <a:solidFill>
                <a:srgbClr val="49759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3200" b="1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                               </a:t>
            </a:r>
          </a:p>
          <a:p>
            <a:pPr eaLnBrk="1" hangingPunct="1"/>
            <a:r>
              <a:rPr lang="zh-CN" altLang="en-US" sz="3200" b="1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                                                              </a:t>
            </a:r>
            <a:r>
              <a:rPr lang="zh-CN" altLang="en-US" sz="3600" b="1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 yù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317750" y="4081463"/>
            <a:ext cx="2160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497590"/>
                </a:solidFill>
                <a:latin typeface="+mn-lt"/>
                <a:ea typeface="+mn-ea"/>
                <a:cs typeface="+mn-ea"/>
                <a:sym typeface="+mn-lt"/>
              </a:rPr>
              <a:t>cháo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2174875" y="2070100"/>
            <a:ext cx="8229600" cy="4525963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4800" b="1" smtClean="0">
                <a:solidFill>
                  <a:srgbClr val="497590"/>
                </a:solidFill>
                <a:cs typeface="+mn-ea"/>
                <a:sym typeface="+mn-lt"/>
              </a:rPr>
              <a:t>尴 尬 　卑微　 羞辱　 傲慢</a:t>
            </a:r>
          </a:p>
          <a:p>
            <a:pPr marL="0" indent="0">
              <a:buNone/>
            </a:pPr>
            <a:r>
              <a:rPr lang="zh-CN" altLang="en-US" sz="4800" b="1" smtClean="0">
                <a:solidFill>
                  <a:srgbClr val="497590"/>
                </a:solidFill>
                <a:cs typeface="+mn-ea"/>
                <a:sym typeface="+mn-lt"/>
              </a:rPr>
              <a:t>　</a:t>
            </a:r>
          </a:p>
          <a:p>
            <a:endParaRPr lang="zh-CN" altLang="en-US" sz="4800" b="1" smtClean="0">
              <a:solidFill>
                <a:srgbClr val="497590"/>
              </a:solidFill>
              <a:cs typeface="+mn-ea"/>
              <a:sym typeface="+mn-lt"/>
            </a:endParaRPr>
          </a:p>
          <a:p>
            <a:pPr marL="0" indent="0">
              <a:buNone/>
            </a:pPr>
            <a:r>
              <a:rPr lang="en-US" altLang="zh-CN" sz="4800" b="1" smtClean="0">
                <a:solidFill>
                  <a:srgbClr val="497590"/>
                </a:solidFill>
                <a:cs typeface="+mn-ea"/>
                <a:sym typeface="+mn-lt"/>
              </a:rPr>
              <a:t>   嘲笑</a:t>
            </a:r>
            <a:r>
              <a:rPr lang="zh-CN" altLang="en-US" sz="4800" b="1" smtClean="0">
                <a:solidFill>
                  <a:srgbClr val="497590"/>
                </a:solidFill>
                <a:cs typeface="+mn-ea"/>
                <a:sym typeface="+mn-lt"/>
              </a:rPr>
              <a:t>    潇洒　 诽谤     犹豫</a:t>
            </a:r>
          </a:p>
        </p:txBody>
      </p:sp>
    </p:spTree>
    <p:extLst>
      <p:ext uri="{BB962C8B-B14F-4D97-AF65-F5344CB8AC3E}">
        <p14:creationId xmlns:p14="http://schemas.microsoft.com/office/powerpoint/2010/main" val="271969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bldLvl="0" autoUpdateAnimBg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玩具, 玩偶&#10;&#10;已生成高可信度的说明">
            <a:extLst>
              <a:ext uri="{FF2B5EF4-FFF2-40B4-BE49-F238E27FC236}">
                <a16:creationId xmlns:a16="http://schemas.microsoft.com/office/drawing/2014/main" xmlns="" id="{91CD837E-B2DC-4370-9D95-12D419ED8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95268BA-EFA4-4CE6-B251-4583AF1172B4}"/>
              </a:ext>
            </a:extLst>
          </p:cNvPr>
          <p:cNvGrpSpPr/>
          <p:nvPr/>
        </p:nvGrpSpPr>
        <p:grpSpPr>
          <a:xfrm>
            <a:off x="3745478" y="1353319"/>
            <a:ext cx="5021150" cy="830997"/>
            <a:chOff x="3612990" y="3508058"/>
            <a:chExt cx="5669781" cy="83099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A7B5555E-3E5E-4EE4-94DD-1AF7AEEE81AD}"/>
                </a:ext>
              </a:extLst>
            </p:cNvPr>
            <p:cNvSpPr/>
            <p:nvPr/>
          </p:nvSpPr>
          <p:spPr>
            <a:xfrm>
              <a:off x="3612990" y="3929741"/>
              <a:ext cx="1144627" cy="45719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509872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B1CFF84-79AA-4D84-BCD2-E37C145BD0BD}"/>
                </a:ext>
              </a:extLst>
            </p:cNvPr>
            <p:cNvSpPr/>
            <p:nvPr/>
          </p:nvSpPr>
          <p:spPr>
            <a:xfrm>
              <a:off x="8138144" y="3929741"/>
              <a:ext cx="1144627" cy="45719"/>
            </a:xfrm>
            <a:prstGeom prst="rect">
              <a:avLst/>
            </a:prstGeom>
            <a:solidFill>
              <a:srgbClr val="497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09872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xmlns="" id="{B5310AED-C7A3-4D6C-8303-E6C75B19DE27}"/>
                </a:ext>
              </a:extLst>
            </p:cNvPr>
            <p:cNvSpPr txBox="1"/>
            <p:nvPr/>
          </p:nvSpPr>
          <p:spPr>
            <a:xfrm>
              <a:off x="4768152" y="3508058"/>
              <a:ext cx="33508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b="1" spc="600" smtClean="0">
                  <a:solidFill>
                    <a:srgbClr val="497590"/>
                  </a:solidFill>
                  <a:cs typeface="+mn-ea"/>
                  <a:sym typeface="+mn-lt"/>
                </a:rPr>
                <a:t>第三部</a:t>
              </a:r>
              <a:r>
                <a:rPr lang="zh-CN" altLang="en-US" sz="4800" b="1" spc="600" dirty="0">
                  <a:solidFill>
                    <a:srgbClr val="497590"/>
                  </a:solidFill>
                  <a:cs typeface="+mn-ea"/>
                  <a:sym typeface="+mn-lt"/>
                </a:rPr>
                <a:t>分</a:t>
              </a:r>
              <a:endParaRPr lang="en-US" altLang="zh-CN" sz="4800" b="1" spc="600" dirty="0">
                <a:solidFill>
                  <a:srgbClr val="49759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3">
            <a:extLst>
              <a:ext uri="{FF2B5EF4-FFF2-40B4-BE49-F238E27FC236}">
                <a16:creationId xmlns:a16="http://schemas.microsoft.com/office/drawing/2014/main" xmlns="" id="{755BC7D1-1151-4FC3-8D70-3AAE65FA7F75}"/>
              </a:ext>
            </a:extLst>
          </p:cNvPr>
          <p:cNvSpPr txBox="1"/>
          <p:nvPr/>
        </p:nvSpPr>
        <p:spPr>
          <a:xfrm>
            <a:off x="4417269" y="2377094"/>
            <a:ext cx="3619320" cy="707886"/>
          </a:xfrm>
          <a:prstGeom prst="rect">
            <a:avLst/>
          </a:prstGeom>
          <a:solidFill>
            <a:srgbClr val="497590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spc="600" smtClean="0">
                <a:solidFill>
                  <a:schemeClr val="bg1"/>
                </a:solidFill>
                <a:cs typeface="+mn-ea"/>
                <a:sym typeface="+mn-lt"/>
              </a:rPr>
              <a:t>课文赏析</a:t>
            </a:r>
            <a:endParaRPr kumimoji="1" lang="zh-CN" altLang="en-US" sz="40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2415A1B-2F10-4774-84C2-46070F88620C}"/>
              </a:ext>
            </a:extLst>
          </p:cNvPr>
          <p:cNvSpPr txBox="1"/>
          <p:nvPr/>
        </p:nvSpPr>
        <p:spPr>
          <a:xfrm>
            <a:off x="3477982" y="3220278"/>
            <a:ext cx="5448304" cy="44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27901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小学语文课件范本PPT-鞋匠的儿子.pptx"/>
</p:tagLst>
</file>

<file path=ppt/theme/theme1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dq3uqc3u">
      <a:majorFont>
        <a:latin typeface="Arial"/>
        <a:ea typeface="SimHei"/>
        <a:cs typeface=""/>
      </a:majorFont>
      <a:minorFont>
        <a:latin typeface="Arial"/>
        <a:ea typeface="Sim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5112</TotalTime>
  <Words>1850</Words>
  <Application>Microsoft Office PowerPoint</Application>
  <PresentationFormat>自定义</PresentationFormat>
  <Paragraphs>140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ITC Avant Garde Std Bk</vt:lpstr>
      <vt:lpstr>Meiryo</vt:lpstr>
      <vt:lpstr>等线</vt:lpstr>
      <vt:lpstr>SimHei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3190</cp:revision>
  <dcterms:created xsi:type="dcterms:W3CDTF">2015-12-01T09:06:39Z</dcterms:created>
  <dcterms:modified xsi:type="dcterms:W3CDTF">2018-11-29T11:04:47Z</dcterms:modified>
</cp:coreProperties>
</file>