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2.xml" ContentType="application/vnd.openxmlformats-officedocument.presentationml.tag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2" r:id="rId1"/>
    <p:sldMasterId id="2147483706" r:id="rId2"/>
  </p:sldMasterIdLst>
  <p:notesMasterIdLst>
    <p:notesMasterId r:id="rId28"/>
  </p:notesMasterIdLst>
  <p:sldIdLst>
    <p:sldId id="470" r:id="rId3"/>
    <p:sldId id="353" r:id="rId4"/>
    <p:sldId id="471" r:id="rId5"/>
    <p:sldId id="508" r:id="rId6"/>
    <p:sldId id="497" r:id="rId7"/>
    <p:sldId id="505" r:id="rId8"/>
    <p:sldId id="506" r:id="rId9"/>
    <p:sldId id="507" r:id="rId10"/>
    <p:sldId id="511" r:id="rId11"/>
    <p:sldId id="491" r:id="rId12"/>
    <p:sldId id="498" r:id="rId13"/>
    <p:sldId id="509" r:id="rId14"/>
    <p:sldId id="492" r:id="rId15"/>
    <p:sldId id="510" r:id="rId16"/>
    <p:sldId id="512" r:id="rId17"/>
    <p:sldId id="493" r:id="rId18"/>
    <p:sldId id="513" r:id="rId19"/>
    <p:sldId id="494" r:id="rId20"/>
    <p:sldId id="514" r:id="rId21"/>
    <p:sldId id="495" r:id="rId22"/>
    <p:sldId id="516" r:id="rId23"/>
    <p:sldId id="517" r:id="rId24"/>
    <p:sldId id="519" r:id="rId25"/>
    <p:sldId id="518" r:id="rId26"/>
    <p:sldId id="520" r:id="rId27"/>
  </p:sldIdLst>
  <p:sldSz cx="12190413" cy="6859588"/>
  <p:notesSz cx="6858000" cy="9144000"/>
  <p:custDataLst>
    <p:tags r:id="rId2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A6D68"/>
    <a:srgbClr val="4AA198"/>
    <a:srgbClr val="3296A8"/>
    <a:srgbClr val="6D8AAB"/>
    <a:srgbClr val="31709C"/>
    <a:srgbClr val="7697B3"/>
    <a:srgbClr val="6FA094"/>
    <a:srgbClr val="94BCB4"/>
    <a:srgbClr val="59503C"/>
    <a:srgbClr val="1FBC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35" autoAdjust="0"/>
    <p:restoredTop sz="97778" autoAdjust="0"/>
  </p:normalViewPr>
  <p:slideViewPr>
    <p:cSldViewPr snapToGrid="0" showGuides="1">
      <p:cViewPr varScale="1">
        <p:scale>
          <a:sx n="84" d="100"/>
          <a:sy n="84" d="100"/>
        </p:scale>
        <p:origin x="366" y="96"/>
      </p:cViewPr>
      <p:guideLst>
        <p:guide orient="horz" pos="2161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42" Type="http://schemas.microsoft.com/office/2015/10/relationships/revisionInfo" Target="revisionInfo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presProps" Target="presProps.xml"/><Relationship Id="rId8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012C8C0-A3D3-487B-AECC-CB6663EAE28D}" type="datetimeFigureOut">
              <a:rPr lang="zh-CN" altLang="en-US" smtClean="0"/>
              <a:t>2018/11/12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7388" y="1143000"/>
            <a:ext cx="54832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849D3E0-124D-4DFF-AE99-4EA4CC201DB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17776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103284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632230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458874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541162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928130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156742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638524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208302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711473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677037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20968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175257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17046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555638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325822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405273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175539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7388" y="1143000"/>
            <a:ext cx="5483225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25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997682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50309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625882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963571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801047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387576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333905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5027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282" y="2130922"/>
            <a:ext cx="10361851" cy="147036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563" y="3887100"/>
            <a:ext cx="8533289" cy="1753006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06E9206-D2D6-4057-92D4-39C87A03E66D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11/12/2018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9626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406" y="4801714"/>
            <a:ext cx="7314248" cy="566870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406" y="612918"/>
            <a:ext cx="7314248" cy="4115753"/>
          </a:xfrm>
        </p:spPr>
        <p:txBody>
          <a:bodyPr/>
          <a:lstStyle>
            <a:lvl1pPr marL="0" indent="0">
              <a:buNone/>
              <a:defRPr sz="4300"/>
            </a:lvl1pPr>
            <a:lvl2pPr marL="609585" indent="0">
              <a:buNone/>
              <a:defRPr sz="3800"/>
            </a:lvl2pPr>
            <a:lvl3pPr marL="1219170" indent="0">
              <a:buNone/>
              <a:defRPr sz="3200"/>
            </a:lvl3pPr>
            <a:lvl4pPr marL="1828754" indent="0">
              <a:buNone/>
              <a:defRPr sz="2700"/>
            </a:lvl4pPr>
            <a:lvl5pPr marL="2438339" indent="0">
              <a:buNone/>
              <a:defRPr sz="2700"/>
            </a:lvl5pPr>
            <a:lvl6pPr marL="3047924" indent="0">
              <a:buNone/>
              <a:defRPr sz="2700"/>
            </a:lvl6pPr>
            <a:lvl7pPr marL="3657509" indent="0">
              <a:buNone/>
              <a:defRPr sz="2700"/>
            </a:lvl7pPr>
            <a:lvl8pPr marL="4267093" indent="0">
              <a:buNone/>
              <a:defRPr sz="2700"/>
            </a:lvl8pPr>
            <a:lvl9pPr marL="4876678" indent="0">
              <a:buNone/>
              <a:defRPr sz="27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406" y="5368584"/>
            <a:ext cx="7314248" cy="805049"/>
          </a:xfrm>
        </p:spPr>
        <p:txBody>
          <a:bodyPr/>
          <a:lstStyle>
            <a:lvl1pPr marL="0" indent="0">
              <a:buNone/>
              <a:defRPr sz="1900"/>
            </a:lvl1pPr>
            <a:lvl2pPr marL="609585" indent="0">
              <a:buNone/>
              <a:defRPr sz="1600"/>
            </a:lvl2pPr>
            <a:lvl3pPr marL="1219170" indent="0">
              <a:buNone/>
              <a:defRPr sz="1400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257577C-F53D-4BB9-9408-EB84DEB3CD80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11/12/2018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7326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7D58058-BD14-4845-947D-4A9B79A00D09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11/12/2018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38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8050" y="274704"/>
            <a:ext cx="2742843" cy="585288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22" y="274704"/>
            <a:ext cx="8025355" cy="585288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8ECB469-C949-4E3F-B0CB-0C15DA7B7F92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11/12/2018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4671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71125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3802" y="1122623"/>
            <a:ext cx="9142810" cy="2388153"/>
          </a:xfrm>
        </p:spPr>
        <p:txBody>
          <a:bodyPr anchor="b"/>
          <a:lstStyle>
            <a:lvl1pPr algn="ctr">
              <a:defRPr sz="59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3802" y="3602872"/>
            <a:ext cx="9142810" cy="165614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54" indent="0" algn="ctr">
              <a:buNone/>
              <a:defRPr sz="2000"/>
            </a:lvl2pPr>
            <a:lvl3pPr marL="914309" indent="0" algn="ctr">
              <a:buNone/>
              <a:defRPr sz="1800"/>
            </a:lvl3pPr>
            <a:lvl4pPr marL="1371463" indent="0" algn="ctr">
              <a:buNone/>
              <a:defRPr sz="1600"/>
            </a:lvl4pPr>
            <a:lvl5pPr marL="1828617" indent="0" algn="ctr">
              <a:buNone/>
              <a:defRPr sz="1600"/>
            </a:lvl5pPr>
            <a:lvl6pPr marL="2285771" indent="0" algn="ctr">
              <a:buNone/>
              <a:defRPr sz="1600"/>
            </a:lvl6pPr>
            <a:lvl7pPr marL="2742926" indent="0" algn="ctr">
              <a:buNone/>
              <a:defRPr sz="1600"/>
            </a:lvl7pPr>
            <a:lvl8pPr marL="3200080" indent="0" algn="ctr">
              <a:buNone/>
              <a:defRPr sz="1600"/>
            </a:lvl8pPr>
            <a:lvl9pPr marL="3657234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2018/11/12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036500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2018/11/12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041906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742" y="1710134"/>
            <a:ext cx="10514231" cy="2853398"/>
          </a:xfrm>
        </p:spPr>
        <p:txBody>
          <a:bodyPr anchor="b"/>
          <a:lstStyle>
            <a:lvl1pPr>
              <a:defRPr sz="59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742" y="4590526"/>
            <a:ext cx="10514231" cy="1500534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0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46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61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77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92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08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23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2018/11/12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497706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091" y="1826048"/>
            <a:ext cx="5180926" cy="435234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1396" y="1826048"/>
            <a:ext cx="5180926" cy="435234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2018/11/12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745990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679" y="365210"/>
            <a:ext cx="10514231" cy="132587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679" y="1681552"/>
            <a:ext cx="5157116" cy="8241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4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3" indent="0">
              <a:buNone/>
              <a:defRPr sz="1600" b="1"/>
            </a:lvl4pPr>
            <a:lvl5pPr marL="1828617" indent="0">
              <a:buNone/>
              <a:defRPr sz="1600" b="1"/>
            </a:lvl5pPr>
            <a:lvl6pPr marL="2285771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4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679" y="2505655"/>
            <a:ext cx="5157116" cy="3685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1397" y="1681552"/>
            <a:ext cx="5182513" cy="8241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4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3" indent="0">
              <a:buNone/>
              <a:defRPr sz="1600" b="1"/>
            </a:lvl4pPr>
            <a:lvl5pPr marL="1828617" indent="0">
              <a:buNone/>
              <a:defRPr sz="1600" b="1"/>
            </a:lvl5pPr>
            <a:lvl6pPr marL="2285771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4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1397" y="2505655"/>
            <a:ext cx="5182513" cy="3685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2018/11/12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3302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2018/11/12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14486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052E9E1-D97D-4C90-BB96-FA1ED58B786F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11/12/2018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1562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2018/11/12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595746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679" y="457306"/>
            <a:ext cx="3931725" cy="1600571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2513" y="987654"/>
            <a:ext cx="6171397" cy="487475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679" y="2057876"/>
            <a:ext cx="3931725" cy="3812471"/>
          </a:xfrm>
        </p:spPr>
        <p:txBody>
          <a:bodyPr/>
          <a:lstStyle>
            <a:lvl1pPr marL="0" indent="0">
              <a:buNone/>
              <a:defRPr sz="1600"/>
            </a:lvl1pPr>
            <a:lvl2pPr marL="457154" indent="0">
              <a:buNone/>
              <a:defRPr sz="1400"/>
            </a:lvl2pPr>
            <a:lvl3pPr marL="914309" indent="0">
              <a:buNone/>
              <a:defRPr sz="1200"/>
            </a:lvl3pPr>
            <a:lvl4pPr marL="1371463" indent="0">
              <a:buNone/>
              <a:defRPr sz="1000"/>
            </a:lvl4pPr>
            <a:lvl5pPr marL="1828617" indent="0">
              <a:buNone/>
              <a:defRPr sz="1000"/>
            </a:lvl5pPr>
            <a:lvl6pPr marL="2285771" indent="0">
              <a:buNone/>
              <a:defRPr sz="1000"/>
            </a:lvl6pPr>
            <a:lvl7pPr marL="2742926" indent="0">
              <a:buNone/>
              <a:defRPr sz="1000"/>
            </a:lvl7pPr>
            <a:lvl8pPr marL="3200080" indent="0">
              <a:buNone/>
              <a:defRPr sz="1000"/>
            </a:lvl8pPr>
            <a:lvl9pPr marL="3657234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2018/11/12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682881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679" y="457306"/>
            <a:ext cx="3931725" cy="1600571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2513" y="987654"/>
            <a:ext cx="6171397" cy="4874754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154" indent="0">
              <a:buNone/>
              <a:defRPr sz="2800"/>
            </a:lvl2pPr>
            <a:lvl3pPr marL="914309" indent="0">
              <a:buNone/>
              <a:defRPr sz="2400"/>
            </a:lvl3pPr>
            <a:lvl4pPr marL="1371463" indent="0">
              <a:buNone/>
              <a:defRPr sz="2000"/>
            </a:lvl4pPr>
            <a:lvl5pPr marL="1828617" indent="0">
              <a:buNone/>
              <a:defRPr sz="2000"/>
            </a:lvl5pPr>
            <a:lvl6pPr marL="2285771" indent="0">
              <a:buNone/>
              <a:defRPr sz="2000"/>
            </a:lvl6pPr>
            <a:lvl7pPr marL="2742926" indent="0">
              <a:buNone/>
              <a:defRPr sz="2000"/>
            </a:lvl7pPr>
            <a:lvl8pPr marL="3200080" indent="0">
              <a:buNone/>
              <a:defRPr sz="2000"/>
            </a:lvl8pPr>
            <a:lvl9pPr marL="3657234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679" y="2057876"/>
            <a:ext cx="3931725" cy="3812471"/>
          </a:xfrm>
        </p:spPr>
        <p:txBody>
          <a:bodyPr/>
          <a:lstStyle>
            <a:lvl1pPr marL="0" indent="0">
              <a:buNone/>
              <a:defRPr sz="1600"/>
            </a:lvl1pPr>
            <a:lvl2pPr marL="457154" indent="0">
              <a:buNone/>
              <a:defRPr sz="1400"/>
            </a:lvl2pPr>
            <a:lvl3pPr marL="914309" indent="0">
              <a:buNone/>
              <a:defRPr sz="1200"/>
            </a:lvl3pPr>
            <a:lvl4pPr marL="1371463" indent="0">
              <a:buNone/>
              <a:defRPr sz="1000"/>
            </a:lvl4pPr>
            <a:lvl5pPr marL="1828617" indent="0">
              <a:buNone/>
              <a:defRPr sz="1000"/>
            </a:lvl5pPr>
            <a:lvl6pPr marL="2285771" indent="0">
              <a:buNone/>
              <a:defRPr sz="1000"/>
            </a:lvl6pPr>
            <a:lvl7pPr marL="2742926" indent="0">
              <a:buNone/>
              <a:defRPr sz="1000"/>
            </a:lvl7pPr>
            <a:lvl8pPr marL="3200080" indent="0">
              <a:buNone/>
              <a:defRPr sz="1000"/>
            </a:lvl8pPr>
            <a:lvl9pPr marL="3657234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2018/11/12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231402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2018/11/12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714584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3764" y="365209"/>
            <a:ext cx="2628558" cy="581318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091" y="365209"/>
            <a:ext cx="7733293" cy="581318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2018/11/12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61229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2960" y="4407923"/>
            <a:ext cx="10361851" cy="1362390"/>
          </a:xfrm>
        </p:spPr>
        <p:txBody>
          <a:bodyPr anchor="t"/>
          <a:lstStyle>
            <a:lvl1pPr algn="l">
              <a:defRPr sz="54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2960" y="2907387"/>
            <a:ext cx="10361851" cy="1500534"/>
          </a:xfrm>
        </p:spPr>
        <p:txBody>
          <a:bodyPr anchor="b"/>
          <a:lstStyle>
            <a:lvl1pPr marL="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1pPr>
            <a:lvl2pPr marL="609585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14779EE-1E16-4CC5-A459-C716090F6017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11/12/2018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1570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522" y="1600572"/>
            <a:ext cx="5384099" cy="4527011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6794" y="1600572"/>
            <a:ext cx="5384099" cy="4527011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3311C9F-D64E-4824-A709-CF61DE4E0BDD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11/12/2018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661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2" y="1535469"/>
            <a:ext cx="5386216" cy="639911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700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200" b="1"/>
            </a:lvl4pPr>
            <a:lvl5pPr marL="2438339" indent="0">
              <a:buNone/>
              <a:defRPr sz="2200" b="1"/>
            </a:lvl5pPr>
            <a:lvl6pPr marL="3047924" indent="0">
              <a:buNone/>
              <a:defRPr sz="2200" b="1"/>
            </a:lvl6pPr>
            <a:lvl7pPr marL="3657509" indent="0">
              <a:buNone/>
              <a:defRPr sz="2200" b="1"/>
            </a:lvl7pPr>
            <a:lvl8pPr marL="4267093" indent="0">
              <a:buNone/>
              <a:defRPr sz="2200" b="1"/>
            </a:lvl8pPr>
            <a:lvl9pPr marL="4876678" indent="0">
              <a:buNone/>
              <a:defRPr sz="2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22" y="2175380"/>
            <a:ext cx="5386216" cy="3952203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2567" y="1535469"/>
            <a:ext cx="5388332" cy="639911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700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200" b="1"/>
            </a:lvl4pPr>
            <a:lvl5pPr marL="2438339" indent="0">
              <a:buNone/>
              <a:defRPr sz="2200" b="1"/>
            </a:lvl5pPr>
            <a:lvl6pPr marL="3047924" indent="0">
              <a:buNone/>
              <a:defRPr sz="2200" b="1"/>
            </a:lvl6pPr>
            <a:lvl7pPr marL="3657509" indent="0">
              <a:buNone/>
              <a:defRPr sz="2200" b="1"/>
            </a:lvl7pPr>
            <a:lvl8pPr marL="4267093" indent="0">
              <a:buNone/>
              <a:defRPr sz="2200" b="1"/>
            </a:lvl8pPr>
            <a:lvl9pPr marL="4876678" indent="0">
              <a:buNone/>
              <a:defRPr sz="2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2567" y="2175380"/>
            <a:ext cx="5388332" cy="3952203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A4318BD-B3C6-4D4B-B871-C29490A2E55A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11/12/2018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9414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14CAFC4-799C-4CDE-B92B-8C262F06CF3E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11/12/2018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0117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 userDrawn="1"/>
        </p:nvSpPr>
        <p:spPr>
          <a:xfrm>
            <a:off x="1139485" y="1031497"/>
            <a:ext cx="9911444" cy="4290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圆角矩形 5"/>
          <p:cNvSpPr/>
          <p:nvPr userDrawn="1"/>
        </p:nvSpPr>
        <p:spPr>
          <a:xfrm>
            <a:off x="5899289" y="6453393"/>
            <a:ext cx="391838" cy="22015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E729073-8FFE-4F18-B513-07581FC6638E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11/12/2018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4672992" y="6397708"/>
            <a:ext cx="2844430" cy="365210"/>
          </a:xfrm>
        </p:spPr>
        <p:txBody>
          <a:bodyPr/>
          <a:lstStyle>
            <a:lvl1pPr algn="ctr">
              <a:defRPr>
                <a:latin typeface="ITC Avant Garde Std Bk" panose="020B0502020202020204" pitchFamily="34" charset="0"/>
              </a:defRPr>
            </a:lvl1pPr>
          </a:lstStyle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6887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75321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24" y="273113"/>
            <a:ext cx="4010562" cy="1162320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113" y="273117"/>
            <a:ext cx="6814780" cy="5854468"/>
          </a:xfrm>
        </p:spPr>
        <p:txBody>
          <a:bodyPr/>
          <a:lstStyle>
            <a:lvl1pPr>
              <a:defRPr sz="4300"/>
            </a:lvl1pPr>
            <a:lvl2pPr>
              <a:defRPr sz="38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24" y="1435437"/>
            <a:ext cx="4010562" cy="4692149"/>
          </a:xfrm>
        </p:spPr>
        <p:txBody>
          <a:bodyPr/>
          <a:lstStyle>
            <a:lvl1pPr marL="0" indent="0">
              <a:buNone/>
              <a:defRPr sz="1900"/>
            </a:lvl1pPr>
            <a:lvl2pPr marL="609585" indent="0">
              <a:buNone/>
              <a:defRPr sz="1600"/>
            </a:lvl2pPr>
            <a:lvl3pPr marL="1219170" indent="0">
              <a:buNone/>
              <a:defRPr sz="1400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3C7FCF6-76BD-4495-B08F-4C059D2BA31F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11/12/2018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1293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27470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2"/>
            <a:ext cx="10971372" cy="4527011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521" y="6357825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9196EC2F-0988-4314-AD4B-24FF16D7B45E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11/12/2018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5782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6463" y="6357825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90651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94" r:id="rId2"/>
    <p:sldLayoutId id="2147483695" r:id="rId3"/>
    <p:sldLayoutId id="2147483696" r:id="rId4"/>
    <p:sldLayoutId id="2147483697" r:id="rId5"/>
    <p:sldLayoutId id="2147483698" r:id="rId6"/>
    <p:sldLayoutId id="2147483699" r:id="rId7"/>
    <p:sldLayoutId id="2147483700" r:id="rId8"/>
    <p:sldLayoutId id="2147483701" r:id="rId9"/>
    <p:sldLayoutId id="2147483702" r:id="rId10"/>
    <p:sldLayoutId id="2147483703" r:id="rId11"/>
    <p:sldLayoutId id="2147483704" r:id="rId12"/>
    <p:sldLayoutId id="2147483705" r:id="rId13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hf hdr="0" ftr="0" dt="0"/>
  <p:txStyles>
    <p:titleStyle>
      <a:lvl1pPr algn="ctr" defTabSz="1219170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38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091" y="365210"/>
            <a:ext cx="10514231" cy="13258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091" y="1826048"/>
            <a:ext cx="10514231" cy="435234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091" y="6357822"/>
            <a:ext cx="2742843" cy="36521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2018/11/12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075" y="6357822"/>
            <a:ext cx="4114264" cy="36521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09479" y="6357822"/>
            <a:ext cx="2742843" cy="36521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97257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  <p:sldLayoutId id="2147483710" r:id="rId4"/>
    <p:sldLayoutId id="2147483711" r:id="rId5"/>
    <p:sldLayoutId id="2147483712" r:id="rId6"/>
    <p:sldLayoutId id="2147483713" r:id="rId7"/>
    <p:sldLayoutId id="2147483714" r:id="rId8"/>
    <p:sldLayoutId id="2147483715" r:id="rId9"/>
    <p:sldLayoutId id="2147483716" r:id="rId10"/>
    <p:sldLayoutId id="2147483717" r:id="rId11"/>
  </p:sldLayoutIdLst>
  <p:txStyles>
    <p:titleStyle>
      <a:lvl1pPr algn="l" defTabSz="914309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77" indent="-228577" algn="l" defTabSz="9143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31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86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40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94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49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503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57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811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5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09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63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17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71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26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8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23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0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剪贴画&#10;&#10;已生成高可信度的说明">
            <a:extLst>
              <a:ext uri="{FF2B5EF4-FFF2-40B4-BE49-F238E27FC236}">
                <a16:creationId xmlns:a16="http://schemas.microsoft.com/office/drawing/2014/main" xmlns="" id="{BC36C78B-6DE2-4EDE-9674-96C9DAE320D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40"/>
            <a:ext cx="12190413" cy="6857107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xmlns="" id="{89D8E08E-C75F-4DC6-83DD-A399CE8FE6F7}"/>
              </a:ext>
            </a:extLst>
          </p:cNvPr>
          <p:cNvSpPr/>
          <p:nvPr/>
        </p:nvSpPr>
        <p:spPr>
          <a:xfrm>
            <a:off x="3174357" y="3157392"/>
            <a:ext cx="6004236" cy="52077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FB6B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4">
            <a:extLst>
              <a:ext uri="{FF2B5EF4-FFF2-40B4-BE49-F238E27FC236}">
                <a16:creationId xmlns:a16="http://schemas.microsoft.com/office/drawing/2014/main" xmlns="" id="{DAEC9ABA-793C-4AD6-B04C-A1B7987487E8}"/>
              </a:ext>
            </a:extLst>
          </p:cNvPr>
          <p:cNvSpPr txBox="1"/>
          <p:nvPr/>
        </p:nvSpPr>
        <p:spPr>
          <a:xfrm>
            <a:off x="3339454" y="1728154"/>
            <a:ext cx="553228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7200" b="1" dirty="0">
                <a:solidFill>
                  <a:srgbClr val="4AA19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坐  井  观  天</a:t>
            </a:r>
            <a:endParaRPr lang="en-US" altLang="zh-CN" sz="7200" b="1" dirty="0">
              <a:solidFill>
                <a:srgbClr val="4AA19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E3B459C4-E635-43F9-B048-B3FEFF672BEF}"/>
              </a:ext>
            </a:extLst>
          </p:cNvPr>
          <p:cNvSpPr/>
          <p:nvPr/>
        </p:nvSpPr>
        <p:spPr>
          <a:xfrm>
            <a:off x="3084428" y="3044099"/>
            <a:ext cx="6004236" cy="525585"/>
          </a:xfrm>
          <a:prstGeom prst="rect">
            <a:avLst/>
          </a:prstGeom>
          <a:solidFill>
            <a:srgbClr val="4AA1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FB6B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4">
            <a:extLst>
              <a:ext uri="{FF2B5EF4-FFF2-40B4-BE49-F238E27FC236}">
                <a16:creationId xmlns:a16="http://schemas.microsoft.com/office/drawing/2014/main" xmlns="" id="{C1589863-24C3-4519-8BC8-9277E8BC305D}"/>
              </a:ext>
            </a:extLst>
          </p:cNvPr>
          <p:cNvSpPr txBox="1"/>
          <p:nvPr/>
        </p:nvSpPr>
        <p:spPr>
          <a:xfrm>
            <a:off x="3179702" y="3046464"/>
            <a:ext cx="59089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spc="600" dirty="0">
                <a:ln w="19050">
                  <a:noFill/>
                </a:ln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人教版小学二年级课件</a:t>
            </a:r>
            <a:r>
              <a:rPr lang="en-US" altLang="zh-CN" sz="2800" spc="600" dirty="0">
                <a:ln w="19050">
                  <a:noFill/>
                </a:ln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800" spc="600" dirty="0">
              <a:ln w="19050">
                <a:noFill/>
              </a:ln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Box 23">
            <a:extLst>
              <a:ext uri="{FF2B5EF4-FFF2-40B4-BE49-F238E27FC236}">
                <a16:creationId xmlns:a16="http://schemas.microsoft.com/office/drawing/2014/main" xmlns="" id="{F48DF67B-526A-4925-8245-7F6F873B8C08}"/>
              </a:ext>
            </a:extLst>
          </p:cNvPr>
          <p:cNvSpPr txBox="1"/>
          <p:nvPr/>
        </p:nvSpPr>
        <p:spPr>
          <a:xfrm>
            <a:off x="3855088" y="3884132"/>
            <a:ext cx="44802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paste in this box, and select only the text. Your content to play here, or through your copy, paste in </a:t>
            </a:r>
            <a:r>
              <a:rPr lang="en-US" altLang="zh-CN" sz="600" dirty="0" err="1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thisbox</a:t>
            </a:r>
            <a:r>
              <a:rPr lang="en-US" altLang="zh-CN" sz="600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, and select only the text. Your content to play here, or through your copy, paste in this box, and.</a:t>
            </a:r>
            <a:endParaRPr lang="zh-CN" altLang="en-US" sz="600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en-US" altLang="zh-CN" sz="600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paste in this box, and select only the text. Your content to play here, or through your copy, paste in </a:t>
            </a:r>
            <a:r>
              <a:rPr lang="en-US" altLang="zh-CN" sz="600" dirty="0" err="1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thisbox</a:t>
            </a:r>
            <a:r>
              <a:rPr lang="en-US" altLang="zh-CN" sz="600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, and select only the text. Your content to play here, or through your copy, paste in this box, and.</a:t>
            </a:r>
            <a:endParaRPr lang="zh-CN" altLang="en-US" sz="600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624249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1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700"/>
                            </p:stCondLst>
                            <p:childTnLst>
                              <p:par>
                                <p:cTn id="1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85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2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2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 animBg="1"/>
      <p:bldP spid="8" grpId="0"/>
      <p:bldP spid="1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图片包含 剪贴画&#10;&#10;已生成高可信度的说明">
            <a:extLst>
              <a:ext uri="{FF2B5EF4-FFF2-40B4-BE49-F238E27FC236}">
                <a16:creationId xmlns:a16="http://schemas.microsoft.com/office/drawing/2014/main" xmlns="" id="{8E27DCCA-0162-44EA-A1DF-0803BF607B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40"/>
            <a:ext cx="12190413" cy="6857107"/>
          </a:xfrm>
          <a:prstGeom prst="rect">
            <a:avLst/>
          </a:prstGeom>
        </p:spPr>
      </p:pic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7AB7321F-F2D2-488B-94D3-AD57F1ECF225}"/>
              </a:ext>
            </a:extLst>
          </p:cNvPr>
          <p:cNvGrpSpPr/>
          <p:nvPr/>
        </p:nvGrpSpPr>
        <p:grpSpPr>
          <a:xfrm rot="16200000">
            <a:off x="3990017" y="2462609"/>
            <a:ext cx="2484096" cy="1279407"/>
            <a:chOff x="3084428" y="3015069"/>
            <a:chExt cx="6240009" cy="587420"/>
          </a:xfrm>
        </p:grpSpPr>
        <p:sp>
          <p:nvSpPr>
            <p:cNvPr id="13" name="矩形 12">
              <a:extLst>
                <a:ext uri="{FF2B5EF4-FFF2-40B4-BE49-F238E27FC236}">
                  <a16:creationId xmlns:a16="http://schemas.microsoft.com/office/drawing/2014/main" xmlns="" id="{0C2BA60D-2902-4565-A1F1-9EE80D9B4944}"/>
                </a:ext>
              </a:extLst>
            </p:cNvPr>
            <p:cNvSpPr/>
            <p:nvPr/>
          </p:nvSpPr>
          <p:spPr>
            <a:xfrm>
              <a:off x="3320198" y="3081714"/>
              <a:ext cx="6004239" cy="520775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FB6B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xmlns="" id="{558F69DF-2DF8-462D-9A4C-C01BBBFAF6D9}"/>
                </a:ext>
              </a:extLst>
            </p:cNvPr>
            <p:cNvSpPr/>
            <p:nvPr/>
          </p:nvSpPr>
          <p:spPr>
            <a:xfrm>
              <a:off x="3084428" y="3015069"/>
              <a:ext cx="6004236" cy="525585"/>
            </a:xfrm>
            <a:prstGeom prst="rect">
              <a:avLst/>
            </a:prstGeom>
            <a:solidFill>
              <a:srgbClr val="4AA1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3FB6B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TextBox 4">
              <a:extLst>
                <a:ext uri="{FF2B5EF4-FFF2-40B4-BE49-F238E27FC236}">
                  <a16:creationId xmlns:a16="http://schemas.microsoft.com/office/drawing/2014/main" xmlns="" id="{3516D9D0-8501-4B31-A5BD-EFBEDB478825}"/>
                </a:ext>
              </a:extLst>
            </p:cNvPr>
            <p:cNvSpPr txBox="1"/>
            <p:nvPr/>
          </p:nvSpPr>
          <p:spPr>
            <a:xfrm rot="5400000">
              <a:off x="5964614" y="232135"/>
              <a:ext cx="339146" cy="608882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sz="3600" b="1" spc="60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</a:t>
              </a:r>
              <a:r>
                <a:rPr lang="zh-CN" altLang="en-US" sz="3600" b="1" spc="6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二</a:t>
              </a:r>
              <a:r>
                <a:rPr lang="zh-CN" altLang="en-US" sz="3600" b="1" spc="60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节</a:t>
              </a:r>
              <a:endParaRPr lang="en-US" altLang="zh-CN" sz="3600" b="1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0" name="文本框 3">
            <a:extLst>
              <a:ext uri="{FF2B5EF4-FFF2-40B4-BE49-F238E27FC236}">
                <a16:creationId xmlns:a16="http://schemas.microsoft.com/office/drawing/2014/main" xmlns="" id="{089F748F-7A84-4D37-A419-E29EE552057C}"/>
              </a:ext>
            </a:extLst>
          </p:cNvPr>
          <p:cNvSpPr txBox="1"/>
          <p:nvPr/>
        </p:nvSpPr>
        <p:spPr>
          <a:xfrm rot="16200000">
            <a:off x="4799250" y="2847032"/>
            <a:ext cx="3631763" cy="604419"/>
          </a:xfrm>
          <a:prstGeom prst="rect">
            <a:avLst/>
          </a:prstGeom>
          <a:solidFill>
            <a:srgbClr val="4AA198"/>
          </a:solidFill>
          <a:ln w="12700">
            <a:noFill/>
          </a:ln>
        </p:spPr>
        <p:txBody>
          <a:bodyPr vert="eaVert" wrap="square" rtlCol="0">
            <a:spAutoFit/>
          </a:bodyPr>
          <a:lstStyle/>
          <a:p>
            <a:pPr algn="ctr"/>
            <a:endParaRPr kumimoji="1" lang="en-US" altLang="zh-CN" sz="2800" b="1" spc="30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kumimoji="1" lang="en-US" altLang="zh-CN" sz="2800" b="1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800" b="1">
                <a:ln w="19050">
                  <a:noFill/>
                </a:ln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认字识词</a:t>
            </a:r>
          </a:p>
          <a:p>
            <a:pPr algn="ctr"/>
            <a:endParaRPr kumimoji="1" lang="en-US" altLang="zh-CN" sz="2800" b="1" spc="30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kumimoji="1" lang="zh-CN" altLang="en-US" sz="2800" b="1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931070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8">
            <a:extLst>
              <a:ext uri="{FF2B5EF4-FFF2-40B4-BE49-F238E27FC236}">
                <a16:creationId xmlns:a16="http://schemas.microsoft.com/office/drawing/2014/main" xmlns="" id="{E9BB0E5B-E5F4-4490-B3C7-C915B81DF5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67544" y="361256"/>
            <a:ext cx="3255323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pPr algn="ctr"/>
            <a:r>
              <a:rPr lang="zh-CN" altLang="en-US" sz="3200" b="1" smtClean="0">
                <a:ln w="19050">
                  <a:noFill/>
                </a:ln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认 字 识 词</a:t>
            </a:r>
            <a:endParaRPr lang="zh-CN" altLang="en-US" sz="3200" b="1">
              <a:ln w="19050">
                <a:noFill/>
              </a:ln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A1637A3C-6226-49CF-875D-54019E490707}"/>
              </a:ext>
            </a:extLst>
          </p:cNvPr>
          <p:cNvSpPr/>
          <p:nvPr/>
        </p:nvSpPr>
        <p:spPr>
          <a:xfrm>
            <a:off x="2483268" y="2289871"/>
            <a:ext cx="118013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>
                <a:solidFill>
                  <a:srgbClr val="3A6D68"/>
                </a:solidFill>
                <a:latin typeface="Arial Black" panose="020B0A04020102020204" pitchFamily="34" charset="0"/>
                <a:ea typeface="方正流行体简体" panose="03000509000000000000" pitchFamily="65" charset="-122"/>
              </a:rPr>
              <a:t>yán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86836203-0D81-4292-9237-9C0A64B85DF7}"/>
              </a:ext>
            </a:extLst>
          </p:cNvPr>
          <p:cNvSpPr txBox="1"/>
          <p:nvPr/>
        </p:nvSpPr>
        <p:spPr>
          <a:xfrm>
            <a:off x="3986883" y="2668001"/>
            <a:ext cx="421823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6000" b="1" dirty="0">
                <a:ln w="19050">
                  <a:noFill/>
                </a:ln>
                <a:solidFill>
                  <a:srgbClr val="3A6D6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无边无际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A3ADE6D9-62E6-49B2-8C53-04511FF474F6}"/>
              </a:ext>
            </a:extLst>
          </p:cNvPr>
          <p:cNvSpPr txBox="1"/>
          <p:nvPr/>
        </p:nvSpPr>
        <p:spPr>
          <a:xfrm>
            <a:off x="7701555" y="2643025"/>
            <a:ext cx="421823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6000" b="1" dirty="0">
                <a:ln w="19050">
                  <a:noFill/>
                </a:ln>
                <a:solidFill>
                  <a:srgbClr val="3A6D6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不信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388A6C83-FB9C-4412-8E31-062CABE3BA61}"/>
              </a:ext>
            </a:extLst>
          </p:cNvPr>
          <p:cNvSpPr txBox="1"/>
          <p:nvPr/>
        </p:nvSpPr>
        <p:spPr>
          <a:xfrm>
            <a:off x="265130" y="2643025"/>
            <a:ext cx="421823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6000" b="1" dirty="0">
                <a:ln w="19050">
                  <a:noFill/>
                </a:ln>
                <a:solidFill>
                  <a:srgbClr val="3A6D6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井 沿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D56E963B-66C5-43D5-B98B-5BC695B24379}"/>
              </a:ext>
            </a:extLst>
          </p:cNvPr>
          <p:cNvSpPr/>
          <p:nvPr/>
        </p:nvSpPr>
        <p:spPr>
          <a:xfrm>
            <a:off x="6978321" y="2289871"/>
            <a:ext cx="52770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err="1">
                <a:solidFill>
                  <a:srgbClr val="3A6D68"/>
                </a:solidFill>
                <a:latin typeface="Arial Black" panose="020B0A04020102020204" pitchFamily="34" charset="0"/>
                <a:ea typeface="方正流行体简体" panose="03000509000000000000" pitchFamily="65" charset="-122"/>
              </a:rPr>
              <a:t>jì</a:t>
            </a:r>
            <a:endParaRPr lang="zh-CN" altLang="en-US" sz="4000" dirty="0">
              <a:solidFill>
                <a:srgbClr val="3A6D68"/>
              </a:solidFill>
              <a:latin typeface="Arial Black" panose="020B0A04020102020204" pitchFamily="34" charset="0"/>
              <a:ea typeface="方正流行体简体" panose="03000509000000000000" pitchFamily="65" charset="-122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24420BDE-390D-42F1-A4A4-C73CE684A753}"/>
              </a:ext>
            </a:extLst>
          </p:cNvPr>
          <p:cNvSpPr/>
          <p:nvPr/>
        </p:nvSpPr>
        <p:spPr>
          <a:xfrm>
            <a:off x="9708732" y="2289871"/>
            <a:ext cx="103906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err="1">
                <a:solidFill>
                  <a:srgbClr val="3A6D68"/>
                </a:solidFill>
                <a:latin typeface="Arial Black" panose="020B0A04020102020204" pitchFamily="34" charset="0"/>
                <a:ea typeface="方正流行体简体" panose="03000509000000000000" pitchFamily="65" charset="-122"/>
              </a:rPr>
              <a:t>xìn</a:t>
            </a:r>
            <a:endParaRPr lang="zh-CN" altLang="en-US" sz="4000" dirty="0">
              <a:solidFill>
                <a:srgbClr val="3A6D68"/>
              </a:solidFill>
              <a:latin typeface="Arial Black" panose="020B0A04020102020204" pitchFamily="34" charset="0"/>
              <a:ea typeface="方正流行体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495945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8">
            <a:extLst>
              <a:ext uri="{FF2B5EF4-FFF2-40B4-BE49-F238E27FC236}">
                <a16:creationId xmlns:a16="http://schemas.microsoft.com/office/drawing/2014/main" xmlns="" id="{E9BB0E5B-E5F4-4490-B3C7-C915B81DF5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67544" y="361256"/>
            <a:ext cx="3255323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pPr algn="ctr"/>
            <a:r>
              <a:rPr lang="zh-CN" altLang="en-US" sz="3200" b="1" smtClean="0">
                <a:ln w="19050">
                  <a:noFill/>
                </a:ln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认 字 识 词</a:t>
            </a:r>
            <a:endParaRPr lang="zh-CN" altLang="en-US" sz="3200" b="1">
              <a:ln w="19050">
                <a:noFill/>
              </a:ln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A1637A3C-6226-49CF-875D-54019E490707}"/>
              </a:ext>
            </a:extLst>
          </p:cNvPr>
          <p:cNvSpPr/>
          <p:nvPr/>
        </p:nvSpPr>
        <p:spPr>
          <a:xfrm>
            <a:off x="2437747" y="2289871"/>
            <a:ext cx="92525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err="1">
                <a:solidFill>
                  <a:srgbClr val="3A6D68"/>
                </a:solidFill>
                <a:latin typeface="Arial Black" panose="020B0A04020102020204" pitchFamily="34" charset="0"/>
                <a:ea typeface="方正流行体简体" panose="03000509000000000000" pitchFamily="65" charset="-122"/>
              </a:rPr>
              <a:t>tái</a:t>
            </a:r>
            <a:endParaRPr lang="zh-CN" altLang="en-US" sz="4000" dirty="0">
              <a:solidFill>
                <a:srgbClr val="3A6D68"/>
              </a:solidFill>
              <a:latin typeface="Arial Black" panose="020B0A04020102020204" pitchFamily="34" charset="0"/>
              <a:ea typeface="方正流行体简体" panose="03000509000000000000" pitchFamily="65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86836203-0D81-4292-9237-9C0A64B85DF7}"/>
              </a:ext>
            </a:extLst>
          </p:cNvPr>
          <p:cNvSpPr txBox="1"/>
          <p:nvPr/>
        </p:nvSpPr>
        <p:spPr>
          <a:xfrm>
            <a:off x="3986883" y="2668001"/>
            <a:ext cx="4218234" cy="13142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6000" b="1" dirty="0">
                <a:ln w="19050">
                  <a:noFill/>
                </a:ln>
                <a:solidFill>
                  <a:srgbClr val="3A6D6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弄错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A3ADE6D9-62E6-49B2-8C53-04511FF474F6}"/>
              </a:ext>
            </a:extLst>
          </p:cNvPr>
          <p:cNvSpPr txBox="1"/>
          <p:nvPr/>
        </p:nvSpPr>
        <p:spPr>
          <a:xfrm>
            <a:off x="7701555" y="2643025"/>
            <a:ext cx="421823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6000" b="1" dirty="0">
                <a:ln w="19050">
                  <a:noFill/>
                </a:ln>
                <a:solidFill>
                  <a:srgbClr val="3A6D6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还用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388A6C83-FB9C-4412-8E31-062CABE3BA61}"/>
              </a:ext>
            </a:extLst>
          </p:cNvPr>
          <p:cNvSpPr txBox="1"/>
          <p:nvPr/>
        </p:nvSpPr>
        <p:spPr>
          <a:xfrm>
            <a:off x="265130" y="2643025"/>
            <a:ext cx="421823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6000" b="1" dirty="0">
                <a:ln w="19050">
                  <a:noFill/>
                </a:ln>
                <a:solidFill>
                  <a:srgbClr val="3A6D6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抬头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D56E963B-66C5-43D5-B98B-5BC695B24379}"/>
              </a:ext>
            </a:extLst>
          </p:cNvPr>
          <p:cNvSpPr/>
          <p:nvPr/>
        </p:nvSpPr>
        <p:spPr>
          <a:xfrm>
            <a:off x="5994993" y="2289082"/>
            <a:ext cx="120898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err="1">
                <a:solidFill>
                  <a:srgbClr val="3A6D68"/>
                </a:solidFill>
                <a:latin typeface="Arial Black" panose="020B0A04020102020204" pitchFamily="34" charset="0"/>
                <a:ea typeface="方正流行体简体" panose="03000509000000000000" pitchFamily="65" charset="-122"/>
              </a:rPr>
              <a:t>cuò</a:t>
            </a:r>
            <a:endParaRPr lang="zh-CN" altLang="en-US" sz="4000" dirty="0">
              <a:solidFill>
                <a:srgbClr val="3A6D68"/>
              </a:solidFill>
              <a:latin typeface="Arial Black" panose="020B0A04020102020204" pitchFamily="34" charset="0"/>
              <a:ea typeface="方正流行体简体" panose="03000509000000000000" pitchFamily="65" charset="-122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24420BDE-390D-42F1-A4A4-C73CE684A753}"/>
              </a:ext>
            </a:extLst>
          </p:cNvPr>
          <p:cNvSpPr/>
          <p:nvPr/>
        </p:nvSpPr>
        <p:spPr>
          <a:xfrm>
            <a:off x="9683332" y="2289871"/>
            <a:ext cx="103906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err="1">
                <a:solidFill>
                  <a:srgbClr val="3A6D68"/>
                </a:solidFill>
                <a:latin typeface="Arial Black" panose="020B0A04020102020204" pitchFamily="34" charset="0"/>
                <a:ea typeface="方正流行体简体" panose="03000509000000000000" pitchFamily="65" charset="-122"/>
              </a:rPr>
              <a:t>hái</a:t>
            </a:r>
            <a:endParaRPr lang="zh-CN" altLang="en-US" sz="4000" dirty="0">
              <a:solidFill>
                <a:srgbClr val="3A6D68"/>
              </a:solidFill>
              <a:latin typeface="Arial Black" panose="020B0A04020102020204" pitchFamily="34" charset="0"/>
              <a:ea typeface="方正流行体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769194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图片包含 剪贴画&#10;&#10;已生成高可信度的说明">
            <a:extLst>
              <a:ext uri="{FF2B5EF4-FFF2-40B4-BE49-F238E27FC236}">
                <a16:creationId xmlns:a16="http://schemas.microsoft.com/office/drawing/2014/main" xmlns="" id="{8E27DCCA-0162-44EA-A1DF-0803BF607B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40"/>
            <a:ext cx="12190413" cy="6857107"/>
          </a:xfrm>
          <a:prstGeom prst="rect">
            <a:avLst/>
          </a:prstGeom>
        </p:spPr>
      </p:pic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7AB7321F-F2D2-488B-94D3-AD57F1ECF225}"/>
              </a:ext>
            </a:extLst>
          </p:cNvPr>
          <p:cNvGrpSpPr/>
          <p:nvPr/>
        </p:nvGrpSpPr>
        <p:grpSpPr>
          <a:xfrm rot="16200000">
            <a:off x="3990017" y="2462609"/>
            <a:ext cx="2484096" cy="1279407"/>
            <a:chOff x="3084428" y="3015069"/>
            <a:chExt cx="6240009" cy="587420"/>
          </a:xfrm>
        </p:grpSpPr>
        <p:sp>
          <p:nvSpPr>
            <p:cNvPr id="13" name="矩形 12">
              <a:extLst>
                <a:ext uri="{FF2B5EF4-FFF2-40B4-BE49-F238E27FC236}">
                  <a16:creationId xmlns:a16="http://schemas.microsoft.com/office/drawing/2014/main" xmlns="" id="{0C2BA60D-2902-4565-A1F1-9EE80D9B4944}"/>
                </a:ext>
              </a:extLst>
            </p:cNvPr>
            <p:cNvSpPr/>
            <p:nvPr/>
          </p:nvSpPr>
          <p:spPr>
            <a:xfrm>
              <a:off x="3320198" y="3081714"/>
              <a:ext cx="6004239" cy="520775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FB6B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xmlns="" id="{558F69DF-2DF8-462D-9A4C-C01BBBFAF6D9}"/>
                </a:ext>
              </a:extLst>
            </p:cNvPr>
            <p:cNvSpPr/>
            <p:nvPr/>
          </p:nvSpPr>
          <p:spPr>
            <a:xfrm>
              <a:off x="3084428" y="3015069"/>
              <a:ext cx="6004236" cy="525585"/>
            </a:xfrm>
            <a:prstGeom prst="rect">
              <a:avLst/>
            </a:prstGeom>
            <a:solidFill>
              <a:srgbClr val="4AA1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3FB6B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TextBox 4">
              <a:extLst>
                <a:ext uri="{FF2B5EF4-FFF2-40B4-BE49-F238E27FC236}">
                  <a16:creationId xmlns:a16="http://schemas.microsoft.com/office/drawing/2014/main" xmlns="" id="{3516D9D0-8501-4B31-A5BD-EFBEDB478825}"/>
                </a:ext>
              </a:extLst>
            </p:cNvPr>
            <p:cNvSpPr txBox="1"/>
            <p:nvPr/>
          </p:nvSpPr>
          <p:spPr>
            <a:xfrm rot="5400000">
              <a:off x="5964614" y="232135"/>
              <a:ext cx="339146" cy="608882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sz="3600" b="1" spc="60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第三节</a:t>
              </a:r>
              <a:endParaRPr lang="en-US" altLang="zh-CN" sz="3600" b="1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0" name="文本框 3">
            <a:extLst>
              <a:ext uri="{FF2B5EF4-FFF2-40B4-BE49-F238E27FC236}">
                <a16:creationId xmlns:a16="http://schemas.microsoft.com/office/drawing/2014/main" xmlns="" id="{089F748F-7A84-4D37-A419-E29EE552057C}"/>
              </a:ext>
            </a:extLst>
          </p:cNvPr>
          <p:cNvSpPr txBox="1"/>
          <p:nvPr/>
        </p:nvSpPr>
        <p:spPr>
          <a:xfrm rot="16200000">
            <a:off x="4799250" y="2847032"/>
            <a:ext cx="3631763" cy="604419"/>
          </a:xfrm>
          <a:prstGeom prst="rect">
            <a:avLst/>
          </a:prstGeom>
          <a:solidFill>
            <a:srgbClr val="4AA198"/>
          </a:solidFill>
          <a:ln w="12700">
            <a:noFill/>
          </a:ln>
        </p:spPr>
        <p:txBody>
          <a:bodyPr vert="eaVert" wrap="square" rtlCol="0">
            <a:spAutoFit/>
          </a:bodyPr>
          <a:lstStyle/>
          <a:p>
            <a:pPr algn="ctr"/>
            <a:endParaRPr kumimoji="1" lang="en-US" altLang="zh-CN" sz="2800" b="1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lang="en-US" altLang="zh-CN" sz="2800" b="1" smtClean="0">
              <a:ln w="19050">
                <a:noFill/>
              </a:ln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800" b="1" smtClean="0">
                <a:ln w="19050">
                  <a:noFill/>
                </a:ln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读</a:t>
            </a:r>
            <a:r>
              <a:rPr lang="zh-CN" altLang="en-US" sz="2800" b="1">
                <a:ln w="19050">
                  <a:noFill/>
                </a:ln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读写写</a:t>
            </a:r>
            <a:endParaRPr lang="en-US" altLang="zh-CN" sz="2800" b="1">
              <a:ln w="19050">
                <a:noFill/>
              </a:ln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kumimoji="1" lang="en-US" altLang="zh-CN" sz="2800" b="1" spc="30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kumimoji="1" lang="zh-CN" altLang="en-US" sz="2800" b="1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831041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8">
            <a:extLst>
              <a:ext uri="{FF2B5EF4-FFF2-40B4-BE49-F238E27FC236}">
                <a16:creationId xmlns:a16="http://schemas.microsoft.com/office/drawing/2014/main" xmlns="" id="{E9BB0E5B-E5F4-4490-B3C7-C915B81DF5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67544" y="361256"/>
            <a:ext cx="3255323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pPr algn="ctr"/>
            <a:r>
              <a:rPr lang="zh-CN" altLang="en-US" sz="3200" b="1" smtClean="0">
                <a:ln w="19050">
                  <a:noFill/>
                </a:ln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读 读 写 写</a:t>
            </a:r>
            <a:endParaRPr lang="en-US" altLang="zh-CN" sz="3200" b="1">
              <a:ln w="19050">
                <a:noFill/>
              </a:ln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A1637A3C-6226-49CF-875D-54019E490707}"/>
              </a:ext>
            </a:extLst>
          </p:cNvPr>
          <p:cNvSpPr/>
          <p:nvPr/>
        </p:nvSpPr>
        <p:spPr>
          <a:xfrm>
            <a:off x="1476823" y="1509976"/>
            <a:ext cx="138050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err="1">
                <a:solidFill>
                  <a:srgbClr val="3A6D68"/>
                </a:solidFill>
                <a:latin typeface="Arial Black" panose="020B0A04020102020204" pitchFamily="34" charset="0"/>
                <a:ea typeface="方正流行体简体" panose="03000509000000000000" pitchFamily="65" charset="-122"/>
              </a:rPr>
              <a:t>qiān</a:t>
            </a:r>
            <a:endParaRPr lang="zh-CN" altLang="en-US" sz="4000" dirty="0">
              <a:solidFill>
                <a:srgbClr val="3A6D68"/>
              </a:solidFill>
              <a:latin typeface="Arial Black" panose="020B0A04020102020204" pitchFamily="34" charset="0"/>
              <a:ea typeface="方正流行体简体" panose="03000509000000000000" pitchFamily="65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388A6C83-FB9C-4412-8E31-062CABE3BA61}"/>
              </a:ext>
            </a:extLst>
          </p:cNvPr>
          <p:cNvSpPr txBox="1"/>
          <p:nvPr/>
        </p:nvSpPr>
        <p:spPr>
          <a:xfrm>
            <a:off x="1367788" y="1881537"/>
            <a:ext cx="4218234" cy="119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5400" b="1" dirty="0">
                <a:ln w="19050">
                  <a:noFill/>
                </a:ln>
                <a:solidFill>
                  <a:srgbClr val="3A6D6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铅（铅笔）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7CC045FE-801E-45B4-81D1-EB92D81C6798}"/>
              </a:ext>
            </a:extLst>
          </p:cNvPr>
          <p:cNvSpPr/>
          <p:nvPr/>
        </p:nvSpPr>
        <p:spPr>
          <a:xfrm>
            <a:off x="6319602" y="1509976"/>
            <a:ext cx="101021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err="1">
                <a:solidFill>
                  <a:srgbClr val="3A6D68"/>
                </a:solidFill>
                <a:latin typeface="Arial Black" panose="020B0A04020102020204" pitchFamily="34" charset="0"/>
                <a:ea typeface="方正流行体简体" panose="03000509000000000000" pitchFamily="65" charset="-122"/>
              </a:rPr>
              <a:t>wá</a:t>
            </a:r>
            <a:endParaRPr lang="zh-CN" altLang="en-US" sz="4000" dirty="0">
              <a:solidFill>
                <a:srgbClr val="3A6D68"/>
              </a:solidFill>
              <a:latin typeface="Arial Black" panose="020B0A04020102020204" pitchFamily="34" charset="0"/>
              <a:ea typeface="方正流行体简体" panose="03000509000000000000" pitchFamily="65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91EAFC6C-59D2-4EE9-8B54-C6B56130C339}"/>
              </a:ext>
            </a:extLst>
          </p:cNvPr>
          <p:cNvSpPr txBox="1"/>
          <p:nvPr/>
        </p:nvSpPr>
        <p:spPr>
          <a:xfrm>
            <a:off x="6096267" y="1881537"/>
            <a:ext cx="4218234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5400" b="1" dirty="0">
                <a:ln w="19050">
                  <a:noFill/>
                </a:ln>
                <a:solidFill>
                  <a:srgbClr val="3A6D6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娃（娃娃）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E3A6D8C3-6E5C-4640-B741-E195025EA772}"/>
              </a:ext>
            </a:extLst>
          </p:cNvPr>
          <p:cNvSpPr/>
          <p:nvPr/>
        </p:nvSpPr>
        <p:spPr>
          <a:xfrm>
            <a:off x="1562898" y="3462736"/>
            <a:ext cx="118013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err="1">
                <a:solidFill>
                  <a:srgbClr val="3A6D68"/>
                </a:solidFill>
                <a:latin typeface="Arial Black" panose="020B0A04020102020204" pitchFamily="34" charset="0"/>
                <a:ea typeface="方正流行体简体" panose="03000509000000000000" pitchFamily="65" charset="-122"/>
              </a:rPr>
              <a:t>yán</a:t>
            </a:r>
            <a:endParaRPr lang="zh-CN" altLang="en-US" sz="4000" dirty="0">
              <a:solidFill>
                <a:srgbClr val="3A6D68"/>
              </a:solidFill>
              <a:latin typeface="Arial Black" panose="020B0A04020102020204" pitchFamily="34" charset="0"/>
              <a:ea typeface="方正流行体简体" panose="03000509000000000000" pitchFamily="65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41A2BA0B-A896-46BD-B6DE-0001848B7208}"/>
              </a:ext>
            </a:extLst>
          </p:cNvPr>
          <p:cNvSpPr txBox="1"/>
          <p:nvPr/>
        </p:nvSpPr>
        <p:spPr>
          <a:xfrm>
            <a:off x="1333208" y="3834297"/>
            <a:ext cx="4218234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5400" b="1" dirty="0">
                <a:ln w="19050">
                  <a:noFill/>
                </a:ln>
                <a:solidFill>
                  <a:srgbClr val="3A6D6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沿（井沿）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EA0281F7-5D95-4DD3-B746-CBDDFE77A447}"/>
              </a:ext>
            </a:extLst>
          </p:cNvPr>
          <p:cNvSpPr/>
          <p:nvPr/>
        </p:nvSpPr>
        <p:spPr>
          <a:xfrm>
            <a:off x="6319602" y="3462736"/>
            <a:ext cx="101021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err="1">
                <a:solidFill>
                  <a:srgbClr val="3A6D68"/>
                </a:solidFill>
                <a:latin typeface="Arial Black" panose="020B0A04020102020204" pitchFamily="34" charset="0"/>
                <a:ea typeface="方正流行体简体" panose="03000509000000000000" pitchFamily="65" charset="-122"/>
              </a:rPr>
              <a:t>wā</a:t>
            </a:r>
            <a:endParaRPr lang="en-US" altLang="zh-CN" sz="4000" dirty="0">
              <a:solidFill>
                <a:srgbClr val="3A6D68"/>
              </a:solidFill>
              <a:latin typeface="Arial Black" panose="020B0A04020102020204" pitchFamily="34" charset="0"/>
              <a:ea typeface="方正流行体简体" panose="03000509000000000000" pitchFamily="65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B946B409-1FA6-4A46-996F-013355C32930}"/>
              </a:ext>
            </a:extLst>
          </p:cNvPr>
          <p:cNvSpPr txBox="1"/>
          <p:nvPr/>
        </p:nvSpPr>
        <p:spPr>
          <a:xfrm>
            <a:off x="6061687" y="3834297"/>
            <a:ext cx="4218234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5400" b="1" dirty="0">
                <a:ln w="19050">
                  <a:noFill/>
                </a:ln>
                <a:solidFill>
                  <a:srgbClr val="3A6D6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蛙（青蛙）</a:t>
            </a:r>
          </a:p>
        </p:txBody>
      </p:sp>
    </p:spTree>
    <p:extLst>
      <p:ext uri="{BB962C8B-B14F-4D97-AF65-F5344CB8AC3E}">
        <p14:creationId xmlns:p14="http://schemas.microsoft.com/office/powerpoint/2010/main" val="33978419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8">
            <a:extLst>
              <a:ext uri="{FF2B5EF4-FFF2-40B4-BE49-F238E27FC236}">
                <a16:creationId xmlns:a16="http://schemas.microsoft.com/office/drawing/2014/main" xmlns="" id="{E9BB0E5B-E5F4-4490-B3C7-C915B81DF5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67544" y="361256"/>
            <a:ext cx="3255323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pPr algn="ctr"/>
            <a:r>
              <a:rPr lang="zh-CN" altLang="en-US" sz="3200" b="1" smtClean="0">
                <a:ln w="19050">
                  <a:noFill/>
                </a:ln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读 读 写 写</a:t>
            </a:r>
            <a:endParaRPr lang="en-US" altLang="zh-CN" sz="3200" b="1">
              <a:ln w="19050">
                <a:noFill/>
              </a:ln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A1637A3C-6226-49CF-875D-54019E490707}"/>
              </a:ext>
            </a:extLst>
          </p:cNvPr>
          <p:cNvSpPr/>
          <p:nvPr/>
        </p:nvSpPr>
        <p:spPr>
          <a:xfrm>
            <a:off x="1476823" y="1509976"/>
            <a:ext cx="120020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err="1">
                <a:solidFill>
                  <a:srgbClr val="3A6D68"/>
                </a:solidFill>
                <a:latin typeface="Arial Black" panose="020B0A04020102020204" pitchFamily="34" charset="0"/>
                <a:ea typeface="方正流行体简体" panose="03000509000000000000" pitchFamily="65" charset="-122"/>
              </a:rPr>
              <a:t>chú</a:t>
            </a:r>
            <a:endParaRPr lang="en-US" altLang="zh-CN" sz="4000" dirty="0">
              <a:solidFill>
                <a:srgbClr val="3A6D68"/>
              </a:solidFill>
              <a:latin typeface="Arial Black" panose="020B0A04020102020204" pitchFamily="34" charset="0"/>
              <a:ea typeface="方正流行体简体" panose="03000509000000000000" pitchFamily="65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388A6C83-FB9C-4412-8E31-062CABE3BA61}"/>
              </a:ext>
            </a:extLst>
          </p:cNvPr>
          <p:cNvSpPr txBox="1"/>
          <p:nvPr/>
        </p:nvSpPr>
        <p:spPr>
          <a:xfrm>
            <a:off x="1342388" y="1856137"/>
            <a:ext cx="4218234" cy="119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5400" b="1" dirty="0">
                <a:ln w="19050">
                  <a:noFill/>
                </a:ln>
                <a:solidFill>
                  <a:srgbClr val="3A6D6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除（除外）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7CC045FE-801E-45B4-81D1-EB92D81C6798}"/>
              </a:ext>
            </a:extLst>
          </p:cNvPr>
          <p:cNvSpPr/>
          <p:nvPr/>
        </p:nvSpPr>
        <p:spPr>
          <a:xfrm>
            <a:off x="6395802" y="1509976"/>
            <a:ext cx="86914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err="1">
                <a:solidFill>
                  <a:srgbClr val="3A6D68"/>
                </a:solidFill>
                <a:latin typeface="Arial Black" panose="020B0A04020102020204" pitchFamily="34" charset="0"/>
                <a:ea typeface="方正流行体简体" panose="03000509000000000000" pitchFamily="65" charset="-122"/>
              </a:rPr>
              <a:t>jiè</a:t>
            </a:r>
            <a:endParaRPr lang="zh-CN" altLang="en-US" sz="4000" dirty="0">
              <a:solidFill>
                <a:srgbClr val="3A6D68"/>
              </a:solidFill>
              <a:latin typeface="Arial Black" panose="020B0A04020102020204" pitchFamily="34" charset="0"/>
              <a:ea typeface="方正流行体简体" panose="03000509000000000000" pitchFamily="65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91EAFC6C-59D2-4EE9-8B54-C6B56130C339}"/>
              </a:ext>
            </a:extLst>
          </p:cNvPr>
          <p:cNvSpPr txBox="1"/>
          <p:nvPr/>
        </p:nvSpPr>
        <p:spPr>
          <a:xfrm>
            <a:off x="6070867" y="1856137"/>
            <a:ext cx="4218234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5400" b="1" dirty="0">
                <a:ln w="19050">
                  <a:noFill/>
                </a:ln>
                <a:solidFill>
                  <a:srgbClr val="3A6D6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借（借书）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E3A6D8C3-6E5C-4640-B741-E195025EA772}"/>
              </a:ext>
            </a:extLst>
          </p:cNvPr>
          <p:cNvSpPr/>
          <p:nvPr/>
        </p:nvSpPr>
        <p:spPr>
          <a:xfrm>
            <a:off x="1829598" y="3462736"/>
            <a:ext cx="52770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err="1">
                <a:solidFill>
                  <a:srgbClr val="3A6D68"/>
                </a:solidFill>
                <a:latin typeface="Arial Black" panose="020B0A04020102020204" pitchFamily="34" charset="0"/>
                <a:ea typeface="方正流行体简体" panose="03000509000000000000" pitchFamily="65" charset="-122"/>
              </a:rPr>
              <a:t>jì</a:t>
            </a:r>
            <a:endParaRPr lang="en-US" altLang="zh-CN" sz="4000" dirty="0">
              <a:solidFill>
                <a:srgbClr val="3A6D68"/>
              </a:solidFill>
              <a:latin typeface="Arial Black" panose="020B0A04020102020204" pitchFamily="34" charset="0"/>
              <a:ea typeface="方正流行体简体" panose="03000509000000000000" pitchFamily="65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41A2BA0B-A896-46BD-B6DE-0001848B7208}"/>
              </a:ext>
            </a:extLst>
          </p:cNvPr>
          <p:cNvSpPr txBox="1"/>
          <p:nvPr/>
        </p:nvSpPr>
        <p:spPr>
          <a:xfrm>
            <a:off x="1342388" y="3808897"/>
            <a:ext cx="4218234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5400" b="1" dirty="0">
                <a:ln w="19050">
                  <a:noFill/>
                </a:ln>
                <a:solidFill>
                  <a:srgbClr val="3A6D6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际（边际）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EA0281F7-5D95-4DD3-B746-CBDDFE77A447}"/>
              </a:ext>
            </a:extLst>
          </p:cNvPr>
          <p:cNvSpPr/>
          <p:nvPr/>
        </p:nvSpPr>
        <p:spPr>
          <a:xfrm>
            <a:off x="6281502" y="3462736"/>
            <a:ext cx="120898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err="1">
                <a:solidFill>
                  <a:srgbClr val="3A6D68"/>
                </a:solidFill>
                <a:latin typeface="Arial Black" panose="020B0A04020102020204" pitchFamily="34" charset="0"/>
                <a:ea typeface="方正流行体简体" panose="03000509000000000000" pitchFamily="65" charset="-122"/>
              </a:rPr>
              <a:t>cuò</a:t>
            </a:r>
            <a:endParaRPr lang="en-US" altLang="zh-CN" sz="4000" dirty="0">
              <a:solidFill>
                <a:srgbClr val="3A6D68"/>
              </a:solidFill>
              <a:latin typeface="Arial Black" panose="020B0A04020102020204" pitchFamily="34" charset="0"/>
              <a:ea typeface="方正流行体简体" panose="03000509000000000000" pitchFamily="65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B946B409-1FA6-4A46-996F-013355C32930}"/>
              </a:ext>
            </a:extLst>
          </p:cNvPr>
          <p:cNvSpPr txBox="1"/>
          <p:nvPr/>
        </p:nvSpPr>
        <p:spPr>
          <a:xfrm>
            <a:off x="6036287" y="3808897"/>
            <a:ext cx="4218234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5400" b="1" dirty="0">
                <a:ln w="19050">
                  <a:noFill/>
                </a:ln>
                <a:solidFill>
                  <a:srgbClr val="3A6D6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错（错了）</a:t>
            </a:r>
          </a:p>
        </p:txBody>
      </p:sp>
    </p:spTree>
    <p:extLst>
      <p:ext uri="{BB962C8B-B14F-4D97-AF65-F5344CB8AC3E}">
        <p14:creationId xmlns:p14="http://schemas.microsoft.com/office/powerpoint/2010/main" val="19016594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图片包含 剪贴画&#10;&#10;已生成高可信度的说明">
            <a:extLst>
              <a:ext uri="{FF2B5EF4-FFF2-40B4-BE49-F238E27FC236}">
                <a16:creationId xmlns:a16="http://schemas.microsoft.com/office/drawing/2014/main" xmlns="" id="{8E27DCCA-0162-44EA-A1DF-0803BF607B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40"/>
            <a:ext cx="12190413" cy="6857107"/>
          </a:xfrm>
          <a:prstGeom prst="rect">
            <a:avLst/>
          </a:prstGeom>
        </p:spPr>
      </p:pic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7AB7321F-F2D2-488B-94D3-AD57F1ECF225}"/>
              </a:ext>
            </a:extLst>
          </p:cNvPr>
          <p:cNvGrpSpPr/>
          <p:nvPr/>
        </p:nvGrpSpPr>
        <p:grpSpPr>
          <a:xfrm rot="16200000">
            <a:off x="3990017" y="2462609"/>
            <a:ext cx="2484096" cy="1279407"/>
            <a:chOff x="3084428" y="3015069"/>
            <a:chExt cx="6240009" cy="587420"/>
          </a:xfrm>
        </p:grpSpPr>
        <p:sp>
          <p:nvSpPr>
            <p:cNvPr id="13" name="矩形 12">
              <a:extLst>
                <a:ext uri="{FF2B5EF4-FFF2-40B4-BE49-F238E27FC236}">
                  <a16:creationId xmlns:a16="http://schemas.microsoft.com/office/drawing/2014/main" xmlns="" id="{0C2BA60D-2902-4565-A1F1-9EE80D9B4944}"/>
                </a:ext>
              </a:extLst>
            </p:cNvPr>
            <p:cNvSpPr/>
            <p:nvPr/>
          </p:nvSpPr>
          <p:spPr>
            <a:xfrm>
              <a:off x="3320198" y="3081714"/>
              <a:ext cx="6004239" cy="520775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FB6B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xmlns="" id="{558F69DF-2DF8-462D-9A4C-C01BBBFAF6D9}"/>
                </a:ext>
              </a:extLst>
            </p:cNvPr>
            <p:cNvSpPr/>
            <p:nvPr/>
          </p:nvSpPr>
          <p:spPr>
            <a:xfrm>
              <a:off x="3084428" y="3015069"/>
              <a:ext cx="6004236" cy="525585"/>
            </a:xfrm>
            <a:prstGeom prst="rect">
              <a:avLst/>
            </a:prstGeom>
            <a:solidFill>
              <a:srgbClr val="4AA1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3FB6B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TextBox 4">
              <a:extLst>
                <a:ext uri="{FF2B5EF4-FFF2-40B4-BE49-F238E27FC236}">
                  <a16:creationId xmlns:a16="http://schemas.microsoft.com/office/drawing/2014/main" xmlns="" id="{3516D9D0-8501-4B31-A5BD-EFBEDB478825}"/>
                </a:ext>
              </a:extLst>
            </p:cNvPr>
            <p:cNvSpPr txBox="1"/>
            <p:nvPr/>
          </p:nvSpPr>
          <p:spPr>
            <a:xfrm rot="5400000">
              <a:off x="5964614" y="232135"/>
              <a:ext cx="339146" cy="608882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sz="3600" b="1" spc="60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第四节</a:t>
              </a:r>
              <a:endParaRPr lang="en-US" altLang="zh-CN" sz="3600" b="1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0" name="文本框 3">
            <a:extLst>
              <a:ext uri="{FF2B5EF4-FFF2-40B4-BE49-F238E27FC236}">
                <a16:creationId xmlns:a16="http://schemas.microsoft.com/office/drawing/2014/main" xmlns="" id="{089F748F-7A84-4D37-A419-E29EE552057C}"/>
              </a:ext>
            </a:extLst>
          </p:cNvPr>
          <p:cNvSpPr txBox="1"/>
          <p:nvPr/>
        </p:nvSpPr>
        <p:spPr>
          <a:xfrm rot="16200000">
            <a:off x="4799250" y="2847032"/>
            <a:ext cx="3631763" cy="604419"/>
          </a:xfrm>
          <a:prstGeom prst="rect">
            <a:avLst/>
          </a:prstGeom>
          <a:solidFill>
            <a:srgbClr val="4AA198"/>
          </a:solidFill>
          <a:ln w="12700">
            <a:noFill/>
          </a:ln>
        </p:spPr>
        <p:txBody>
          <a:bodyPr vert="eaVert" wrap="square" rtlCol="0">
            <a:spAutoFit/>
          </a:bodyPr>
          <a:lstStyle/>
          <a:p>
            <a:pPr algn="ctr"/>
            <a:endParaRPr kumimoji="1" lang="en-US" altLang="zh-CN" sz="2800" b="1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lang="en-US" altLang="zh-CN" sz="2800" b="1" smtClean="0">
              <a:ln w="19050">
                <a:noFill/>
              </a:ln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800" b="1" smtClean="0">
                <a:ln w="19050">
                  <a:noFill/>
                </a:ln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r>
              <a:rPr lang="zh-CN" altLang="en-US" sz="2800" b="1">
                <a:ln w="19050">
                  <a:noFill/>
                </a:ln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字多音</a:t>
            </a:r>
          </a:p>
          <a:p>
            <a:pPr algn="ctr"/>
            <a:endParaRPr kumimoji="1" lang="en-US" altLang="zh-CN" sz="2800" b="1" spc="30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kumimoji="1" lang="zh-CN" altLang="en-US" sz="2800" b="1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722384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8">
            <a:extLst>
              <a:ext uri="{FF2B5EF4-FFF2-40B4-BE49-F238E27FC236}">
                <a16:creationId xmlns:a16="http://schemas.microsoft.com/office/drawing/2014/main" xmlns="" id="{E9BB0E5B-E5F4-4490-B3C7-C915B81DF5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67544" y="361256"/>
            <a:ext cx="3255323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pPr algn="ctr"/>
            <a:r>
              <a:rPr lang="zh-CN" altLang="en-US" sz="3200" b="1" smtClean="0">
                <a:ln w="19050">
                  <a:noFill/>
                </a:ln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 字 多 音</a:t>
            </a:r>
            <a:endParaRPr lang="zh-CN" altLang="en-US" sz="3200" b="1">
              <a:ln w="19050">
                <a:noFill/>
              </a:ln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A1637A3C-6226-49CF-875D-54019E490707}"/>
              </a:ext>
            </a:extLst>
          </p:cNvPr>
          <p:cNvSpPr/>
          <p:nvPr/>
        </p:nvSpPr>
        <p:spPr>
          <a:xfrm>
            <a:off x="3052906" y="1736090"/>
            <a:ext cx="86754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000" dirty="0" err="1">
                <a:solidFill>
                  <a:srgbClr val="3A6D68"/>
                </a:solidFill>
                <a:latin typeface="Arial Black" panose="020B0A04020102020204" pitchFamily="34" charset="0"/>
                <a:ea typeface="方正流行体简体" panose="03000509000000000000" pitchFamily="65" charset="-122"/>
              </a:rPr>
              <a:t>dā</a:t>
            </a:r>
            <a:endParaRPr lang="zh-CN" altLang="en-US" sz="4000" dirty="0">
              <a:solidFill>
                <a:srgbClr val="3A6D68"/>
              </a:solidFill>
              <a:latin typeface="Arial Black" panose="020B0A04020102020204" pitchFamily="34" charset="0"/>
              <a:ea typeface="方正流行体简体" panose="03000509000000000000" pitchFamily="65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388A6C83-FB9C-4412-8E31-062CABE3BA61}"/>
              </a:ext>
            </a:extLst>
          </p:cNvPr>
          <p:cNvSpPr txBox="1"/>
          <p:nvPr/>
        </p:nvSpPr>
        <p:spPr>
          <a:xfrm>
            <a:off x="1685288" y="2072037"/>
            <a:ext cx="4218234" cy="119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5400" b="1" dirty="0">
                <a:ln w="19050">
                  <a:noFill/>
                </a:ln>
                <a:solidFill>
                  <a:srgbClr val="3A6D6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（答应）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41A2BA0B-A896-46BD-B6DE-0001848B7208}"/>
              </a:ext>
            </a:extLst>
          </p:cNvPr>
          <p:cNvSpPr txBox="1"/>
          <p:nvPr/>
        </p:nvSpPr>
        <p:spPr>
          <a:xfrm>
            <a:off x="1650708" y="4024797"/>
            <a:ext cx="4218234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5400" b="1" dirty="0">
                <a:ln w="19050">
                  <a:noFill/>
                </a:ln>
                <a:solidFill>
                  <a:srgbClr val="3A6D6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（回答）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EAA33237-5C07-4511-9C59-3B8DD13427BF}"/>
              </a:ext>
            </a:extLst>
          </p:cNvPr>
          <p:cNvSpPr txBox="1"/>
          <p:nvPr/>
        </p:nvSpPr>
        <p:spPr>
          <a:xfrm>
            <a:off x="1247124" y="2895582"/>
            <a:ext cx="114181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5400" b="1" dirty="0">
                <a:ln w="19050">
                  <a:noFill/>
                </a:ln>
                <a:solidFill>
                  <a:srgbClr val="3A6D6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5DFE01B4-C29D-4C1D-8EC6-DF962B39D5E7}"/>
              </a:ext>
            </a:extLst>
          </p:cNvPr>
          <p:cNvSpPr/>
          <p:nvPr/>
        </p:nvSpPr>
        <p:spPr>
          <a:xfrm>
            <a:off x="3642005" y="3715412"/>
            <a:ext cx="86754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000" dirty="0" err="1">
                <a:solidFill>
                  <a:srgbClr val="3A6D68"/>
                </a:solidFill>
                <a:latin typeface="Arial Black" panose="020B0A04020102020204" pitchFamily="34" charset="0"/>
                <a:ea typeface="方正流行体简体" panose="03000509000000000000" pitchFamily="65" charset="-122"/>
              </a:rPr>
              <a:t>dá</a:t>
            </a:r>
            <a:endParaRPr lang="en-US" altLang="zh-CN" sz="4000" dirty="0">
              <a:solidFill>
                <a:srgbClr val="3A6D68"/>
              </a:solidFill>
              <a:latin typeface="Arial Black" panose="020B0A04020102020204" pitchFamily="34" charset="0"/>
              <a:ea typeface="方正流行体简体" panose="03000509000000000000" pitchFamily="65" charset="-122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AE588C68-3F19-4EA3-9303-0E2EAEC3A0E6}"/>
              </a:ext>
            </a:extLst>
          </p:cNvPr>
          <p:cNvSpPr/>
          <p:nvPr/>
        </p:nvSpPr>
        <p:spPr>
          <a:xfrm>
            <a:off x="7982406" y="1736090"/>
            <a:ext cx="103906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000" dirty="0" err="1">
                <a:solidFill>
                  <a:srgbClr val="3A6D68"/>
                </a:solidFill>
                <a:latin typeface="Arial Black" panose="020B0A04020102020204" pitchFamily="34" charset="0"/>
                <a:ea typeface="方正流行体简体" panose="03000509000000000000" pitchFamily="65" charset="-122"/>
              </a:rPr>
              <a:t>hái</a:t>
            </a:r>
            <a:endParaRPr lang="en-US" altLang="zh-CN" sz="4000" dirty="0">
              <a:solidFill>
                <a:srgbClr val="3A6D68"/>
              </a:solidFill>
              <a:latin typeface="Arial Black" panose="020B0A04020102020204" pitchFamily="34" charset="0"/>
              <a:ea typeface="方正流行体简体" panose="03000509000000000000" pitchFamily="65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F2EDAA00-F365-4DE9-839E-BD53CE0C7A03}"/>
              </a:ext>
            </a:extLst>
          </p:cNvPr>
          <p:cNvSpPr txBox="1"/>
          <p:nvPr/>
        </p:nvSpPr>
        <p:spPr>
          <a:xfrm>
            <a:off x="6700549" y="2072037"/>
            <a:ext cx="4218234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5400" b="1" dirty="0">
                <a:ln w="19050">
                  <a:noFill/>
                </a:ln>
                <a:solidFill>
                  <a:srgbClr val="3A6D6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（还有）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39A073AD-883F-48B9-AE31-7D77D9D8A9AB}"/>
              </a:ext>
            </a:extLst>
          </p:cNvPr>
          <p:cNvSpPr txBox="1"/>
          <p:nvPr/>
        </p:nvSpPr>
        <p:spPr>
          <a:xfrm>
            <a:off x="6665969" y="4024797"/>
            <a:ext cx="4218234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5400" b="1" dirty="0">
                <a:ln w="19050">
                  <a:noFill/>
                </a:ln>
                <a:solidFill>
                  <a:srgbClr val="3A6D6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（还书）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4EA5D879-4FC4-483E-850B-9ECF819DE62D}"/>
              </a:ext>
            </a:extLst>
          </p:cNvPr>
          <p:cNvSpPr txBox="1"/>
          <p:nvPr/>
        </p:nvSpPr>
        <p:spPr>
          <a:xfrm>
            <a:off x="6262385" y="2895582"/>
            <a:ext cx="114181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5400" b="1" dirty="0">
                <a:ln w="19050">
                  <a:noFill/>
                </a:ln>
                <a:solidFill>
                  <a:srgbClr val="3A6D6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还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896A8CE3-32E9-473B-9D28-F7068AF84629}"/>
              </a:ext>
            </a:extLst>
          </p:cNvPr>
          <p:cNvSpPr/>
          <p:nvPr/>
        </p:nvSpPr>
        <p:spPr>
          <a:xfrm>
            <a:off x="7722867" y="3715412"/>
            <a:ext cx="155042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000" dirty="0" err="1">
                <a:solidFill>
                  <a:srgbClr val="3A6D68"/>
                </a:solidFill>
                <a:latin typeface="Arial Black" panose="020B0A04020102020204" pitchFamily="34" charset="0"/>
                <a:ea typeface="方正流行体简体" panose="03000509000000000000" pitchFamily="65" charset="-122"/>
              </a:rPr>
              <a:t>huán</a:t>
            </a:r>
            <a:endParaRPr lang="en-US" altLang="zh-CN" sz="4000" dirty="0">
              <a:solidFill>
                <a:srgbClr val="3A6D68"/>
              </a:solidFill>
              <a:latin typeface="Arial Black" panose="020B0A04020102020204" pitchFamily="34" charset="0"/>
              <a:ea typeface="方正流行体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080455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图片包含 剪贴画&#10;&#10;已生成高可信度的说明">
            <a:extLst>
              <a:ext uri="{FF2B5EF4-FFF2-40B4-BE49-F238E27FC236}">
                <a16:creationId xmlns:a16="http://schemas.microsoft.com/office/drawing/2014/main" xmlns="" id="{8E27DCCA-0162-44EA-A1DF-0803BF607B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40"/>
            <a:ext cx="12190413" cy="6857107"/>
          </a:xfrm>
          <a:prstGeom prst="rect">
            <a:avLst/>
          </a:prstGeom>
        </p:spPr>
      </p:pic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7AB7321F-F2D2-488B-94D3-AD57F1ECF225}"/>
              </a:ext>
            </a:extLst>
          </p:cNvPr>
          <p:cNvGrpSpPr/>
          <p:nvPr/>
        </p:nvGrpSpPr>
        <p:grpSpPr>
          <a:xfrm rot="16200000">
            <a:off x="3990017" y="2462609"/>
            <a:ext cx="2484096" cy="1279407"/>
            <a:chOff x="3084428" y="3015069"/>
            <a:chExt cx="6240009" cy="587420"/>
          </a:xfrm>
        </p:grpSpPr>
        <p:sp>
          <p:nvSpPr>
            <p:cNvPr id="13" name="矩形 12">
              <a:extLst>
                <a:ext uri="{FF2B5EF4-FFF2-40B4-BE49-F238E27FC236}">
                  <a16:creationId xmlns:a16="http://schemas.microsoft.com/office/drawing/2014/main" xmlns="" id="{0C2BA60D-2902-4565-A1F1-9EE80D9B4944}"/>
                </a:ext>
              </a:extLst>
            </p:cNvPr>
            <p:cNvSpPr/>
            <p:nvPr/>
          </p:nvSpPr>
          <p:spPr>
            <a:xfrm>
              <a:off x="3320198" y="3081714"/>
              <a:ext cx="6004239" cy="520775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FB6B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xmlns="" id="{558F69DF-2DF8-462D-9A4C-C01BBBFAF6D9}"/>
                </a:ext>
              </a:extLst>
            </p:cNvPr>
            <p:cNvSpPr/>
            <p:nvPr/>
          </p:nvSpPr>
          <p:spPr>
            <a:xfrm>
              <a:off x="3084428" y="3015069"/>
              <a:ext cx="6004236" cy="525585"/>
            </a:xfrm>
            <a:prstGeom prst="rect">
              <a:avLst/>
            </a:prstGeom>
            <a:solidFill>
              <a:srgbClr val="4AA1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3FB6B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TextBox 4">
              <a:extLst>
                <a:ext uri="{FF2B5EF4-FFF2-40B4-BE49-F238E27FC236}">
                  <a16:creationId xmlns:a16="http://schemas.microsoft.com/office/drawing/2014/main" xmlns="" id="{3516D9D0-8501-4B31-A5BD-EFBEDB478825}"/>
                </a:ext>
              </a:extLst>
            </p:cNvPr>
            <p:cNvSpPr txBox="1"/>
            <p:nvPr/>
          </p:nvSpPr>
          <p:spPr>
            <a:xfrm rot="5400000">
              <a:off x="5964614" y="232135"/>
              <a:ext cx="339146" cy="608882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sz="3600" b="1" spc="60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第五节</a:t>
              </a:r>
              <a:endParaRPr lang="en-US" altLang="zh-CN" sz="3600" b="1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0" name="文本框 3">
            <a:extLst>
              <a:ext uri="{FF2B5EF4-FFF2-40B4-BE49-F238E27FC236}">
                <a16:creationId xmlns:a16="http://schemas.microsoft.com/office/drawing/2014/main" xmlns="" id="{089F748F-7A84-4D37-A419-E29EE552057C}"/>
              </a:ext>
            </a:extLst>
          </p:cNvPr>
          <p:cNvSpPr txBox="1"/>
          <p:nvPr/>
        </p:nvSpPr>
        <p:spPr>
          <a:xfrm rot="16200000">
            <a:off x="4583806" y="2847032"/>
            <a:ext cx="4062651" cy="604419"/>
          </a:xfrm>
          <a:prstGeom prst="rect">
            <a:avLst/>
          </a:prstGeom>
          <a:solidFill>
            <a:srgbClr val="4AA198"/>
          </a:solidFill>
          <a:ln w="12700">
            <a:noFill/>
          </a:ln>
        </p:spPr>
        <p:txBody>
          <a:bodyPr vert="eaVert" wrap="square" rtlCol="0">
            <a:spAutoFit/>
          </a:bodyPr>
          <a:lstStyle/>
          <a:p>
            <a:pPr algn="ctr"/>
            <a:endParaRPr kumimoji="1" lang="en-US" altLang="zh-CN" sz="2800" b="1" spc="30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kumimoji="1" lang="en-US" altLang="zh-CN" sz="2800" b="1" spc="3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kumimoji="1" lang="en-US" altLang="zh-CN" sz="2800" b="1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800" b="1">
                <a:ln w="19050">
                  <a:noFill/>
                </a:ln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反 义</a:t>
            </a:r>
            <a:endParaRPr lang="en-US" altLang="zh-CN" sz="2800" b="1">
              <a:ln w="19050">
                <a:noFill/>
              </a:ln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800" b="1">
                <a:ln w="19050">
                  <a:noFill/>
                </a:ln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词</a:t>
            </a:r>
          </a:p>
          <a:p>
            <a:pPr algn="ctr"/>
            <a:endParaRPr kumimoji="1" lang="en-US" altLang="zh-CN" sz="2800" b="1" spc="30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kumimoji="1" lang="en-US" altLang="zh-CN" sz="2800" b="1" spc="3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kumimoji="1" lang="zh-CN" altLang="en-US" sz="2800" b="1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051890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8">
            <a:extLst>
              <a:ext uri="{FF2B5EF4-FFF2-40B4-BE49-F238E27FC236}">
                <a16:creationId xmlns:a16="http://schemas.microsoft.com/office/drawing/2014/main" xmlns="" id="{E9BB0E5B-E5F4-4490-B3C7-C915B81DF5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67544" y="361257"/>
            <a:ext cx="3255323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pPr algn="ctr"/>
            <a:r>
              <a:rPr lang="zh-CN" altLang="en-US" sz="3200" b="1">
                <a:ln w="19050">
                  <a:noFill/>
                </a:ln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反 </a:t>
            </a:r>
            <a:r>
              <a:rPr lang="zh-CN" altLang="en-US" sz="3200" b="1" smtClean="0">
                <a:ln w="19050">
                  <a:noFill/>
                </a:ln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义</a:t>
            </a:r>
            <a:r>
              <a:rPr lang="en-US" altLang="zh-CN" sz="3200" b="1" smtClean="0">
                <a:ln w="19050">
                  <a:noFill/>
                </a:ln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3200" b="1" smtClean="0">
                <a:ln w="19050">
                  <a:noFill/>
                </a:ln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词</a:t>
            </a:r>
            <a:endParaRPr lang="zh-CN" altLang="en-US" sz="3200" b="1">
              <a:ln w="19050">
                <a:noFill/>
              </a:ln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EAA33237-5C07-4511-9C59-3B8DD13427BF}"/>
              </a:ext>
            </a:extLst>
          </p:cNvPr>
          <p:cNvSpPr txBox="1"/>
          <p:nvPr/>
        </p:nvSpPr>
        <p:spPr>
          <a:xfrm>
            <a:off x="3678035" y="1860424"/>
            <a:ext cx="1092317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5400" b="1" dirty="0">
                <a:ln w="19050">
                  <a:noFill/>
                </a:ln>
                <a:solidFill>
                  <a:srgbClr val="3A6D6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错</a:t>
            </a:r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F2E0EE29-F494-48D5-B265-5EE3205543C9}"/>
              </a:ext>
            </a:extLst>
          </p:cNvPr>
          <p:cNvCxnSpPr/>
          <p:nvPr/>
        </p:nvCxnSpPr>
        <p:spPr>
          <a:xfrm>
            <a:off x="5150677" y="2635356"/>
            <a:ext cx="1498600" cy="0"/>
          </a:xfrm>
          <a:prstGeom prst="line">
            <a:avLst/>
          </a:prstGeom>
          <a:ln w="38100">
            <a:solidFill>
              <a:srgbClr val="3A6D6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106ACBC4-CC7C-42FB-9143-5AF8DC35EE5C}"/>
              </a:ext>
            </a:extLst>
          </p:cNvPr>
          <p:cNvSpPr txBox="1"/>
          <p:nvPr/>
        </p:nvSpPr>
        <p:spPr>
          <a:xfrm>
            <a:off x="6622062" y="1860424"/>
            <a:ext cx="3002871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5400" b="1" dirty="0">
                <a:ln w="19050">
                  <a:noFill/>
                </a:ln>
                <a:solidFill>
                  <a:srgbClr val="3A6D6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（对）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C12B9707-D664-4C9F-9724-A0C0D10F38B2}"/>
              </a:ext>
            </a:extLst>
          </p:cNvPr>
          <p:cNvSpPr txBox="1"/>
          <p:nvPr/>
        </p:nvSpPr>
        <p:spPr>
          <a:xfrm>
            <a:off x="3678035" y="3172966"/>
            <a:ext cx="1092317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5400" b="1" dirty="0">
                <a:ln w="19050">
                  <a:noFill/>
                </a:ln>
                <a:solidFill>
                  <a:srgbClr val="3A6D6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</a:t>
            </a:r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29A54B7C-67E1-4BF4-8644-B9CFCBD78FD5}"/>
              </a:ext>
            </a:extLst>
          </p:cNvPr>
          <p:cNvCxnSpPr/>
          <p:nvPr/>
        </p:nvCxnSpPr>
        <p:spPr>
          <a:xfrm>
            <a:off x="5150677" y="3947898"/>
            <a:ext cx="1498600" cy="0"/>
          </a:xfrm>
          <a:prstGeom prst="line">
            <a:avLst/>
          </a:prstGeom>
          <a:ln w="38100">
            <a:solidFill>
              <a:srgbClr val="3A6D6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92030294-C58C-4647-BD29-3E469161AFE9}"/>
              </a:ext>
            </a:extLst>
          </p:cNvPr>
          <p:cNvSpPr txBox="1"/>
          <p:nvPr/>
        </p:nvSpPr>
        <p:spPr>
          <a:xfrm>
            <a:off x="6622062" y="3172966"/>
            <a:ext cx="3002871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5400" b="1" dirty="0">
                <a:ln w="19050">
                  <a:noFill/>
                </a:ln>
                <a:solidFill>
                  <a:srgbClr val="3A6D6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（答）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46952667-5ED1-4B7E-A68C-295406F7359B}"/>
              </a:ext>
            </a:extLst>
          </p:cNvPr>
          <p:cNvSpPr txBox="1"/>
          <p:nvPr/>
        </p:nvSpPr>
        <p:spPr>
          <a:xfrm>
            <a:off x="2349191" y="4559908"/>
            <a:ext cx="2421161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5400" b="1" dirty="0">
                <a:ln w="19050">
                  <a:noFill/>
                </a:ln>
                <a:solidFill>
                  <a:srgbClr val="3A6D6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相信</a:t>
            </a:r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4695057E-8821-4AEC-9617-E6FC2A36AD36}"/>
              </a:ext>
            </a:extLst>
          </p:cNvPr>
          <p:cNvCxnSpPr/>
          <p:nvPr/>
        </p:nvCxnSpPr>
        <p:spPr>
          <a:xfrm>
            <a:off x="5150677" y="5334840"/>
            <a:ext cx="1498600" cy="0"/>
          </a:xfrm>
          <a:prstGeom prst="line">
            <a:avLst/>
          </a:prstGeom>
          <a:ln w="38100">
            <a:solidFill>
              <a:srgbClr val="3A6D6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B1A3F6D1-0C6D-4528-8982-D1C98D94BD40}"/>
              </a:ext>
            </a:extLst>
          </p:cNvPr>
          <p:cNvSpPr txBox="1"/>
          <p:nvPr/>
        </p:nvSpPr>
        <p:spPr>
          <a:xfrm>
            <a:off x="6622062" y="4559908"/>
            <a:ext cx="3002871" cy="119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5400" b="1" dirty="0">
                <a:ln w="19050">
                  <a:noFill/>
                </a:ln>
                <a:solidFill>
                  <a:srgbClr val="3A6D6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（怀疑）</a:t>
            </a:r>
          </a:p>
        </p:txBody>
      </p:sp>
    </p:spTree>
    <p:extLst>
      <p:ext uri="{BB962C8B-B14F-4D97-AF65-F5344CB8AC3E}">
        <p14:creationId xmlns:p14="http://schemas.microsoft.com/office/powerpoint/2010/main" val="38474387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3" grpId="0"/>
      <p:bldP spid="5" grpId="0"/>
      <p:bldP spid="6" grpId="0"/>
      <p:bldP spid="8" grpId="0"/>
      <p:bldP spid="9" grpId="0"/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 descr="图片包含 剪贴画&#10;&#10;已生成高可信度的说明">
            <a:extLst>
              <a:ext uri="{FF2B5EF4-FFF2-40B4-BE49-F238E27FC236}">
                <a16:creationId xmlns:a16="http://schemas.microsoft.com/office/drawing/2014/main" xmlns="" id="{04F560CE-71F0-437D-9766-9914AB2D2E7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40"/>
            <a:ext cx="12190413" cy="6857107"/>
          </a:xfrm>
          <a:prstGeom prst="rect">
            <a:avLst/>
          </a:prstGeom>
        </p:spPr>
      </p:pic>
      <p:grpSp>
        <p:nvGrpSpPr>
          <p:cNvPr id="35" name="组合 34">
            <a:extLst>
              <a:ext uri="{FF2B5EF4-FFF2-40B4-BE49-F238E27FC236}">
                <a16:creationId xmlns:a16="http://schemas.microsoft.com/office/drawing/2014/main" xmlns="" id="{044C368B-35E8-4D1B-A309-D169C570205E}"/>
              </a:ext>
            </a:extLst>
          </p:cNvPr>
          <p:cNvGrpSpPr/>
          <p:nvPr/>
        </p:nvGrpSpPr>
        <p:grpSpPr>
          <a:xfrm rot="16200000">
            <a:off x="5406431" y="312816"/>
            <a:ext cx="3139336" cy="4971812"/>
            <a:chOff x="5765794" y="1742046"/>
            <a:chExt cx="1815960" cy="4017589"/>
          </a:xfrm>
          <a:solidFill>
            <a:srgbClr val="007E73"/>
          </a:solidFill>
        </p:grpSpPr>
        <p:sp>
          <p:nvSpPr>
            <p:cNvPr id="36" name="文本框 3">
              <a:extLst>
                <a:ext uri="{FF2B5EF4-FFF2-40B4-BE49-F238E27FC236}">
                  <a16:creationId xmlns:a16="http://schemas.microsoft.com/office/drawing/2014/main" xmlns="" id="{07165F16-FE94-4ABA-8CBB-4616F25A9F6C}"/>
                </a:ext>
              </a:extLst>
            </p:cNvPr>
            <p:cNvSpPr txBox="1"/>
            <p:nvPr/>
          </p:nvSpPr>
          <p:spPr>
            <a:xfrm>
              <a:off x="5765801" y="1742046"/>
              <a:ext cx="1815951" cy="488415"/>
            </a:xfrm>
            <a:prstGeom prst="rect">
              <a:avLst/>
            </a:prstGeom>
            <a:solidFill>
              <a:srgbClr val="4AA198"/>
            </a:solidFill>
            <a:ln w="12700">
              <a:noFill/>
            </a:ln>
          </p:spPr>
          <p:txBody>
            <a:bodyPr vert="eaVert" wrap="square" rtlCol="0">
              <a:spAutoFit/>
            </a:bodyPr>
            <a:lstStyle/>
            <a:p>
              <a:pPr algn="ctr"/>
              <a:r>
                <a:rPr kumimoji="1" lang="en-US" altLang="zh-CN" sz="2400" b="1" spc="30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kumimoji="1" lang="en-US" altLang="zh-CN" sz="24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endParaRPr lang="en-US" altLang="zh-CN" sz="2400" b="1" smtClean="0">
                <a:ln w="19050">
                  <a:noFill/>
                </a:ln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endParaRPr lang="en-US" altLang="zh-CN" sz="2400" b="1">
                <a:ln w="19050">
                  <a:noFill/>
                </a:ln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2400" b="1" smtClean="0">
                  <a:ln w="19050">
                    <a:noFill/>
                  </a:ln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阅 读</a:t>
              </a:r>
              <a:r>
                <a:rPr lang="zh-CN" altLang="en-US" sz="2400" b="1">
                  <a:ln w="19050">
                    <a:noFill/>
                  </a:ln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课文</a:t>
              </a:r>
            </a:p>
            <a:p>
              <a:pPr algn="ctr"/>
              <a:endParaRPr kumimoji="1" lang="zh-CN" altLang="en-US" sz="24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文本框 4">
              <a:extLst>
                <a:ext uri="{FF2B5EF4-FFF2-40B4-BE49-F238E27FC236}">
                  <a16:creationId xmlns:a16="http://schemas.microsoft.com/office/drawing/2014/main" xmlns="" id="{3C121A05-0A9D-41EA-A245-93097CF3BE6A}"/>
                </a:ext>
              </a:extLst>
            </p:cNvPr>
            <p:cNvSpPr txBox="1"/>
            <p:nvPr/>
          </p:nvSpPr>
          <p:spPr>
            <a:xfrm>
              <a:off x="5765794" y="2447880"/>
              <a:ext cx="1815951" cy="488415"/>
            </a:xfrm>
            <a:prstGeom prst="rect">
              <a:avLst/>
            </a:prstGeom>
            <a:solidFill>
              <a:srgbClr val="4AA198"/>
            </a:solidFill>
            <a:ln w="12700">
              <a:noFill/>
            </a:ln>
          </p:spPr>
          <p:txBody>
            <a:bodyPr vert="eaVert" wrap="square" rtlCol="0">
              <a:spAutoFit/>
            </a:bodyPr>
            <a:lstStyle/>
            <a:p>
              <a:pPr algn="ctr"/>
              <a:r>
                <a:rPr kumimoji="1" lang="en-US" altLang="zh-CN" sz="24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</a:p>
            <a:p>
              <a:pPr algn="ctr"/>
              <a:endParaRPr lang="en-US" altLang="zh-CN" sz="2400" b="1" smtClean="0">
                <a:ln w="19050">
                  <a:noFill/>
                </a:ln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endParaRPr lang="en-US" altLang="zh-CN" sz="2400" b="1">
                <a:ln w="19050">
                  <a:noFill/>
                </a:ln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2400" b="1" smtClean="0">
                  <a:ln w="19050">
                    <a:noFill/>
                  </a:ln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认</a:t>
              </a:r>
              <a:r>
                <a:rPr lang="zh-CN" altLang="en-US" sz="2400" b="1">
                  <a:ln w="19050">
                    <a:noFill/>
                  </a:ln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字识词</a:t>
              </a:r>
            </a:p>
            <a:p>
              <a:pPr algn="ctr"/>
              <a:endParaRPr kumimoji="1" lang="zh-CN" altLang="en-US" sz="24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文本框 7">
              <a:extLst>
                <a:ext uri="{FF2B5EF4-FFF2-40B4-BE49-F238E27FC236}">
                  <a16:creationId xmlns:a16="http://schemas.microsoft.com/office/drawing/2014/main" xmlns="" id="{3EDDDFDC-9DEC-44A1-8A4D-53E44C66C90B}"/>
                </a:ext>
              </a:extLst>
            </p:cNvPr>
            <p:cNvSpPr txBox="1"/>
            <p:nvPr/>
          </p:nvSpPr>
          <p:spPr>
            <a:xfrm>
              <a:off x="5765800" y="3153715"/>
              <a:ext cx="1815951" cy="488416"/>
            </a:xfrm>
            <a:prstGeom prst="rect">
              <a:avLst/>
            </a:prstGeom>
            <a:solidFill>
              <a:srgbClr val="4AA198"/>
            </a:solidFill>
            <a:ln w="12700">
              <a:noFill/>
            </a:ln>
          </p:spPr>
          <p:txBody>
            <a:bodyPr vert="eaVert" wrap="square" rtlCol="0">
              <a:spAutoFit/>
            </a:bodyPr>
            <a:lstStyle/>
            <a:p>
              <a:pPr algn="ctr"/>
              <a:r>
                <a:rPr kumimoji="1" lang="en-US" altLang="zh-CN" sz="24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</a:p>
            <a:p>
              <a:pPr algn="ctr"/>
              <a:endParaRPr lang="en-US" altLang="zh-CN" sz="2400" b="1" smtClean="0">
                <a:ln w="19050">
                  <a:noFill/>
                </a:ln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endParaRPr lang="en-US" altLang="zh-CN" sz="2400" b="1">
                <a:ln w="19050">
                  <a:noFill/>
                </a:ln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2400" b="1" smtClean="0">
                  <a:ln w="19050">
                    <a:noFill/>
                  </a:ln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读</a:t>
              </a:r>
              <a:r>
                <a:rPr lang="zh-CN" altLang="en-US" sz="2400" b="1">
                  <a:ln w="19050">
                    <a:noFill/>
                  </a:ln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读写</a:t>
              </a:r>
              <a:r>
                <a:rPr lang="zh-CN" altLang="en-US" sz="2400" b="1" smtClean="0">
                  <a:ln w="19050">
                    <a:noFill/>
                  </a:ln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写</a:t>
              </a:r>
              <a:endParaRPr lang="en-US" altLang="zh-CN" sz="2400" b="1" smtClean="0">
                <a:ln w="19050">
                  <a:noFill/>
                </a:ln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endParaRPr lang="zh-CN" altLang="en-US" sz="2400" b="1" dirty="0">
                <a:ln w="19050">
                  <a:noFill/>
                </a:ln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文本框 8">
              <a:extLst>
                <a:ext uri="{FF2B5EF4-FFF2-40B4-BE49-F238E27FC236}">
                  <a16:creationId xmlns:a16="http://schemas.microsoft.com/office/drawing/2014/main" xmlns="" id="{22264D0F-E3BD-4F29-BE4C-69143E39BC39}"/>
                </a:ext>
              </a:extLst>
            </p:cNvPr>
            <p:cNvSpPr txBox="1"/>
            <p:nvPr/>
          </p:nvSpPr>
          <p:spPr>
            <a:xfrm>
              <a:off x="5765801" y="3859551"/>
              <a:ext cx="1815951" cy="488415"/>
            </a:xfrm>
            <a:prstGeom prst="rect">
              <a:avLst/>
            </a:prstGeom>
            <a:solidFill>
              <a:srgbClr val="4AA198"/>
            </a:solidFill>
            <a:ln w="12700">
              <a:noFill/>
            </a:ln>
          </p:spPr>
          <p:txBody>
            <a:bodyPr vert="eaVert" wrap="square" rtlCol="0">
              <a:spAutoFit/>
            </a:bodyPr>
            <a:lstStyle/>
            <a:p>
              <a:pPr algn="ctr"/>
              <a:r>
                <a:rPr kumimoji="1" lang="en-US" altLang="zh-CN" sz="2400" b="1" spc="30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04</a:t>
              </a:r>
            </a:p>
            <a:p>
              <a:pPr algn="ctr"/>
              <a:endParaRPr kumimoji="1" lang="en-US" altLang="zh-CN" sz="2400" b="1" spc="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endParaRPr kumimoji="1" lang="en-US" altLang="zh-CN" sz="24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2400" b="1">
                  <a:ln w="19050">
                    <a:noFill/>
                  </a:ln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一字多音</a:t>
              </a:r>
            </a:p>
            <a:p>
              <a:pPr algn="ctr"/>
              <a:endParaRPr kumimoji="1" lang="zh-CN" altLang="en-US" sz="24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文本框 8">
              <a:extLst>
                <a:ext uri="{FF2B5EF4-FFF2-40B4-BE49-F238E27FC236}">
                  <a16:creationId xmlns:a16="http://schemas.microsoft.com/office/drawing/2014/main" xmlns="" id="{3F4891F0-84CA-4DF8-8427-1C7DAA52D862}"/>
                </a:ext>
              </a:extLst>
            </p:cNvPr>
            <p:cNvSpPr txBox="1"/>
            <p:nvPr/>
          </p:nvSpPr>
          <p:spPr>
            <a:xfrm>
              <a:off x="5765803" y="4565383"/>
              <a:ext cx="1815951" cy="488415"/>
            </a:xfrm>
            <a:prstGeom prst="rect">
              <a:avLst/>
            </a:prstGeom>
            <a:solidFill>
              <a:srgbClr val="4AA198"/>
            </a:solidFill>
            <a:ln w="12700">
              <a:noFill/>
            </a:ln>
          </p:spPr>
          <p:txBody>
            <a:bodyPr vert="eaVert" wrap="square" rtlCol="0">
              <a:spAutoFit/>
            </a:bodyPr>
            <a:lstStyle/>
            <a:p>
              <a:pPr algn="ctr"/>
              <a:r>
                <a:rPr kumimoji="1" lang="en-US" altLang="zh-CN" sz="24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05</a:t>
              </a:r>
            </a:p>
            <a:p>
              <a:pPr algn="ctr"/>
              <a:endParaRPr lang="en-US" altLang="zh-CN" sz="2400" smtClean="0">
                <a:ln w="19050">
                  <a:noFill/>
                </a:ln>
                <a:solidFill>
                  <a:srgbClr val="87746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endParaRPr lang="en-US" altLang="zh-CN" sz="2400">
                <a:ln w="19050">
                  <a:noFill/>
                </a:ln>
                <a:solidFill>
                  <a:srgbClr val="87746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2400" b="1" smtClean="0">
                  <a:ln w="19050">
                    <a:noFill/>
                  </a:ln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反 义</a:t>
              </a:r>
              <a:endParaRPr lang="en-US" altLang="zh-CN" sz="2400" b="1" smtClean="0">
                <a:ln w="19050">
                  <a:noFill/>
                </a:ln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2400" b="1" smtClean="0">
                  <a:ln w="19050">
                    <a:noFill/>
                  </a:ln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词</a:t>
              </a:r>
              <a:endParaRPr lang="zh-CN" altLang="en-US" sz="2400" b="1">
                <a:ln w="19050">
                  <a:noFill/>
                </a:ln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endParaRPr kumimoji="1" lang="en-US" altLang="zh-CN" sz="24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endParaRPr kumimoji="1" lang="zh-CN" altLang="en-US" sz="24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文本框 8">
              <a:extLst>
                <a:ext uri="{FF2B5EF4-FFF2-40B4-BE49-F238E27FC236}">
                  <a16:creationId xmlns:a16="http://schemas.microsoft.com/office/drawing/2014/main" xmlns="" id="{772B7F82-2607-41D4-9951-0C683BE136F1}"/>
                </a:ext>
              </a:extLst>
            </p:cNvPr>
            <p:cNvSpPr txBox="1"/>
            <p:nvPr/>
          </p:nvSpPr>
          <p:spPr>
            <a:xfrm>
              <a:off x="5765803" y="5271220"/>
              <a:ext cx="1815951" cy="488415"/>
            </a:xfrm>
            <a:prstGeom prst="rect">
              <a:avLst/>
            </a:prstGeom>
            <a:solidFill>
              <a:srgbClr val="4AA198"/>
            </a:solidFill>
            <a:ln w="12700">
              <a:noFill/>
            </a:ln>
          </p:spPr>
          <p:txBody>
            <a:bodyPr vert="eaVert" wrap="square" rtlCol="0">
              <a:spAutoFit/>
            </a:bodyPr>
            <a:lstStyle/>
            <a:p>
              <a:pPr algn="ctr"/>
              <a:r>
                <a:rPr kumimoji="1" lang="en-US" altLang="zh-CN" sz="2400" b="1" spc="30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06</a:t>
              </a:r>
            </a:p>
            <a:p>
              <a:pPr algn="ctr"/>
              <a:endParaRPr kumimoji="1" lang="en-US" altLang="zh-CN" sz="2400" b="1" spc="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endParaRPr kumimoji="1" lang="en-US" altLang="zh-CN" sz="24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2400" b="1">
                  <a:ln w="19050">
                    <a:noFill/>
                  </a:ln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思考练习</a:t>
              </a:r>
            </a:p>
            <a:p>
              <a:pPr algn="ctr"/>
              <a:endParaRPr kumimoji="1" lang="zh-CN" altLang="en-US" sz="24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xmlns="" id="{691DB969-9906-49C9-B8F0-A85B3274B1BA}"/>
              </a:ext>
            </a:extLst>
          </p:cNvPr>
          <p:cNvGrpSpPr/>
          <p:nvPr/>
        </p:nvGrpSpPr>
        <p:grpSpPr>
          <a:xfrm rot="16200000">
            <a:off x="2221411" y="2225710"/>
            <a:ext cx="2484096" cy="1279407"/>
            <a:chOff x="3084428" y="3015069"/>
            <a:chExt cx="6240009" cy="587420"/>
          </a:xfrm>
        </p:grpSpPr>
        <p:sp>
          <p:nvSpPr>
            <p:cNvPr id="41" name="矩形 40">
              <a:extLst>
                <a:ext uri="{FF2B5EF4-FFF2-40B4-BE49-F238E27FC236}">
                  <a16:creationId xmlns:a16="http://schemas.microsoft.com/office/drawing/2014/main" xmlns="" id="{EF1A7A58-8444-4F6B-8897-C3FBCC97D86D}"/>
                </a:ext>
              </a:extLst>
            </p:cNvPr>
            <p:cNvSpPr/>
            <p:nvPr/>
          </p:nvSpPr>
          <p:spPr>
            <a:xfrm>
              <a:off x="3320198" y="3081714"/>
              <a:ext cx="6004239" cy="520775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FB6B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矩形 41">
              <a:extLst>
                <a:ext uri="{FF2B5EF4-FFF2-40B4-BE49-F238E27FC236}">
                  <a16:creationId xmlns:a16="http://schemas.microsoft.com/office/drawing/2014/main" xmlns="" id="{5520B399-8785-42B2-B700-F6D35E61177E}"/>
                </a:ext>
              </a:extLst>
            </p:cNvPr>
            <p:cNvSpPr/>
            <p:nvPr/>
          </p:nvSpPr>
          <p:spPr>
            <a:xfrm>
              <a:off x="3084428" y="3015069"/>
              <a:ext cx="6004236" cy="525585"/>
            </a:xfrm>
            <a:prstGeom prst="rect">
              <a:avLst/>
            </a:prstGeom>
            <a:solidFill>
              <a:srgbClr val="4AA1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FB6B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TextBox 4">
              <a:extLst>
                <a:ext uri="{FF2B5EF4-FFF2-40B4-BE49-F238E27FC236}">
                  <a16:creationId xmlns:a16="http://schemas.microsoft.com/office/drawing/2014/main" xmlns="" id="{C0A101C9-7D32-4048-BF8E-9921F5536554}"/>
                </a:ext>
              </a:extLst>
            </p:cNvPr>
            <p:cNvSpPr txBox="1"/>
            <p:nvPr/>
          </p:nvSpPr>
          <p:spPr>
            <a:xfrm rot="5400000">
              <a:off x="5964614" y="232135"/>
              <a:ext cx="339146" cy="608882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sz="3600" b="1" spc="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主目录</a:t>
              </a:r>
              <a:endParaRPr lang="en-US" altLang="zh-CN" sz="3600" b="1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516319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2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" dur="75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9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10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15" presetID="2" presetClass="entr" presetSubtype="1" fill="hold" nodeType="afterEffect" p14:presetBounceEnd="464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400">
                                          <p:cBhvr additive="base">
                                            <p:cTn id="17" dur="125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400">
                                          <p:cBhvr additive="base">
                                            <p:cTn id="18" dur="125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2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" dur="75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9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10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15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125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125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图片包含 剪贴画&#10;&#10;已生成高可信度的说明">
            <a:extLst>
              <a:ext uri="{FF2B5EF4-FFF2-40B4-BE49-F238E27FC236}">
                <a16:creationId xmlns:a16="http://schemas.microsoft.com/office/drawing/2014/main" xmlns="" id="{8E27DCCA-0162-44EA-A1DF-0803BF607B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40"/>
            <a:ext cx="12190413" cy="6857107"/>
          </a:xfrm>
          <a:prstGeom prst="rect">
            <a:avLst/>
          </a:prstGeom>
        </p:spPr>
      </p:pic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7AB7321F-F2D2-488B-94D3-AD57F1ECF225}"/>
              </a:ext>
            </a:extLst>
          </p:cNvPr>
          <p:cNvGrpSpPr/>
          <p:nvPr/>
        </p:nvGrpSpPr>
        <p:grpSpPr>
          <a:xfrm rot="16200000">
            <a:off x="3990017" y="2462609"/>
            <a:ext cx="2484096" cy="1279407"/>
            <a:chOff x="3084428" y="3015069"/>
            <a:chExt cx="6240009" cy="587420"/>
          </a:xfrm>
        </p:grpSpPr>
        <p:sp>
          <p:nvSpPr>
            <p:cNvPr id="13" name="矩形 12">
              <a:extLst>
                <a:ext uri="{FF2B5EF4-FFF2-40B4-BE49-F238E27FC236}">
                  <a16:creationId xmlns:a16="http://schemas.microsoft.com/office/drawing/2014/main" xmlns="" id="{0C2BA60D-2902-4565-A1F1-9EE80D9B4944}"/>
                </a:ext>
              </a:extLst>
            </p:cNvPr>
            <p:cNvSpPr/>
            <p:nvPr/>
          </p:nvSpPr>
          <p:spPr>
            <a:xfrm>
              <a:off x="3320198" y="3081714"/>
              <a:ext cx="6004239" cy="520775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FB6B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xmlns="" id="{558F69DF-2DF8-462D-9A4C-C01BBBFAF6D9}"/>
                </a:ext>
              </a:extLst>
            </p:cNvPr>
            <p:cNvSpPr/>
            <p:nvPr/>
          </p:nvSpPr>
          <p:spPr>
            <a:xfrm>
              <a:off x="3084428" y="3015069"/>
              <a:ext cx="6004236" cy="525585"/>
            </a:xfrm>
            <a:prstGeom prst="rect">
              <a:avLst/>
            </a:prstGeom>
            <a:solidFill>
              <a:srgbClr val="4AA1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3FB6B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TextBox 4">
              <a:extLst>
                <a:ext uri="{FF2B5EF4-FFF2-40B4-BE49-F238E27FC236}">
                  <a16:creationId xmlns:a16="http://schemas.microsoft.com/office/drawing/2014/main" xmlns="" id="{3516D9D0-8501-4B31-A5BD-EFBEDB478825}"/>
                </a:ext>
              </a:extLst>
            </p:cNvPr>
            <p:cNvSpPr txBox="1"/>
            <p:nvPr/>
          </p:nvSpPr>
          <p:spPr>
            <a:xfrm rot="5400000">
              <a:off x="5964614" y="232135"/>
              <a:ext cx="339146" cy="608882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sz="3600" b="1" spc="60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第六节</a:t>
              </a:r>
              <a:endParaRPr lang="en-US" altLang="zh-CN" sz="3600" b="1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0" name="文本框 3">
            <a:extLst>
              <a:ext uri="{FF2B5EF4-FFF2-40B4-BE49-F238E27FC236}">
                <a16:creationId xmlns:a16="http://schemas.microsoft.com/office/drawing/2014/main" xmlns="" id="{089F748F-7A84-4D37-A419-E29EE552057C}"/>
              </a:ext>
            </a:extLst>
          </p:cNvPr>
          <p:cNvSpPr txBox="1"/>
          <p:nvPr/>
        </p:nvSpPr>
        <p:spPr>
          <a:xfrm rot="16200000">
            <a:off x="4799250" y="2847032"/>
            <a:ext cx="3631763" cy="604419"/>
          </a:xfrm>
          <a:prstGeom prst="rect">
            <a:avLst/>
          </a:prstGeom>
          <a:solidFill>
            <a:srgbClr val="4AA198"/>
          </a:solidFill>
          <a:ln w="12700">
            <a:noFill/>
          </a:ln>
        </p:spPr>
        <p:txBody>
          <a:bodyPr vert="eaVert" wrap="square" rtlCol="0">
            <a:spAutoFit/>
          </a:bodyPr>
          <a:lstStyle/>
          <a:p>
            <a:pPr algn="ctr"/>
            <a:endParaRPr kumimoji="1" lang="en-US" altLang="zh-CN" sz="2800" b="1" spc="30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kumimoji="1" lang="en-US" altLang="zh-CN" sz="2800" b="1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800" b="1">
                <a:ln w="19050">
                  <a:noFill/>
                </a:ln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思考练习</a:t>
            </a:r>
          </a:p>
          <a:p>
            <a:pPr algn="ctr"/>
            <a:endParaRPr kumimoji="1" lang="en-US" altLang="zh-CN" sz="2800" b="1" spc="3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kumimoji="1" lang="zh-CN" altLang="en-US" sz="2800" b="1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51558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8">
            <a:extLst>
              <a:ext uri="{FF2B5EF4-FFF2-40B4-BE49-F238E27FC236}">
                <a16:creationId xmlns:a16="http://schemas.microsoft.com/office/drawing/2014/main" xmlns="" id="{E9BB0E5B-E5F4-4490-B3C7-C915B81DF5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67544" y="361257"/>
            <a:ext cx="3255323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pPr algn="ctr"/>
            <a:r>
              <a:rPr lang="zh-CN" altLang="en-US" sz="3200" b="1" smtClean="0">
                <a:ln w="19050">
                  <a:noFill/>
                </a:ln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 考 练 习</a:t>
            </a:r>
            <a:endParaRPr lang="zh-CN" altLang="en-US" sz="3200" b="1">
              <a:ln w="19050">
                <a:noFill/>
              </a:ln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99A062F8-27EF-4FAD-AB31-BFE06BF0D7BF}"/>
              </a:ext>
            </a:extLst>
          </p:cNvPr>
          <p:cNvSpPr txBox="1"/>
          <p:nvPr/>
        </p:nvSpPr>
        <p:spPr>
          <a:xfrm>
            <a:off x="1668508" y="2560075"/>
            <a:ext cx="10209511" cy="8254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>
                <a:ln w="19050">
                  <a:noFill/>
                </a:ln>
                <a:solidFill>
                  <a:srgbClr val="3A6D6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3600" dirty="0">
                <a:ln w="19050">
                  <a:noFill/>
                </a:ln>
                <a:solidFill>
                  <a:srgbClr val="3A6D6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、青蛙（   ）在井里。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D5742606-EFD9-4EEB-B282-3820866E22C1}"/>
              </a:ext>
            </a:extLst>
          </p:cNvPr>
          <p:cNvSpPr txBox="1"/>
          <p:nvPr/>
        </p:nvSpPr>
        <p:spPr>
          <a:xfrm>
            <a:off x="1668507" y="3537348"/>
            <a:ext cx="10209511" cy="8254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>
                <a:ln w="19050">
                  <a:noFill/>
                </a:ln>
                <a:solidFill>
                  <a:srgbClr val="3A6D6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3600" dirty="0">
                <a:ln w="19050">
                  <a:noFill/>
                </a:ln>
                <a:solidFill>
                  <a:srgbClr val="3A6D6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、乘公共汽车要主动为老人让（   ）。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12545C14-6FF8-4655-8089-E835F9775126}"/>
              </a:ext>
            </a:extLst>
          </p:cNvPr>
          <p:cNvSpPr txBox="1"/>
          <p:nvPr/>
        </p:nvSpPr>
        <p:spPr>
          <a:xfrm>
            <a:off x="1668507" y="4514622"/>
            <a:ext cx="10806457" cy="8254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>
                <a:ln w="19050">
                  <a:noFill/>
                </a:ln>
                <a:solidFill>
                  <a:srgbClr val="3A6D6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3600" dirty="0">
                <a:ln w="19050">
                  <a:noFill/>
                </a:ln>
                <a:solidFill>
                  <a:srgbClr val="3A6D6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、上完体育课，我很（   ），想（   ）水。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9E4B7D7C-7EE6-47F6-A41A-AF031F378D75}"/>
              </a:ext>
            </a:extLst>
          </p:cNvPr>
          <p:cNvSpPr txBox="1"/>
          <p:nvPr/>
        </p:nvSpPr>
        <p:spPr>
          <a:xfrm>
            <a:off x="2251526" y="1443584"/>
            <a:ext cx="7212355" cy="12238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5400" dirty="0">
                <a:ln w="19050">
                  <a:noFill/>
                </a:ln>
                <a:solidFill>
                  <a:srgbClr val="3A6D68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</a:rPr>
              <a:t>坐       座       喝      渴</a:t>
            </a:r>
          </a:p>
        </p:txBody>
      </p:sp>
    </p:spTree>
    <p:extLst>
      <p:ext uri="{BB962C8B-B14F-4D97-AF65-F5344CB8AC3E}">
        <p14:creationId xmlns:p14="http://schemas.microsoft.com/office/powerpoint/2010/main" val="19789459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3" grpId="0"/>
      <p:bldP spid="4" grpId="0"/>
      <p:bldP spid="5" grpId="0"/>
      <p:bldP spid="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8">
            <a:extLst>
              <a:ext uri="{FF2B5EF4-FFF2-40B4-BE49-F238E27FC236}">
                <a16:creationId xmlns:a16="http://schemas.microsoft.com/office/drawing/2014/main" xmlns="" id="{E9BB0E5B-E5F4-4490-B3C7-C915B81DF5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67544" y="361257"/>
            <a:ext cx="3255323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pPr algn="ctr"/>
            <a:r>
              <a:rPr lang="zh-CN" altLang="en-US" sz="3200" b="1" smtClean="0">
                <a:ln w="19050">
                  <a:noFill/>
                </a:ln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 考 练 习</a:t>
            </a:r>
            <a:endParaRPr lang="zh-CN" altLang="en-US" sz="3200" b="1">
              <a:ln w="19050">
                <a:noFill/>
              </a:ln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D92C7F66-ABF4-4EED-9B50-67AC35E42BF2}"/>
              </a:ext>
            </a:extLst>
          </p:cNvPr>
          <p:cNvSpPr txBox="1"/>
          <p:nvPr/>
        </p:nvSpPr>
        <p:spPr>
          <a:xfrm>
            <a:off x="1169290" y="2134671"/>
            <a:ext cx="1008564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800" dirty="0">
                <a:ln w="19050">
                  <a:noFill/>
                </a:ln>
                <a:solidFill>
                  <a:srgbClr val="3A6D68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</a:rPr>
              <a:t>“无边无际”是什么意思？</a:t>
            </a:r>
            <a:endParaRPr lang="en-US" altLang="zh-CN" sz="4800" dirty="0">
              <a:ln w="19050">
                <a:noFill/>
              </a:ln>
              <a:solidFill>
                <a:srgbClr val="3A6D68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4800" dirty="0">
                <a:ln w="19050">
                  <a:noFill/>
                </a:ln>
                <a:solidFill>
                  <a:srgbClr val="3A6D68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</a:rPr>
              <a:t>请同学们尝试用“无边无际”造句。</a:t>
            </a:r>
          </a:p>
        </p:txBody>
      </p:sp>
    </p:spTree>
    <p:extLst>
      <p:ext uri="{BB962C8B-B14F-4D97-AF65-F5344CB8AC3E}">
        <p14:creationId xmlns:p14="http://schemas.microsoft.com/office/powerpoint/2010/main" val="9130282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图片包含 剪贴画&#10;&#10;已生成高可信度的说明">
            <a:extLst>
              <a:ext uri="{FF2B5EF4-FFF2-40B4-BE49-F238E27FC236}">
                <a16:creationId xmlns:a16="http://schemas.microsoft.com/office/drawing/2014/main" xmlns="" id="{8E27DCCA-0162-44EA-A1DF-0803BF607B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40"/>
            <a:ext cx="12190413" cy="6857107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524001" y="1546859"/>
            <a:ext cx="10123284" cy="27546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000" dirty="0">
                <a:solidFill>
                  <a:srgbClr val="3A6D68"/>
                </a:solidFill>
              </a:rPr>
              <a:t>扩展活</a:t>
            </a:r>
            <a:r>
              <a:rPr lang="zh-CN" altLang="en-US" sz="3000" dirty="0" smtClean="0">
                <a:solidFill>
                  <a:srgbClr val="3A6D68"/>
                </a:solidFill>
              </a:rPr>
              <a:t>动：</a:t>
            </a:r>
            <a:endParaRPr lang="en-US" altLang="zh-CN" sz="3000" dirty="0" smtClean="0">
              <a:solidFill>
                <a:srgbClr val="3A6D68"/>
              </a:solidFill>
            </a:endParaRPr>
          </a:p>
          <a:p>
            <a:endParaRPr lang="zh-CN" altLang="en-US" sz="2500" dirty="0">
              <a:solidFill>
                <a:srgbClr val="3A6D68"/>
              </a:solidFill>
            </a:endParaRPr>
          </a:p>
          <a:p>
            <a:r>
              <a:rPr lang="zh-CN" altLang="en-US" sz="2500" dirty="0">
                <a:solidFill>
                  <a:srgbClr val="3A6D68"/>
                </a:solidFill>
              </a:rPr>
              <a:t>小组合作，续编第四次对话：青蛙如果真的跳出井口，他会看到什么</a:t>
            </a:r>
            <a:r>
              <a:rPr lang="zh-CN" altLang="en-US" sz="2500" dirty="0" smtClean="0">
                <a:solidFill>
                  <a:srgbClr val="3A6D68"/>
                </a:solidFill>
              </a:rPr>
              <a:t>，</a:t>
            </a:r>
            <a:endParaRPr lang="en-US" altLang="zh-CN" sz="2500" dirty="0" smtClean="0">
              <a:solidFill>
                <a:srgbClr val="3A6D68"/>
              </a:solidFill>
            </a:endParaRPr>
          </a:p>
          <a:p>
            <a:r>
              <a:rPr lang="zh-CN" altLang="en-US" sz="2500" dirty="0" smtClean="0">
                <a:solidFill>
                  <a:srgbClr val="3A6D68"/>
                </a:solidFill>
              </a:rPr>
              <a:t>会</a:t>
            </a:r>
            <a:r>
              <a:rPr lang="zh-CN" altLang="en-US" sz="2500" dirty="0">
                <a:solidFill>
                  <a:srgbClr val="3A6D68"/>
                </a:solidFill>
              </a:rPr>
              <a:t>说些什么？</a:t>
            </a:r>
          </a:p>
          <a:p>
            <a:r>
              <a:rPr lang="en-US" altLang="zh-CN" sz="2500" dirty="0">
                <a:solidFill>
                  <a:srgbClr val="3A6D68"/>
                </a:solidFill>
              </a:rPr>
              <a:t>1</a:t>
            </a:r>
            <a:r>
              <a:rPr lang="zh-CN" altLang="en-US" sz="2500" dirty="0">
                <a:solidFill>
                  <a:srgbClr val="3A6D68"/>
                </a:solidFill>
              </a:rPr>
              <a:t>．学生分小组合作学习，续编第四次对话，并分角色读一读。</a:t>
            </a:r>
          </a:p>
          <a:p>
            <a:r>
              <a:rPr lang="en-US" altLang="zh-CN" sz="2500" dirty="0">
                <a:solidFill>
                  <a:srgbClr val="3A6D68"/>
                </a:solidFill>
              </a:rPr>
              <a:t>2</a:t>
            </a:r>
            <a:r>
              <a:rPr lang="zh-CN" altLang="en-US" sz="2500" dirty="0">
                <a:solidFill>
                  <a:srgbClr val="3A6D68"/>
                </a:solidFill>
              </a:rPr>
              <a:t>．全班交流续编的对话。</a:t>
            </a:r>
          </a:p>
          <a:p>
            <a:endParaRPr lang="zh-CN" altLang="en-US" dirty="0">
              <a:solidFill>
                <a:srgbClr val="3A6D6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95324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剪贴画&#10;&#10;已生成高可信度的说明">
            <a:extLst>
              <a:ext uri="{FF2B5EF4-FFF2-40B4-BE49-F238E27FC236}">
                <a16:creationId xmlns:a16="http://schemas.microsoft.com/office/drawing/2014/main" xmlns="" id="{BC36C78B-6DE2-4EDE-9674-96C9DAE320D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40"/>
            <a:ext cx="12190413" cy="6857107"/>
          </a:xfrm>
          <a:prstGeom prst="rect">
            <a:avLst/>
          </a:prstGeom>
        </p:spPr>
      </p:pic>
      <p:sp>
        <p:nvSpPr>
          <p:cNvPr id="6" name="TextBox 4">
            <a:extLst>
              <a:ext uri="{FF2B5EF4-FFF2-40B4-BE49-F238E27FC236}">
                <a16:creationId xmlns:a16="http://schemas.microsoft.com/office/drawing/2014/main" xmlns="" id="{DAEC9ABA-793C-4AD6-B04C-A1B7987487E8}"/>
              </a:ext>
            </a:extLst>
          </p:cNvPr>
          <p:cNvSpPr txBox="1"/>
          <p:nvPr/>
        </p:nvSpPr>
        <p:spPr>
          <a:xfrm>
            <a:off x="3743433" y="1960381"/>
            <a:ext cx="4705134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7200" b="1" smtClean="0">
                <a:solidFill>
                  <a:srgbClr val="4AA19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 谢 观 看</a:t>
            </a:r>
            <a:endParaRPr lang="en-US" altLang="zh-CN" sz="7200" b="1" smtClean="0">
              <a:solidFill>
                <a:srgbClr val="4AA19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7200" b="1" smtClean="0">
                <a:solidFill>
                  <a:srgbClr val="4AA19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下课了</a:t>
            </a:r>
            <a:endParaRPr lang="en-US" altLang="zh-CN" sz="7200" b="1" dirty="0">
              <a:solidFill>
                <a:srgbClr val="4AA19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769641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225" y="2947116"/>
            <a:ext cx="596822" cy="656705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1731" y="2950722"/>
            <a:ext cx="9358681" cy="65713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79977" tIns="0" rIns="179977" bIns="0" anchor="ctr"/>
          <a:lstStyle/>
          <a:p>
            <a:pPr algn="ctr">
              <a:defRPr/>
            </a:pPr>
            <a:r>
              <a:rPr lang="en-US" altLang="zh-CN" sz="28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3049"/>
            <a:ext cx="9311063" cy="775176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1063" y="2179009"/>
            <a:ext cx="853590" cy="779216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494" y="3921752"/>
            <a:ext cx="6905510" cy="2031105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www.ypppt.com/kejian/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81010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图片包含 剪贴画&#10;&#10;已生成高可信度的说明">
            <a:extLst>
              <a:ext uri="{FF2B5EF4-FFF2-40B4-BE49-F238E27FC236}">
                <a16:creationId xmlns:a16="http://schemas.microsoft.com/office/drawing/2014/main" xmlns="" id="{8E27DCCA-0162-44EA-A1DF-0803BF607B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40"/>
            <a:ext cx="12190413" cy="6857107"/>
          </a:xfrm>
          <a:prstGeom prst="rect">
            <a:avLst/>
          </a:prstGeom>
        </p:spPr>
      </p:pic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7AB7321F-F2D2-488B-94D3-AD57F1ECF225}"/>
              </a:ext>
            </a:extLst>
          </p:cNvPr>
          <p:cNvGrpSpPr/>
          <p:nvPr/>
        </p:nvGrpSpPr>
        <p:grpSpPr>
          <a:xfrm rot="16200000">
            <a:off x="3990017" y="2462609"/>
            <a:ext cx="2484096" cy="1279407"/>
            <a:chOff x="3084428" y="3015069"/>
            <a:chExt cx="6240009" cy="587420"/>
          </a:xfrm>
        </p:grpSpPr>
        <p:sp>
          <p:nvSpPr>
            <p:cNvPr id="13" name="矩形 12">
              <a:extLst>
                <a:ext uri="{FF2B5EF4-FFF2-40B4-BE49-F238E27FC236}">
                  <a16:creationId xmlns:a16="http://schemas.microsoft.com/office/drawing/2014/main" xmlns="" id="{0C2BA60D-2902-4565-A1F1-9EE80D9B4944}"/>
                </a:ext>
              </a:extLst>
            </p:cNvPr>
            <p:cNvSpPr/>
            <p:nvPr/>
          </p:nvSpPr>
          <p:spPr>
            <a:xfrm>
              <a:off x="3320198" y="3081714"/>
              <a:ext cx="6004239" cy="520775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FB6B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xmlns="" id="{558F69DF-2DF8-462D-9A4C-C01BBBFAF6D9}"/>
                </a:ext>
              </a:extLst>
            </p:cNvPr>
            <p:cNvSpPr/>
            <p:nvPr/>
          </p:nvSpPr>
          <p:spPr>
            <a:xfrm>
              <a:off x="3084428" y="3015069"/>
              <a:ext cx="6004236" cy="525585"/>
            </a:xfrm>
            <a:prstGeom prst="rect">
              <a:avLst/>
            </a:prstGeom>
            <a:solidFill>
              <a:srgbClr val="4AA1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3FB6B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TextBox 4">
              <a:extLst>
                <a:ext uri="{FF2B5EF4-FFF2-40B4-BE49-F238E27FC236}">
                  <a16:creationId xmlns:a16="http://schemas.microsoft.com/office/drawing/2014/main" xmlns="" id="{3516D9D0-8501-4B31-A5BD-EFBEDB478825}"/>
                </a:ext>
              </a:extLst>
            </p:cNvPr>
            <p:cNvSpPr txBox="1"/>
            <p:nvPr/>
          </p:nvSpPr>
          <p:spPr>
            <a:xfrm rot="5400000">
              <a:off x="5964614" y="232135"/>
              <a:ext cx="339146" cy="608882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sz="3600" b="1" spc="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第一节</a:t>
              </a:r>
              <a:endParaRPr lang="en-US" altLang="zh-CN" sz="3600" b="1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0" name="文本框 3">
            <a:extLst>
              <a:ext uri="{FF2B5EF4-FFF2-40B4-BE49-F238E27FC236}">
                <a16:creationId xmlns:a16="http://schemas.microsoft.com/office/drawing/2014/main" xmlns="" id="{089F748F-7A84-4D37-A419-E29EE552057C}"/>
              </a:ext>
            </a:extLst>
          </p:cNvPr>
          <p:cNvSpPr txBox="1"/>
          <p:nvPr/>
        </p:nvSpPr>
        <p:spPr>
          <a:xfrm rot="16200000">
            <a:off x="4799250" y="2847032"/>
            <a:ext cx="3631763" cy="604419"/>
          </a:xfrm>
          <a:prstGeom prst="rect">
            <a:avLst/>
          </a:prstGeom>
          <a:solidFill>
            <a:srgbClr val="4AA198"/>
          </a:solidFill>
          <a:ln w="12700">
            <a:noFill/>
          </a:ln>
        </p:spPr>
        <p:txBody>
          <a:bodyPr vert="eaVert" wrap="square" rtlCol="0">
            <a:spAutoFit/>
          </a:bodyPr>
          <a:lstStyle/>
          <a:p>
            <a:pPr algn="ctr"/>
            <a:endParaRPr kumimoji="1" lang="en-US" altLang="zh-CN" sz="2800" b="1" spc="30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kumimoji="1" lang="en-US" altLang="zh-CN" sz="2800" b="1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800" b="1">
                <a:ln w="19050">
                  <a:noFill/>
                </a:ln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 </a:t>
            </a:r>
            <a:r>
              <a:rPr lang="zh-CN" altLang="en-US" sz="2800" b="1" smtClean="0">
                <a:ln w="19050">
                  <a:noFill/>
                </a:ln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读</a:t>
            </a:r>
            <a:endParaRPr lang="en-US" altLang="zh-CN" sz="2800" b="1" smtClean="0">
              <a:ln w="19050">
                <a:noFill/>
              </a:ln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800" b="1" smtClean="0">
                <a:ln w="19050">
                  <a:noFill/>
                </a:ln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</a:t>
            </a:r>
            <a:r>
              <a:rPr lang="zh-CN" altLang="en-US" sz="2800" b="1">
                <a:ln w="19050">
                  <a:noFill/>
                </a:ln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</a:t>
            </a:r>
          </a:p>
          <a:p>
            <a:pPr algn="ctr"/>
            <a:endParaRPr kumimoji="1" lang="en-US" altLang="zh-CN" sz="2800" b="1" spc="30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kumimoji="1" lang="zh-CN" altLang="en-US" sz="2800" b="1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048040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8">
            <a:extLst>
              <a:ext uri="{FF2B5EF4-FFF2-40B4-BE49-F238E27FC236}">
                <a16:creationId xmlns:a16="http://schemas.microsoft.com/office/drawing/2014/main" xmlns="" id="{E9BB0E5B-E5F4-4490-B3C7-C915B81DF5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67544" y="361257"/>
            <a:ext cx="3255323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pPr algn="ctr"/>
            <a:r>
              <a:rPr lang="zh-CN" altLang="en-US" sz="3200" b="1">
                <a:ln w="19050">
                  <a:noFill/>
                </a:ln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 </a:t>
            </a:r>
            <a:r>
              <a:rPr lang="zh-CN" altLang="en-US" sz="3200" b="1" smtClean="0">
                <a:ln w="19050">
                  <a:noFill/>
                </a:ln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读 课 文</a:t>
            </a:r>
            <a:endParaRPr lang="zh-CN" altLang="en-US" sz="3200" b="1">
              <a:ln w="19050">
                <a:noFill/>
              </a:ln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19200" y="1988458"/>
            <a:ext cx="1795684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500" b="1" smtClean="0">
                <a:solidFill>
                  <a:srgbClr val="3A6D68"/>
                </a:solidFill>
              </a:rPr>
              <a:t>注意朗读：</a:t>
            </a:r>
            <a:endParaRPr lang="zh-CN" altLang="en-US" sz="2500" b="1">
              <a:solidFill>
                <a:srgbClr val="3A6D68"/>
              </a:solidFill>
            </a:endParaRPr>
          </a:p>
        </p:txBody>
      </p:sp>
      <p:sp>
        <p:nvSpPr>
          <p:cNvPr id="5" name="PA_文本框 101">
            <a:extLst>
              <a:ext uri="{FF2B5EF4-FFF2-40B4-BE49-F238E27FC236}">
                <a16:creationId xmlns:a16="http://schemas.microsoft.com/office/drawing/2014/main" xmlns="" id="{D92C7F66-ABF4-4EED-9B50-67AC35E42BF2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343556" y="2535031"/>
            <a:ext cx="950329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800" dirty="0">
                <a:ln w="19050">
                  <a:noFill/>
                </a:ln>
                <a:solidFill>
                  <a:srgbClr val="3A6D68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</a:rPr>
              <a:t>同学们自由阅读全文，并思考问题。</a:t>
            </a:r>
            <a:endParaRPr lang="en-US" altLang="zh-CN" sz="4800" dirty="0">
              <a:ln w="19050">
                <a:noFill/>
              </a:ln>
              <a:solidFill>
                <a:srgbClr val="3A6D68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4800" dirty="0">
                <a:ln w="19050">
                  <a:noFill/>
                </a:ln>
                <a:solidFill>
                  <a:srgbClr val="3A6D68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</a:rPr>
              <a:t>注意读准每一个字，读通每一句话。</a:t>
            </a:r>
          </a:p>
        </p:txBody>
      </p:sp>
    </p:spTree>
    <p:extLst>
      <p:ext uri="{BB962C8B-B14F-4D97-AF65-F5344CB8AC3E}">
        <p14:creationId xmlns:p14="http://schemas.microsoft.com/office/powerpoint/2010/main" val="3659566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rgbClr val="7DD06A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2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8">
            <a:extLst>
              <a:ext uri="{FF2B5EF4-FFF2-40B4-BE49-F238E27FC236}">
                <a16:creationId xmlns:a16="http://schemas.microsoft.com/office/drawing/2014/main" xmlns="" id="{E9BB0E5B-E5F4-4490-B3C7-C915B81DF5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67544" y="361257"/>
            <a:ext cx="3255323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pPr algn="ctr"/>
            <a:r>
              <a:rPr lang="zh-CN" altLang="en-US" sz="3200" b="1">
                <a:ln w="19050">
                  <a:noFill/>
                </a:ln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 </a:t>
            </a:r>
            <a:r>
              <a:rPr lang="zh-CN" altLang="en-US" sz="3200" b="1" smtClean="0">
                <a:ln w="19050">
                  <a:noFill/>
                </a:ln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读 课 文</a:t>
            </a:r>
            <a:endParaRPr lang="zh-CN" altLang="en-US" sz="3200" b="1">
              <a:ln w="19050">
                <a:noFill/>
              </a:ln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57961" y="2438400"/>
            <a:ext cx="6276077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500">
                <a:solidFill>
                  <a:srgbClr val="3A6D68"/>
                </a:solidFill>
              </a:rPr>
              <a:t>青蛙坐在井里。小鸟飞来了，落在井沿上。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3793" y="3430588"/>
            <a:ext cx="3659074" cy="26833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00954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8">
            <a:extLst>
              <a:ext uri="{FF2B5EF4-FFF2-40B4-BE49-F238E27FC236}">
                <a16:creationId xmlns:a16="http://schemas.microsoft.com/office/drawing/2014/main" xmlns="" id="{E9BB0E5B-E5F4-4490-B3C7-C915B81DF5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67544" y="361257"/>
            <a:ext cx="3255323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pPr algn="ctr"/>
            <a:r>
              <a:rPr lang="zh-CN" altLang="en-US" sz="3200" b="1">
                <a:ln w="19050">
                  <a:noFill/>
                </a:ln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 </a:t>
            </a:r>
            <a:r>
              <a:rPr lang="zh-CN" altLang="en-US" sz="3200" b="1" smtClean="0">
                <a:ln w="19050">
                  <a:noFill/>
                </a:ln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读 课 文</a:t>
            </a:r>
            <a:endParaRPr lang="zh-CN" altLang="en-US" sz="3200" b="1">
              <a:ln w="19050">
                <a:noFill/>
              </a:ln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 flipH="1">
            <a:off x="1742508" y="2510973"/>
            <a:ext cx="8706984" cy="27853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500">
                <a:solidFill>
                  <a:srgbClr val="3A6D68"/>
                </a:solidFill>
              </a:rPr>
              <a:t>青蛙问小鸟：“你从哪儿来呀？</a:t>
            </a:r>
            <a:r>
              <a:rPr lang="zh-CN" altLang="en-US" sz="3500" smtClean="0">
                <a:solidFill>
                  <a:srgbClr val="3A6D68"/>
                </a:solidFill>
              </a:rPr>
              <a:t>”</a:t>
            </a:r>
            <a:endParaRPr lang="en-US" altLang="zh-CN" sz="3500" smtClean="0">
              <a:solidFill>
                <a:srgbClr val="3A6D68"/>
              </a:solidFill>
            </a:endParaRPr>
          </a:p>
          <a:p>
            <a:endParaRPr lang="zh-CN" altLang="en-US" sz="3500">
              <a:solidFill>
                <a:srgbClr val="3A6D68"/>
              </a:solidFill>
            </a:endParaRPr>
          </a:p>
          <a:p>
            <a:r>
              <a:rPr lang="zh-CN" altLang="en-US" sz="3500">
                <a:solidFill>
                  <a:srgbClr val="3A6D68"/>
                </a:solidFill>
              </a:rPr>
              <a:t>小鸟回答说：“我从天上来，飞了一百多里，口</a:t>
            </a:r>
            <a:r>
              <a:rPr lang="zh-CN" altLang="en-US" sz="3500" smtClean="0">
                <a:solidFill>
                  <a:srgbClr val="3A6D68"/>
                </a:solidFill>
              </a:rPr>
              <a:t>渴了</a:t>
            </a:r>
            <a:r>
              <a:rPr lang="zh-CN" altLang="en-US" sz="3500">
                <a:solidFill>
                  <a:srgbClr val="3A6D68"/>
                </a:solidFill>
              </a:rPr>
              <a:t>，下来找点水喝。”</a:t>
            </a:r>
          </a:p>
          <a:p>
            <a:endParaRPr lang="zh-CN" altLang="en-US" sz="3500">
              <a:solidFill>
                <a:srgbClr val="3A6D6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46927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8">
            <a:extLst>
              <a:ext uri="{FF2B5EF4-FFF2-40B4-BE49-F238E27FC236}">
                <a16:creationId xmlns:a16="http://schemas.microsoft.com/office/drawing/2014/main" xmlns="" id="{E9BB0E5B-E5F4-4490-B3C7-C915B81DF5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67544" y="361257"/>
            <a:ext cx="3255323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pPr algn="ctr"/>
            <a:r>
              <a:rPr lang="zh-CN" altLang="en-US" sz="3200" b="1">
                <a:ln w="19050">
                  <a:noFill/>
                </a:ln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 </a:t>
            </a:r>
            <a:r>
              <a:rPr lang="zh-CN" altLang="en-US" sz="3200" b="1" smtClean="0">
                <a:ln w="19050">
                  <a:noFill/>
                </a:ln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读 课 文</a:t>
            </a:r>
            <a:endParaRPr lang="zh-CN" altLang="en-US" sz="3200" b="1">
              <a:ln w="19050">
                <a:noFill/>
              </a:ln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30514" y="2510971"/>
            <a:ext cx="10508005" cy="27853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500">
                <a:solidFill>
                  <a:srgbClr val="3A6D68"/>
                </a:solidFill>
              </a:rPr>
              <a:t>青蛙说：“朋友，别说大话了！天不过井口那么大</a:t>
            </a:r>
            <a:r>
              <a:rPr lang="zh-CN" altLang="en-US" sz="3500" smtClean="0">
                <a:solidFill>
                  <a:srgbClr val="3A6D68"/>
                </a:solidFill>
              </a:rPr>
              <a:t>，</a:t>
            </a:r>
            <a:endParaRPr lang="en-US" altLang="zh-CN" sz="3500" smtClean="0">
              <a:solidFill>
                <a:srgbClr val="3A6D68"/>
              </a:solidFill>
            </a:endParaRPr>
          </a:p>
          <a:p>
            <a:r>
              <a:rPr lang="zh-CN" altLang="en-US" sz="3500" smtClean="0">
                <a:solidFill>
                  <a:srgbClr val="3A6D68"/>
                </a:solidFill>
              </a:rPr>
              <a:t>还</a:t>
            </a:r>
            <a:r>
              <a:rPr lang="zh-CN" altLang="en-US" sz="3500">
                <a:solidFill>
                  <a:srgbClr val="3A6D68"/>
                </a:solidFill>
              </a:rPr>
              <a:t>用飞那么远吗？</a:t>
            </a:r>
            <a:r>
              <a:rPr lang="zh-CN" altLang="en-US" sz="3500" smtClean="0">
                <a:solidFill>
                  <a:srgbClr val="3A6D68"/>
                </a:solidFill>
              </a:rPr>
              <a:t>”</a:t>
            </a:r>
            <a:endParaRPr lang="en-US" altLang="zh-CN" sz="3500" smtClean="0">
              <a:solidFill>
                <a:srgbClr val="3A6D68"/>
              </a:solidFill>
            </a:endParaRPr>
          </a:p>
          <a:p>
            <a:endParaRPr lang="zh-CN" altLang="en-US" sz="3500">
              <a:solidFill>
                <a:srgbClr val="3A6D68"/>
              </a:solidFill>
            </a:endParaRPr>
          </a:p>
          <a:p>
            <a:r>
              <a:rPr lang="zh-CN" altLang="en-US" sz="3500">
                <a:solidFill>
                  <a:srgbClr val="3A6D68"/>
                </a:solidFill>
              </a:rPr>
              <a:t>小鸟说：“你弄错了。天无边无际，大得很哪！”</a:t>
            </a:r>
          </a:p>
          <a:p>
            <a:endParaRPr lang="zh-CN" altLang="en-US" sz="3500">
              <a:solidFill>
                <a:srgbClr val="3A6D6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56251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8">
            <a:extLst>
              <a:ext uri="{FF2B5EF4-FFF2-40B4-BE49-F238E27FC236}">
                <a16:creationId xmlns:a16="http://schemas.microsoft.com/office/drawing/2014/main" xmlns="" id="{E9BB0E5B-E5F4-4490-B3C7-C915B81DF5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67544" y="361257"/>
            <a:ext cx="3255323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pPr algn="ctr"/>
            <a:r>
              <a:rPr lang="zh-CN" altLang="en-US" sz="3200" b="1">
                <a:ln w="19050">
                  <a:noFill/>
                </a:ln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 </a:t>
            </a:r>
            <a:r>
              <a:rPr lang="zh-CN" altLang="en-US" sz="3200" b="1" smtClean="0">
                <a:ln w="19050">
                  <a:noFill/>
                </a:ln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读 课 文</a:t>
            </a:r>
            <a:endParaRPr lang="zh-CN" altLang="en-US" sz="3200" b="1">
              <a:ln w="19050">
                <a:noFill/>
              </a:ln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01486" y="2409372"/>
            <a:ext cx="10059164" cy="33239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500">
                <a:solidFill>
                  <a:srgbClr val="3A6D68"/>
                </a:solidFill>
              </a:rPr>
              <a:t>青蛙笑了，说：“朋友，我天天坐在井里，一抬</a:t>
            </a:r>
            <a:r>
              <a:rPr lang="zh-CN" altLang="en-US" sz="3500" smtClean="0">
                <a:solidFill>
                  <a:srgbClr val="3A6D68"/>
                </a:solidFill>
              </a:rPr>
              <a:t>头</a:t>
            </a:r>
            <a:endParaRPr lang="en-US" altLang="zh-CN" sz="3500" smtClean="0">
              <a:solidFill>
                <a:srgbClr val="3A6D68"/>
              </a:solidFill>
            </a:endParaRPr>
          </a:p>
          <a:p>
            <a:r>
              <a:rPr lang="zh-CN" altLang="en-US" sz="3500" smtClean="0">
                <a:solidFill>
                  <a:srgbClr val="3A6D68"/>
                </a:solidFill>
              </a:rPr>
              <a:t>就</a:t>
            </a:r>
            <a:r>
              <a:rPr lang="zh-CN" altLang="en-US" sz="3500">
                <a:solidFill>
                  <a:srgbClr val="3A6D68"/>
                </a:solidFill>
              </a:rPr>
              <a:t>看见天。我不会弄错的。</a:t>
            </a:r>
            <a:r>
              <a:rPr lang="zh-CN" altLang="en-US" sz="3500" smtClean="0">
                <a:solidFill>
                  <a:srgbClr val="3A6D68"/>
                </a:solidFill>
              </a:rPr>
              <a:t>”</a:t>
            </a:r>
            <a:endParaRPr lang="en-US" altLang="zh-CN" sz="3500" smtClean="0">
              <a:solidFill>
                <a:srgbClr val="3A6D68"/>
              </a:solidFill>
            </a:endParaRPr>
          </a:p>
          <a:p>
            <a:endParaRPr lang="zh-CN" altLang="en-US" sz="3500">
              <a:solidFill>
                <a:srgbClr val="3A6D68"/>
              </a:solidFill>
            </a:endParaRPr>
          </a:p>
          <a:p>
            <a:r>
              <a:rPr lang="zh-CN" altLang="en-US" sz="3500">
                <a:solidFill>
                  <a:srgbClr val="3A6D68"/>
                </a:solidFill>
              </a:rPr>
              <a:t>小鸟也笑了，说：“朋友，你是弄错了。不信，</a:t>
            </a:r>
            <a:r>
              <a:rPr lang="zh-CN" altLang="en-US" sz="3500" smtClean="0">
                <a:solidFill>
                  <a:srgbClr val="3A6D68"/>
                </a:solidFill>
              </a:rPr>
              <a:t>你</a:t>
            </a:r>
            <a:endParaRPr lang="en-US" altLang="zh-CN" sz="3500" smtClean="0">
              <a:solidFill>
                <a:srgbClr val="3A6D68"/>
              </a:solidFill>
            </a:endParaRPr>
          </a:p>
          <a:p>
            <a:r>
              <a:rPr lang="zh-CN" altLang="en-US" sz="3500" smtClean="0">
                <a:solidFill>
                  <a:srgbClr val="3A6D68"/>
                </a:solidFill>
              </a:rPr>
              <a:t>跳</a:t>
            </a:r>
            <a:r>
              <a:rPr lang="zh-CN" altLang="en-US" sz="3500">
                <a:solidFill>
                  <a:srgbClr val="3A6D68"/>
                </a:solidFill>
              </a:rPr>
              <a:t>出井口来看一看吧。”</a:t>
            </a:r>
          </a:p>
          <a:p>
            <a:endParaRPr lang="zh-CN" altLang="en-US" sz="3500">
              <a:solidFill>
                <a:srgbClr val="3A6D6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39660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8">
            <a:extLst>
              <a:ext uri="{FF2B5EF4-FFF2-40B4-BE49-F238E27FC236}">
                <a16:creationId xmlns:a16="http://schemas.microsoft.com/office/drawing/2014/main" xmlns="" id="{E9BB0E5B-E5F4-4490-B3C7-C915B81DF5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67544" y="361257"/>
            <a:ext cx="3255323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pPr algn="ctr"/>
            <a:r>
              <a:rPr lang="zh-CN" altLang="en-US" sz="3200" b="1">
                <a:ln w="19050">
                  <a:noFill/>
                </a:ln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 </a:t>
            </a:r>
            <a:r>
              <a:rPr lang="zh-CN" altLang="en-US" sz="3200" b="1" smtClean="0">
                <a:ln w="19050">
                  <a:noFill/>
                </a:ln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读 课 文</a:t>
            </a:r>
            <a:endParaRPr lang="zh-CN" altLang="en-US" sz="3200" b="1">
              <a:ln w="19050">
                <a:noFill/>
              </a:ln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19200" y="1988458"/>
            <a:ext cx="1795684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500" b="1" smtClean="0">
                <a:solidFill>
                  <a:srgbClr val="3A6D68"/>
                </a:solidFill>
              </a:rPr>
              <a:t>注意思考：</a:t>
            </a:r>
            <a:endParaRPr lang="zh-CN" altLang="en-US" sz="2500" b="1">
              <a:solidFill>
                <a:srgbClr val="3A6D68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D92C7F66-ABF4-4EED-9B50-67AC35E42BF2}"/>
              </a:ext>
            </a:extLst>
          </p:cNvPr>
          <p:cNvSpPr txBox="1"/>
          <p:nvPr/>
        </p:nvSpPr>
        <p:spPr>
          <a:xfrm>
            <a:off x="1794293" y="2465512"/>
            <a:ext cx="9503297" cy="8254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>
                <a:ln w="19050">
                  <a:noFill/>
                </a:ln>
                <a:solidFill>
                  <a:srgbClr val="3A6D6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3600" dirty="0">
                <a:ln w="19050">
                  <a:noFill/>
                </a:ln>
                <a:solidFill>
                  <a:srgbClr val="3A6D6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、为什么青蛙认为天“不过井口那大”？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9940785B-47F8-494E-A7A5-69DA65198633}"/>
              </a:ext>
            </a:extLst>
          </p:cNvPr>
          <p:cNvSpPr txBox="1"/>
          <p:nvPr/>
        </p:nvSpPr>
        <p:spPr>
          <a:xfrm>
            <a:off x="1794293" y="3431938"/>
            <a:ext cx="9107750" cy="16564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>
                <a:ln w="19050">
                  <a:noFill/>
                </a:ln>
                <a:solidFill>
                  <a:srgbClr val="3A6D6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3600" dirty="0">
                <a:ln w="19050">
                  <a:noFill/>
                </a:ln>
                <a:solidFill>
                  <a:srgbClr val="3A6D6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、为什么小鸟认为“天无边无际，大得很哪”？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44C8469A-260A-4348-A28A-2BEFA7E10BA9}"/>
              </a:ext>
            </a:extLst>
          </p:cNvPr>
          <p:cNvSpPr/>
          <p:nvPr/>
        </p:nvSpPr>
        <p:spPr>
          <a:xfrm>
            <a:off x="3324547" y="5003443"/>
            <a:ext cx="6442789" cy="7439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dirty="0">
                <a:solidFill>
                  <a:srgbClr val="3A6D6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请用上“因为……所以……”作答。</a:t>
            </a:r>
          </a:p>
        </p:txBody>
      </p:sp>
    </p:spTree>
    <p:extLst>
      <p:ext uri="{BB962C8B-B14F-4D97-AF65-F5344CB8AC3E}">
        <p14:creationId xmlns:p14="http://schemas.microsoft.com/office/powerpoint/2010/main" val="7616072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2" grpId="0"/>
      <p:bldP spid="6" grpId="0"/>
      <p:bldP spid="7" grpId="0"/>
      <p:bldP spid="8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TRACKING_SLIDES" val="1"/>
  <p:tag name="GENSWF_OUTPUT_FILE_NAME" val="33"/>
  <p:tag name="ISPRING_PRESENTATION_TITLE" val="人教版小学二年级课件PPT-坐进观天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heme/theme1.xml><?xml version="1.0" encoding="utf-8"?>
<a:theme xmlns:a="http://schemas.openxmlformats.org/drawingml/2006/main" name="Office Theme">
  <a:themeElements>
    <a:clrScheme name="炫彩扁平2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FFBF53"/>
      </a:accent1>
      <a:accent2>
        <a:srgbClr val="F17475"/>
      </a:accent2>
      <a:accent3>
        <a:srgbClr val="01B3C5"/>
      </a:accent3>
      <a:accent4>
        <a:srgbClr val="77448C"/>
      </a:accent4>
      <a:accent5>
        <a:srgbClr val="00AF92"/>
      </a:accent5>
      <a:accent6>
        <a:srgbClr val="C65885"/>
      </a:accent6>
      <a:hlink>
        <a:srgbClr val="FCC79F"/>
      </a:hlink>
      <a:folHlink>
        <a:srgbClr val="869FB7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5146</TotalTime>
  <Words>907</Words>
  <Application>Microsoft Office PowerPoint</Application>
  <PresentationFormat>自定义</PresentationFormat>
  <Paragraphs>183</Paragraphs>
  <Slides>25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37" baseType="lpstr">
      <vt:lpstr>ITC Avant Garde Std Bk</vt:lpstr>
      <vt:lpstr>Meiryo</vt:lpstr>
      <vt:lpstr>等线</vt:lpstr>
      <vt:lpstr>方正流行体简体</vt:lpstr>
      <vt:lpstr>宋体</vt:lpstr>
      <vt:lpstr>微软雅黑</vt:lpstr>
      <vt:lpstr>Arial</vt:lpstr>
      <vt:lpstr>Arial Black</vt:lpstr>
      <vt:lpstr>Calibri</vt:lpstr>
      <vt:lpstr>Calibri Light</vt:lpstr>
      <vt:lpstr>Office Theme</vt:lpstr>
      <vt:lpstr>1_Office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dc:description>http://www.ypppt.com/</dc:description>
  <cp:lastModifiedBy>优品PPT</cp:lastModifiedBy>
  <cp:revision>3187</cp:revision>
  <dcterms:created xsi:type="dcterms:W3CDTF">2015-12-01T09:06:39Z</dcterms:created>
  <dcterms:modified xsi:type="dcterms:W3CDTF">2018-11-12T11:27:49Z</dcterms:modified>
</cp:coreProperties>
</file>