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C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F4753-6B52-4859-AD97-83C52BADFC26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D6CA1-84E3-46AB-89B9-C13DA0552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31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801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15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92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21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3585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95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594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775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580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53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07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134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285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1049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192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707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193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632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5821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104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84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23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36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044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8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D6CA1-84E3-46AB-89B9-C13DA0552A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4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1DADA5-16A2-4522-A4EF-51BDEB984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6BDA5E3-BEF6-4686-8DC2-6B5DEEAB70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105B1A-74CE-4270-B74C-FA7C7C7E1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8A802-7D98-4D7F-8FF3-C887F67F8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F2F497D-04D2-43FB-AEC0-64537C595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2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7144CC-5EA4-4D9C-836F-A59F00796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305652E-9827-442C-8506-12CEDFC2ED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8343D4-1FC5-455D-9EFB-4CF6F90E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822FBA-EC35-4163-AAAE-D34286108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E06FF9-1B1C-4CEC-85B1-F3139B7A2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712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AE54CA3-9DA0-42F5-AFE1-794D3E4B04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FD4ED42-7553-4DEA-A192-7035377B06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553D7-1F6A-4EA9-B655-26BD992E0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F3CCA65-2BFC-4312-BE06-8579C6777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9D365B-EC02-4772-9950-89C70B4AF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720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7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215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061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235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747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118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983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97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F9C648-D93C-4961-A2E5-97C345B50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FD2509D-9265-4F4C-BC0D-7ADD99F615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626A67-2932-48E6-816D-821AC71C2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D8F9C4-2E59-4537-9530-F7D2BE4EC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4A99FEB-EA65-4660-9FA3-AADFE5A7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015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36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104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087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C819A7-27F4-44D9-886A-FB0DB5CBB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B8DA744-659C-45C5-8235-CB15F88D0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900F5-A079-4548-9B38-F785EC761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85A55D-D586-4402-9E16-4C3351949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DF81935-FFB6-43BD-AF66-ED9D91C3C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795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54CB5D-3CC9-4D9A-B06E-40DF7983F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850F08-D869-4A1F-8F9E-F66AA7B0D7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5D99A33-D6C3-4727-B12E-D4BB131CE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FD63D8B-03DA-437F-AE19-512BC0822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2F8B544-0F37-4F55-BFE7-C1C1BCAF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BE044C-90FA-40C3-AA4A-9695A39F0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4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F2467B-034F-4A78-923D-C0C6A9DD8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1B1EEF1-7EB8-4283-95D0-291D263C17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E6CBBC2-67B7-4E21-A6A0-545141DE4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CBF9581-4F1F-421A-8DBC-A9A4C9B94E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A9DEBC0-BA71-4C4F-8BF1-B69FF62D6A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BA3C199-0256-4994-83B5-30B8D542E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9DF2CB9-82E5-4A46-A45F-2E9ADA52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29CB4BE-2101-4911-8606-03B341879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53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2E9C22-9A6D-4670-BF6C-F27A7DB4F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6B4F140-F910-404A-ABF4-605F5EB6A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33CEFBA-8E27-4E07-A661-4B15F7288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E2C2623-BCCF-440F-AA76-4AC3994DE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1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6EA5AD6-72B6-4462-A4ED-0ADF8C031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A93B3D1-592B-4495-93E5-DC9C57BA0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69130D0-F5FC-4F78-9C77-93F2943D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23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261750-AA2B-4E9B-AC54-EF46A0754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73A01EC-C2F7-4209-A5DA-8534B854C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1E809A-1CFA-42E9-A24C-8E1422D3C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B87E361-960B-4D81-B664-1C76734F0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497F65E-CDB9-463F-B55D-87B1C0281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0D22D98-A69B-4C51-9C0E-A44BA302D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22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42B6E4-5F35-4E78-A91F-C412B64B8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C6D410F-3160-4FA0-B129-1E099E191E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414B8A8-889E-4466-9148-3BF0B9D667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2238988-7B28-4EBE-975A-38A49AB6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01F688-98CC-4EC7-9DE7-73E10F950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C611951-04BD-4B28-87D6-5260C56EA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27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95000"/>
            </a:schemeClr>
          </a:fgClr>
          <a:bgClr>
            <a:srgbClr val="F2DCA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D41C98A-8010-42B3-9B6C-1238AA313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19EE8CA-5996-4186-912F-21179E32A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772FA0-4B4B-46BA-92FA-1334CE458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F402-05ED-4ED1-8DE7-E6F716653B3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2FEFEE-8CAC-49FA-B72B-BBFDCABAB1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86703F-50DE-4DC7-88DD-696C5BED6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CDBCA-B50C-4F02-A236-44D2A3EA2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37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328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9DB8C37-94CE-43AF-9339-E8F06D9B1846}"/>
              </a:ext>
            </a:extLst>
          </p:cNvPr>
          <p:cNvSpPr txBox="1"/>
          <p:nvPr/>
        </p:nvSpPr>
        <p:spPr>
          <a:xfrm>
            <a:off x="2848958" y="2392421"/>
            <a:ext cx="6494085" cy="1862048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11500" spc="800" dirty="0">
                <a:solidFill>
                  <a:srgbClr val="35313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回乡偶书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34B1144-2CE5-4C1E-A5EE-91972689E6B8}"/>
              </a:ext>
            </a:extLst>
          </p:cNvPr>
          <p:cNvGrpSpPr/>
          <p:nvPr/>
        </p:nvGrpSpPr>
        <p:grpSpPr>
          <a:xfrm>
            <a:off x="0" y="1933944"/>
            <a:ext cx="4558352" cy="369332"/>
            <a:chOff x="0" y="1933944"/>
            <a:chExt cx="4558352" cy="369332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1985D3-6E4D-41A4-82BA-EB2DD3AD61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303276"/>
              <a:ext cx="4558352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AA7A964-CAD0-4346-8814-EF48908D590D}"/>
                </a:ext>
              </a:extLst>
            </p:cNvPr>
            <p:cNvSpPr txBox="1"/>
            <p:nvPr/>
          </p:nvSpPr>
          <p:spPr>
            <a:xfrm>
              <a:off x="2241692" y="1933944"/>
              <a:ext cx="2316660" cy="369332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rgbClr val="585658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二年级语文课文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70FBFA2-9E4F-4267-AB47-3AF0EA8EA08C}"/>
              </a:ext>
            </a:extLst>
          </p:cNvPr>
          <p:cNvGrpSpPr/>
          <p:nvPr/>
        </p:nvGrpSpPr>
        <p:grpSpPr>
          <a:xfrm>
            <a:off x="7633649" y="4554725"/>
            <a:ext cx="4558351" cy="369332"/>
            <a:chOff x="7633649" y="4554725"/>
            <a:chExt cx="4558351" cy="36933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A2A49B1-67E1-439B-A51A-608C6CBED0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33649" y="4554725"/>
              <a:ext cx="4558351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3C1EE34-6645-4514-9543-0F194DB2E1CD}"/>
                </a:ext>
              </a:extLst>
            </p:cNvPr>
            <p:cNvSpPr txBox="1"/>
            <p:nvPr/>
          </p:nvSpPr>
          <p:spPr>
            <a:xfrm>
              <a:off x="7633649" y="4554725"/>
              <a:ext cx="1951175" cy="369332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>
              <a:defPPr>
                <a:defRPr lang="zh-CN"/>
              </a:defPPr>
              <a:lvl1pPr algn="ctr">
                <a:defRPr spc="600">
                  <a:solidFill>
                    <a:srgbClr val="585658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defRPr>
              </a:lvl1pPr>
            </a:lstStyle>
            <a:p>
              <a:r>
                <a:rPr lang="zh-CN" altLang="en-US" dirty="0"/>
                <a:t>课件</a:t>
              </a:r>
              <a:r>
                <a:rPr lang="en-US" altLang="zh-CN" dirty="0"/>
                <a:t>PPT</a:t>
              </a:r>
              <a:r>
                <a:rPr lang="zh-CN" altLang="en-US" dirty="0"/>
                <a:t>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328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89F5862-28CD-4C52-8FDB-CAD1C0E8E5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39502" y="-783507"/>
            <a:ext cx="2912997" cy="842501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435D6D-EB28-4279-8E7A-FAB95A502BC2}"/>
              </a:ext>
            </a:extLst>
          </p:cNvPr>
          <p:cNvSpPr txBox="1"/>
          <p:nvPr/>
        </p:nvSpPr>
        <p:spPr>
          <a:xfrm>
            <a:off x="4044798" y="2767281"/>
            <a:ext cx="4102405" cy="132343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r>
              <a:rPr lang="zh-CN" altLang="en-US" sz="8000" spc="600" dirty="0">
                <a:solidFill>
                  <a:srgbClr val="353130"/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诗文解读</a:t>
            </a:r>
          </a:p>
        </p:txBody>
      </p:sp>
    </p:spTree>
    <p:extLst>
      <p:ext uri="{BB962C8B-B14F-4D97-AF65-F5344CB8AC3E}">
        <p14:creationId xmlns:p14="http://schemas.microsoft.com/office/powerpoint/2010/main" val="4028974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AAA58B7-4B4B-4D6C-B3CE-777B3BB170B1}"/>
              </a:ext>
            </a:extLst>
          </p:cNvPr>
          <p:cNvSpPr txBox="1"/>
          <p:nvPr/>
        </p:nvSpPr>
        <p:spPr>
          <a:xfrm>
            <a:off x="774830" y="2217098"/>
            <a:ext cx="518924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少小离家老大回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8E5F28B-A08D-4452-BE98-479E5C7EA02C}"/>
              </a:ext>
            </a:extLst>
          </p:cNvPr>
          <p:cNvGrpSpPr/>
          <p:nvPr/>
        </p:nvGrpSpPr>
        <p:grpSpPr>
          <a:xfrm>
            <a:off x="774830" y="3273702"/>
            <a:ext cx="5121005" cy="1343320"/>
            <a:chOff x="774830" y="3273702"/>
            <a:chExt cx="5121005" cy="134332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BC48200-FBB7-452A-82B4-B9D08C5464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3068" y="3273702"/>
              <a:ext cx="5052767" cy="0"/>
            </a:xfrm>
            <a:prstGeom prst="line">
              <a:avLst/>
            </a:prstGeom>
            <a:ln>
              <a:solidFill>
                <a:srgbClr val="CFCC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FA0875B-C848-40C4-AA77-61EA3C5E624B}"/>
                </a:ext>
              </a:extLst>
            </p:cNvPr>
            <p:cNvSpPr txBox="1"/>
            <p:nvPr/>
          </p:nvSpPr>
          <p:spPr>
            <a:xfrm>
              <a:off x="774830" y="3447471"/>
              <a:ext cx="3373039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我年少时离开家乡，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到迟暮之年才回来。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502B402-7ECD-451D-912C-CA744A6861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24" b="1394"/>
          <a:stretch/>
        </p:blipFill>
        <p:spPr>
          <a:xfrm>
            <a:off x="6310355" y="1397134"/>
            <a:ext cx="5198725" cy="375313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518942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313EFB0-2332-4C19-A420-86E3F08EC72D}"/>
              </a:ext>
            </a:extLst>
          </p:cNvPr>
          <p:cNvGrpSpPr/>
          <p:nvPr/>
        </p:nvGrpSpPr>
        <p:grpSpPr>
          <a:xfrm>
            <a:off x="3056629" y="949319"/>
            <a:ext cx="6133333" cy="2120635"/>
            <a:chOff x="3056629" y="744599"/>
            <a:chExt cx="6133333" cy="212063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DA40BCD3-2F40-4DAD-BF86-25F90EFFF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062978" y="-1261750"/>
              <a:ext cx="2120635" cy="613333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58CDAFE3-D28F-4F9C-BD7E-D432FD2B6787}"/>
                </a:ext>
              </a:extLst>
            </p:cNvPr>
            <p:cNvSpPr txBox="1"/>
            <p:nvPr/>
          </p:nvSpPr>
          <p:spPr>
            <a:xfrm>
              <a:off x="4510492" y="1297084"/>
              <a:ext cx="3198311" cy="1015663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r>
                <a:rPr lang="zh-CN" altLang="en-US" sz="6000" spc="6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诗句注解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E1016B-6589-423A-98D3-B1938E1D65FC}"/>
              </a:ext>
            </a:extLst>
          </p:cNvPr>
          <p:cNvSpPr txBox="1"/>
          <p:nvPr/>
        </p:nvSpPr>
        <p:spPr>
          <a:xfrm>
            <a:off x="1425534" y="3501215"/>
            <a:ext cx="9395521" cy="602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少小离家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：贺知章三十七岁中进士，在此以前就离开家乡。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389E956-6B9E-4A01-A9D4-F9E3D4E5BB11}"/>
              </a:ext>
            </a:extLst>
          </p:cNvPr>
          <p:cNvSpPr txBox="1"/>
          <p:nvPr/>
        </p:nvSpPr>
        <p:spPr>
          <a:xfrm>
            <a:off x="1425534" y="4466569"/>
            <a:ext cx="727314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老大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：年纪大了。贺知章回乡时已年逾八十。</a:t>
            </a:r>
          </a:p>
        </p:txBody>
      </p:sp>
    </p:spTree>
    <p:extLst>
      <p:ext uri="{BB962C8B-B14F-4D97-AF65-F5344CB8AC3E}">
        <p14:creationId xmlns:p14="http://schemas.microsoft.com/office/powerpoint/2010/main" val="394432450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E520162-F47A-4ADF-841C-24CEF5FA28FA}"/>
              </a:ext>
            </a:extLst>
          </p:cNvPr>
          <p:cNvSpPr txBox="1"/>
          <p:nvPr/>
        </p:nvSpPr>
        <p:spPr>
          <a:xfrm>
            <a:off x="6138410" y="2217098"/>
            <a:ext cx="518924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乡音无改鬓毛衰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002756D-A50D-4F26-836E-62E75454D52B}"/>
              </a:ext>
            </a:extLst>
          </p:cNvPr>
          <p:cNvGrpSpPr/>
          <p:nvPr/>
        </p:nvGrpSpPr>
        <p:grpSpPr>
          <a:xfrm>
            <a:off x="6206648" y="3273702"/>
            <a:ext cx="5392913" cy="1315172"/>
            <a:chOff x="6411367" y="3273702"/>
            <a:chExt cx="5392913" cy="13151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0B03783-9277-4978-B04E-B0018FCDC3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11367" y="3273702"/>
              <a:ext cx="5052767" cy="0"/>
            </a:xfrm>
            <a:prstGeom prst="line">
              <a:avLst/>
            </a:prstGeom>
            <a:ln>
              <a:solidFill>
                <a:srgbClr val="CFCC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B1B3CA0-DA82-4D08-AD10-4B78CC9BDD45}"/>
                </a:ext>
              </a:extLst>
            </p:cNvPr>
            <p:cNvSpPr txBox="1"/>
            <p:nvPr/>
          </p:nvSpPr>
          <p:spPr>
            <a:xfrm>
              <a:off x="8076978" y="3447471"/>
              <a:ext cx="3727302" cy="1141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我的乡音虽未改变，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 algn="r"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鬓角的毛发却已斑白。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2123A21-80FC-4578-944D-53669CE58F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24" b="1394"/>
          <a:stretch/>
        </p:blipFill>
        <p:spPr>
          <a:xfrm flipH="1">
            <a:off x="939685" y="1397134"/>
            <a:ext cx="5198725" cy="375313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745604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329F153-B14A-4F36-A51D-6D75DF6FFAC6}"/>
              </a:ext>
            </a:extLst>
          </p:cNvPr>
          <p:cNvGrpSpPr/>
          <p:nvPr/>
        </p:nvGrpSpPr>
        <p:grpSpPr>
          <a:xfrm>
            <a:off x="3056629" y="949319"/>
            <a:ext cx="6133333" cy="2120635"/>
            <a:chOff x="3056629" y="744599"/>
            <a:chExt cx="6133333" cy="212063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5E02D07-171D-4D77-BAF6-572147AA2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062978" y="-1261750"/>
              <a:ext cx="2120635" cy="613333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B5A68D0-3E7A-4814-8BC3-AD545F8C5A34}"/>
                </a:ext>
              </a:extLst>
            </p:cNvPr>
            <p:cNvSpPr txBox="1"/>
            <p:nvPr/>
          </p:nvSpPr>
          <p:spPr>
            <a:xfrm>
              <a:off x="4510492" y="1297084"/>
              <a:ext cx="3198311" cy="1015663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r>
                <a:rPr lang="zh-CN" altLang="en-US" sz="6000" spc="6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诗句注解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C30CA33-3DD2-4C31-AFF6-9105484720C8}"/>
              </a:ext>
            </a:extLst>
          </p:cNvPr>
          <p:cNvSpPr txBox="1"/>
          <p:nvPr/>
        </p:nvSpPr>
        <p:spPr>
          <a:xfrm>
            <a:off x="1916044" y="3069952"/>
            <a:ext cx="337624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乡音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：家乡的口音。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187CAF2-121D-45EF-B874-BFDC7FE10F5A}"/>
              </a:ext>
            </a:extLst>
          </p:cNvPr>
          <p:cNvSpPr txBox="1"/>
          <p:nvPr/>
        </p:nvSpPr>
        <p:spPr>
          <a:xfrm>
            <a:off x="1916044" y="3879303"/>
            <a:ext cx="585609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无改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：没什么变化。一作“难改”。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3F603D9-BF93-4F27-8CA0-ED470DD67585}"/>
              </a:ext>
            </a:extLst>
          </p:cNvPr>
          <p:cNvSpPr txBox="1"/>
          <p:nvPr/>
        </p:nvSpPr>
        <p:spPr>
          <a:xfrm>
            <a:off x="1916044" y="4688654"/>
            <a:ext cx="8387206" cy="1141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鬓毛衰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：老年人须发稀疏变少。鬓毛，额角边靠近耳朵的头发。一作“面毛”。衰，此处应是减少的意思。</a:t>
            </a:r>
          </a:p>
        </p:txBody>
      </p:sp>
    </p:spTree>
    <p:extLst>
      <p:ext uri="{BB962C8B-B14F-4D97-AF65-F5344CB8AC3E}">
        <p14:creationId xmlns:p14="http://schemas.microsoft.com/office/powerpoint/2010/main" val="296358652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5127E5-40FD-4338-9EAA-921358CDE97C}"/>
              </a:ext>
            </a:extLst>
          </p:cNvPr>
          <p:cNvSpPr txBox="1"/>
          <p:nvPr/>
        </p:nvSpPr>
        <p:spPr>
          <a:xfrm>
            <a:off x="774830" y="2217098"/>
            <a:ext cx="518924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儿童相见不相识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F938B1C-C518-4663-8D6B-CE85EE6D2E05}"/>
              </a:ext>
            </a:extLst>
          </p:cNvPr>
          <p:cNvGrpSpPr/>
          <p:nvPr/>
        </p:nvGrpSpPr>
        <p:grpSpPr>
          <a:xfrm>
            <a:off x="774830" y="3273702"/>
            <a:ext cx="5121005" cy="1343320"/>
            <a:chOff x="774830" y="3273702"/>
            <a:chExt cx="5121005" cy="134332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B1E8D01A-35D6-4197-8E14-70D87EDD20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3068" y="3273702"/>
              <a:ext cx="5052767" cy="0"/>
            </a:xfrm>
            <a:prstGeom prst="line">
              <a:avLst/>
            </a:prstGeom>
            <a:ln>
              <a:solidFill>
                <a:srgbClr val="CFCC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9D4E5C4-D81F-41C3-8C97-0DA941024330}"/>
                </a:ext>
              </a:extLst>
            </p:cNvPr>
            <p:cNvSpPr txBox="1"/>
            <p:nvPr/>
          </p:nvSpPr>
          <p:spPr>
            <a:xfrm>
              <a:off x="774830" y="3447471"/>
              <a:ext cx="349326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家乡的儿童看见我，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却没有一个认识我。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5284584-37C6-40A7-BA9E-F06440CF0D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24" b="1394"/>
          <a:stretch/>
        </p:blipFill>
        <p:spPr>
          <a:xfrm>
            <a:off x="6310355" y="1397134"/>
            <a:ext cx="5198725" cy="375313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219940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CF485C2-25BE-48E9-A43C-BE069EF765E5}"/>
              </a:ext>
            </a:extLst>
          </p:cNvPr>
          <p:cNvGrpSpPr/>
          <p:nvPr/>
        </p:nvGrpSpPr>
        <p:grpSpPr>
          <a:xfrm>
            <a:off x="3056629" y="949319"/>
            <a:ext cx="6133333" cy="2120635"/>
            <a:chOff x="3056629" y="744599"/>
            <a:chExt cx="6133333" cy="212063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A7910AB-2E83-4081-AF86-64FFF6F62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062978" y="-1261750"/>
              <a:ext cx="2120635" cy="613333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02BEDD2-A14B-4196-9566-5772CA5821BE}"/>
                </a:ext>
              </a:extLst>
            </p:cNvPr>
            <p:cNvSpPr txBox="1"/>
            <p:nvPr/>
          </p:nvSpPr>
          <p:spPr>
            <a:xfrm>
              <a:off x="4510492" y="1297084"/>
              <a:ext cx="3198311" cy="1015663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r>
                <a:rPr lang="zh-CN" altLang="en-US" sz="6000" spc="6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诗句注解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8AEDB24-6378-4391-B326-EEE0089D36BA}"/>
              </a:ext>
            </a:extLst>
          </p:cNvPr>
          <p:cNvSpPr txBox="1"/>
          <p:nvPr/>
        </p:nvSpPr>
        <p:spPr>
          <a:xfrm>
            <a:off x="2638162" y="3501215"/>
            <a:ext cx="6915676" cy="602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相见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：即看见我。相，带有指代性的副词。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1C63892-64B7-4943-9F97-690E58FDC420}"/>
              </a:ext>
            </a:extLst>
          </p:cNvPr>
          <p:cNvSpPr txBox="1"/>
          <p:nvPr/>
        </p:nvSpPr>
        <p:spPr>
          <a:xfrm>
            <a:off x="2638162" y="4466569"/>
            <a:ext cx="3727302" cy="602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不相识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：即不认识我。</a:t>
            </a:r>
          </a:p>
        </p:txBody>
      </p:sp>
    </p:spTree>
    <p:extLst>
      <p:ext uri="{BB962C8B-B14F-4D97-AF65-F5344CB8AC3E}">
        <p14:creationId xmlns:p14="http://schemas.microsoft.com/office/powerpoint/2010/main" val="3317766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08DA1A4-E8A4-4DFD-B238-0D080A309192}"/>
              </a:ext>
            </a:extLst>
          </p:cNvPr>
          <p:cNvSpPr txBox="1"/>
          <p:nvPr/>
        </p:nvSpPr>
        <p:spPr>
          <a:xfrm>
            <a:off x="6193001" y="2217098"/>
            <a:ext cx="518924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笑问客从何处来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F019F06-2BDB-49F7-91E7-AB805DD14807}"/>
              </a:ext>
            </a:extLst>
          </p:cNvPr>
          <p:cNvGrpSpPr/>
          <p:nvPr/>
        </p:nvGrpSpPr>
        <p:grpSpPr>
          <a:xfrm>
            <a:off x="6261239" y="3273702"/>
            <a:ext cx="5392913" cy="1315172"/>
            <a:chOff x="6411367" y="3273702"/>
            <a:chExt cx="5392913" cy="13151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244CE9C-EF67-4247-841F-FCEDA958AE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11367" y="3273702"/>
              <a:ext cx="5052767" cy="0"/>
            </a:xfrm>
            <a:prstGeom prst="line">
              <a:avLst/>
            </a:prstGeom>
            <a:ln>
              <a:solidFill>
                <a:srgbClr val="CFCC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CB6AD7BC-0032-40B5-A686-1AE8D2065618}"/>
                </a:ext>
              </a:extLst>
            </p:cNvPr>
            <p:cNvSpPr txBox="1"/>
            <p:nvPr/>
          </p:nvSpPr>
          <p:spPr>
            <a:xfrm>
              <a:off x="7722713" y="3447471"/>
              <a:ext cx="4081567" cy="1141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他们笑着询问我：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 algn="r">
                <a:lnSpc>
                  <a:spcPts val="42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这客人是从哪里来的呀？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00FA7AC-AF7C-4D10-8D30-AA8C305553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24" b="1394"/>
          <a:stretch/>
        </p:blipFill>
        <p:spPr>
          <a:xfrm flipH="1">
            <a:off x="789557" y="1397134"/>
            <a:ext cx="5198725" cy="375313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76490413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09C926D-7CF7-4FA9-96E5-D5C91557A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635" y="3638829"/>
            <a:ext cx="4542013" cy="321903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A315CB6-A819-49E3-B633-5AB26ADF44F6}"/>
              </a:ext>
            </a:extLst>
          </p:cNvPr>
          <p:cNvGrpSpPr/>
          <p:nvPr/>
        </p:nvGrpSpPr>
        <p:grpSpPr>
          <a:xfrm>
            <a:off x="3056629" y="949319"/>
            <a:ext cx="6133333" cy="2120635"/>
            <a:chOff x="3056629" y="744599"/>
            <a:chExt cx="6133333" cy="212063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DC14B29-8818-41FC-B8F3-24A38C7FF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062978" y="-1261750"/>
              <a:ext cx="2120635" cy="613333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4394AE0-7C77-4D85-B863-E1A584DB55E8}"/>
                </a:ext>
              </a:extLst>
            </p:cNvPr>
            <p:cNvSpPr txBox="1"/>
            <p:nvPr/>
          </p:nvSpPr>
          <p:spPr>
            <a:xfrm>
              <a:off x="4510492" y="1297084"/>
              <a:ext cx="3198311" cy="1015663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r>
                <a:rPr lang="zh-CN" altLang="en-US" sz="6000" spc="6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诗句注解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F4B6AF5-9382-4CB9-830E-EB428AD2CFF2}"/>
              </a:ext>
            </a:extLst>
          </p:cNvPr>
          <p:cNvSpPr txBox="1"/>
          <p:nvPr/>
        </p:nvSpPr>
        <p:spPr>
          <a:xfrm>
            <a:off x="1750901" y="3501215"/>
            <a:ext cx="5856090" cy="11414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笑问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：笑着询问。一本作“却问”，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一本作“借问”。</a:t>
            </a:r>
          </a:p>
        </p:txBody>
      </p:sp>
    </p:spTree>
    <p:extLst>
      <p:ext uri="{BB962C8B-B14F-4D97-AF65-F5344CB8AC3E}">
        <p14:creationId xmlns:p14="http://schemas.microsoft.com/office/powerpoint/2010/main" val="8754946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803F1BC-84EB-46E1-A835-D5FA3DF4B0F3}"/>
              </a:ext>
            </a:extLst>
          </p:cNvPr>
          <p:cNvSpPr txBox="1"/>
          <p:nvPr/>
        </p:nvSpPr>
        <p:spPr>
          <a:xfrm>
            <a:off x="5214334" y="2459504"/>
            <a:ext cx="5904180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跟着音频</a:t>
            </a:r>
            <a:endParaRPr lang="en-US" altLang="zh-CN" sz="6000" spc="300" dirty="0">
              <a:solidFill>
                <a:schemeClr val="tx1">
                  <a:lumMod val="75000"/>
                  <a:lumOff val="2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</a:endParaRPr>
          </a:p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一起朗诵这首诗文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E65D148-761B-4DA1-A3EC-C834DA67C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331" y="1630871"/>
            <a:ext cx="3596258" cy="359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99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AC77531-84B6-4190-AE9E-B8F0B49FFC8E}"/>
              </a:ext>
            </a:extLst>
          </p:cNvPr>
          <p:cNvGrpSpPr/>
          <p:nvPr/>
        </p:nvGrpSpPr>
        <p:grpSpPr>
          <a:xfrm>
            <a:off x="3539006" y="557070"/>
            <a:ext cx="5195877" cy="2031652"/>
            <a:chOff x="3510950" y="1021102"/>
            <a:chExt cx="5195877" cy="203165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ED856536-7A64-4ABB-9698-61812E084FAC}"/>
                </a:ext>
              </a:extLst>
            </p:cNvPr>
            <p:cNvSpPr txBox="1"/>
            <p:nvPr/>
          </p:nvSpPr>
          <p:spPr>
            <a:xfrm>
              <a:off x="4871210" y="1436764"/>
              <a:ext cx="2475357" cy="1200329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72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目 录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8479772-00A3-4DB3-A6F0-7F587E2215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850"/>
            <a:stretch/>
          </p:blipFill>
          <p:spPr>
            <a:xfrm rot="5400000">
              <a:off x="3175254" y="1356798"/>
              <a:ext cx="2031652" cy="136026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15CB320-A57D-4D93-8D78-6167F862E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850"/>
            <a:stretch/>
          </p:blipFill>
          <p:spPr>
            <a:xfrm rot="16200000" flipH="1">
              <a:off x="7010871" y="1356798"/>
              <a:ext cx="2031652" cy="136026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A9A4D23-2493-4B4F-934D-19237B6337CB}"/>
              </a:ext>
            </a:extLst>
          </p:cNvPr>
          <p:cNvGrpSpPr/>
          <p:nvPr/>
        </p:nvGrpSpPr>
        <p:grpSpPr>
          <a:xfrm>
            <a:off x="2125209" y="2453467"/>
            <a:ext cx="1291558" cy="3735463"/>
            <a:chOff x="750285" y="362334"/>
            <a:chExt cx="2120635" cy="613333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147F22CD-EFCE-4741-BCEF-D4D013AFE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285" y="362334"/>
              <a:ext cx="2120635" cy="6133333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AA166ED-338D-4150-8AFF-ECBF2BBB9D31}"/>
                </a:ext>
              </a:extLst>
            </p:cNvPr>
            <p:cNvSpPr txBox="1"/>
            <p:nvPr/>
          </p:nvSpPr>
          <p:spPr>
            <a:xfrm>
              <a:off x="1171048" y="1956161"/>
              <a:ext cx="1224514" cy="2994589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zh-CN" altLang="en-US" sz="3200" spc="-10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作者简介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E947073-DE0C-4076-9977-C48B2B8D827C}"/>
              </a:ext>
            </a:extLst>
          </p:cNvPr>
          <p:cNvGrpSpPr/>
          <p:nvPr/>
        </p:nvGrpSpPr>
        <p:grpSpPr>
          <a:xfrm>
            <a:off x="4341884" y="2453467"/>
            <a:ext cx="1291558" cy="3735463"/>
            <a:chOff x="750285" y="362334"/>
            <a:chExt cx="2120635" cy="613333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C2A0EE2-A259-4932-92AC-38FAEE0F2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285" y="362334"/>
              <a:ext cx="2120635" cy="6133333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3E435ED0-7AD3-465A-A653-85D98429A19E}"/>
                </a:ext>
              </a:extLst>
            </p:cNvPr>
            <p:cNvSpPr txBox="1"/>
            <p:nvPr/>
          </p:nvSpPr>
          <p:spPr>
            <a:xfrm>
              <a:off x="1171048" y="1956161"/>
              <a:ext cx="1224514" cy="2994589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zh-CN" altLang="en-US" sz="3200" spc="-10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字词学习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1092554-50CC-4545-BC07-21771BBD5AE3}"/>
              </a:ext>
            </a:extLst>
          </p:cNvPr>
          <p:cNvGrpSpPr/>
          <p:nvPr/>
        </p:nvGrpSpPr>
        <p:grpSpPr>
          <a:xfrm>
            <a:off x="6558559" y="2453467"/>
            <a:ext cx="1291558" cy="3735463"/>
            <a:chOff x="750285" y="362334"/>
            <a:chExt cx="2120635" cy="613333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CC045949-B782-4B29-81E9-27B79283E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285" y="362334"/>
              <a:ext cx="2120635" cy="6133333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30395D54-0C26-4987-92E5-B2C57AB69095}"/>
                </a:ext>
              </a:extLst>
            </p:cNvPr>
            <p:cNvSpPr txBox="1"/>
            <p:nvPr/>
          </p:nvSpPr>
          <p:spPr>
            <a:xfrm>
              <a:off x="1171048" y="1956161"/>
              <a:ext cx="1224514" cy="2994589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zh-CN" altLang="en-US" sz="3200" spc="-10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诗文解读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4E8B4D9-31F9-4D0C-93D8-CE9D8C824015}"/>
              </a:ext>
            </a:extLst>
          </p:cNvPr>
          <p:cNvGrpSpPr/>
          <p:nvPr/>
        </p:nvGrpSpPr>
        <p:grpSpPr>
          <a:xfrm>
            <a:off x="8775233" y="2453467"/>
            <a:ext cx="1291558" cy="3735462"/>
            <a:chOff x="750285" y="362334"/>
            <a:chExt cx="2120635" cy="613333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B130CF21-19EC-4214-A48B-35A60D517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285" y="362334"/>
              <a:ext cx="2120635" cy="6133333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88B5206-618F-4CBA-9F9F-C9FF29F1172F}"/>
                </a:ext>
              </a:extLst>
            </p:cNvPr>
            <p:cNvSpPr txBox="1"/>
            <p:nvPr/>
          </p:nvSpPr>
          <p:spPr>
            <a:xfrm>
              <a:off x="1171048" y="1956161"/>
              <a:ext cx="1224514" cy="2994589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zh-CN" altLang="en-US" sz="3200" spc="-10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整体赏析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8467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FF80ED-2C03-40F1-BC2D-9B554F68C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39502" y="-783507"/>
            <a:ext cx="2912997" cy="842501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22073A-2257-4C6F-A585-653568DEF9F5}"/>
              </a:ext>
            </a:extLst>
          </p:cNvPr>
          <p:cNvSpPr txBox="1"/>
          <p:nvPr/>
        </p:nvSpPr>
        <p:spPr>
          <a:xfrm>
            <a:off x="4044798" y="2767281"/>
            <a:ext cx="4102405" cy="132343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r>
              <a:rPr lang="zh-CN" altLang="en-US" sz="8000" spc="600" dirty="0">
                <a:solidFill>
                  <a:srgbClr val="353130"/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整体赏析</a:t>
            </a:r>
          </a:p>
        </p:txBody>
      </p:sp>
    </p:spTree>
    <p:extLst>
      <p:ext uri="{BB962C8B-B14F-4D97-AF65-F5344CB8AC3E}">
        <p14:creationId xmlns:p14="http://schemas.microsoft.com/office/powerpoint/2010/main" val="9158293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61519EB-B937-480E-906D-C8BCAE963C59}"/>
              </a:ext>
            </a:extLst>
          </p:cNvPr>
          <p:cNvSpPr txBox="1"/>
          <p:nvPr/>
        </p:nvSpPr>
        <p:spPr>
          <a:xfrm>
            <a:off x="2733572" y="5177538"/>
            <a:ext cx="6724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720000" algn="just">
              <a:lnSpc>
                <a:spcPts val="4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defRPr>
            </a:lvl1pPr>
          </a:lstStyle>
          <a:p>
            <a:pPr algn="ctr">
              <a:lnSpc>
                <a:spcPts val="3600"/>
              </a:lnSpc>
            </a:pPr>
            <a:r>
              <a:rPr lang="zh-CN" altLang="en-US" sz="2400" dirty="0"/>
              <a:t>这是一首描写久客异乡、缅怀故里的感怀诗</a:t>
            </a:r>
            <a:endParaRPr lang="en-US" altLang="zh-CN" sz="2400" dirty="0"/>
          </a:p>
          <a:p>
            <a:pPr algn="ctr">
              <a:lnSpc>
                <a:spcPts val="3600"/>
              </a:lnSpc>
            </a:pPr>
            <a:r>
              <a:rPr lang="zh-CN" altLang="en-US" sz="2400" dirty="0"/>
              <a:t>写于初来乍到之时，抒写久客伤老之情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6496CAE-E949-4C19-9EA1-F0B8873368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897" y="766500"/>
            <a:ext cx="7547502" cy="4084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0053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54135F7-825A-43E1-AD07-B89F13CBCDFF}"/>
              </a:ext>
            </a:extLst>
          </p:cNvPr>
          <p:cNvSpPr txBox="1"/>
          <p:nvPr/>
        </p:nvSpPr>
        <p:spPr>
          <a:xfrm>
            <a:off x="1662223" y="1614766"/>
            <a:ext cx="8867555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720000" algn="just">
              <a:lnSpc>
                <a:spcPts val="4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defRPr>
            </a:lvl1pPr>
          </a:lstStyle>
          <a:p>
            <a:pPr indent="540000"/>
            <a:r>
              <a:rPr lang="zh-CN" altLang="en-US" sz="2200" dirty="0"/>
              <a:t>在第一、二句中，诗人置身于故乡熟悉而又陌生的环境之中，一路迤逦行来，心情颇不平静：当年离家，风华正茂；今日返归，鬓毛疏落，不禁感慨系之。首句用“少小离家”与“老大回”的句中自对，概括写出数十年久客他乡的事实，暗寓自伤“老大”之情。次句以“鬓毛衰”顶承上句，具体写出自己的“老大”之态，并以不变的“乡音”映衬变化了的“鬓毛”，言下大有“我不忘故乡，故乡可还认得我吗”之意，从而为唤起下两句儿童不相识而发问作好铺垫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B23A426-ABA0-40BE-A400-9DA6788853FA}"/>
              </a:ext>
            </a:extLst>
          </p:cNvPr>
          <p:cNvGrpSpPr/>
          <p:nvPr/>
        </p:nvGrpSpPr>
        <p:grpSpPr>
          <a:xfrm>
            <a:off x="1279806" y="1437342"/>
            <a:ext cx="9603676" cy="4137265"/>
            <a:chOff x="1279806" y="1437342"/>
            <a:chExt cx="9603676" cy="413726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BBB38E8-971F-467F-93A8-F8A3343748AD}"/>
                </a:ext>
              </a:extLst>
            </p:cNvPr>
            <p:cNvGrpSpPr/>
            <p:nvPr/>
          </p:nvGrpSpPr>
          <p:grpSpPr>
            <a:xfrm>
              <a:off x="1279806" y="2988863"/>
              <a:ext cx="5052767" cy="2585744"/>
              <a:chOff x="1470878" y="2838735"/>
              <a:chExt cx="5052767" cy="2585744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F66430F-CF86-4198-AC0B-DBB5941ED2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70878" y="5270530"/>
                <a:ext cx="5052767" cy="0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79974821-46C0-4E02-9F29-F6E2A71E7B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62223" y="2838735"/>
                <a:ext cx="0" cy="2585744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76505A8-5FC0-4A18-8724-6BC5A4A94F02}"/>
                </a:ext>
              </a:extLst>
            </p:cNvPr>
            <p:cNvGrpSpPr/>
            <p:nvPr/>
          </p:nvGrpSpPr>
          <p:grpSpPr>
            <a:xfrm>
              <a:off x="10176073" y="1437342"/>
              <a:ext cx="707409" cy="692951"/>
              <a:chOff x="8502555" y="894519"/>
              <a:chExt cx="707409" cy="692951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08E87DA8-DEB8-4518-9925-EA601A6BC6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2555" y="1048468"/>
                <a:ext cx="707409" cy="0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3EA21BB6-F692-4EF1-8CB0-F85C6014F4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18619" y="894519"/>
                <a:ext cx="0" cy="692951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01EB40E-6209-46C4-BC11-67D5ED2562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47" y="1"/>
            <a:ext cx="5276809" cy="207761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6F28F94-87D9-4174-B284-A3F7ECF430F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6321" y="4887860"/>
            <a:ext cx="5089327" cy="197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2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5EFCBA4-34B9-4D39-93CE-E741875C65F2}"/>
              </a:ext>
            </a:extLst>
          </p:cNvPr>
          <p:cNvSpPr txBox="1"/>
          <p:nvPr/>
        </p:nvSpPr>
        <p:spPr>
          <a:xfrm>
            <a:off x="1934747" y="1843951"/>
            <a:ext cx="832250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720000" algn="just">
              <a:lnSpc>
                <a:spcPts val="4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defRPr>
            </a:lvl1pPr>
          </a:lstStyle>
          <a:p>
            <a:pPr indent="540000"/>
            <a:r>
              <a:rPr lang="zh-CN" altLang="en-US" sz="2200" dirty="0"/>
              <a:t>三四句从充满感慨的一幅自画像，转而为富于戏剧性的儿童笑问的场面。“笑问客从何处来”，在儿童，这只是淡淡的一问，言尽而意止；在诗人，却成了重重的一击，引出了他的无穷感慨，自己的老迈衰颓与反主为宾的悲哀，尽都包含在这看似平淡的一问中了。全诗就在这有问无答处悄然作结，而弦外之音却如空谷传响，哀婉备至，久久不绝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F32E450-0128-47C5-9353-E2B344E68041}"/>
              </a:ext>
            </a:extLst>
          </p:cNvPr>
          <p:cNvGrpSpPr/>
          <p:nvPr/>
        </p:nvGrpSpPr>
        <p:grpSpPr>
          <a:xfrm>
            <a:off x="1496075" y="1437342"/>
            <a:ext cx="9381214" cy="4137265"/>
            <a:chOff x="1496075" y="1437342"/>
            <a:chExt cx="9381214" cy="413726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5332EA9-E2CF-4AA9-B783-225EB42797F2}"/>
                </a:ext>
              </a:extLst>
            </p:cNvPr>
            <p:cNvGrpSpPr/>
            <p:nvPr/>
          </p:nvGrpSpPr>
          <p:grpSpPr>
            <a:xfrm flipH="1">
              <a:off x="5824522" y="2988863"/>
              <a:ext cx="5052767" cy="2585744"/>
              <a:chOff x="1470878" y="2838735"/>
              <a:chExt cx="5052767" cy="2585744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6706B4C9-D2FE-4A71-BECA-9189D26F25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70878" y="5270530"/>
                <a:ext cx="5052767" cy="0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1607748-C48B-427B-A23F-1115013754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62223" y="2838735"/>
                <a:ext cx="0" cy="2585744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CF343EA-1B44-409D-B8AE-5FEEFD0916F7}"/>
                </a:ext>
              </a:extLst>
            </p:cNvPr>
            <p:cNvGrpSpPr/>
            <p:nvPr/>
          </p:nvGrpSpPr>
          <p:grpSpPr>
            <a:xfrm flipH="1">
              <a:off x="1496075" y="1437342"/>
              <a:ext cx="707409" cy="692951"/>
              <a:chOff x="8502555" y="894519"/>
              <a:chExt cx="707409" cy="692951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E3142C65-5A2D-40E3-AEB3-C0A2435B16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2555" y="1048468"/>
                <a:ext cx="707409" cy="0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39CBAA29-6E98-4CC9-90AC-83BCA1F685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18619" y="894519"/>
                <a:ext cx="0" cy="692951"/>
              </a:xfrm>
              <a:prstGeom prst="line">
                <a:avLst/>
              </a:prstGeom>
              <a:ln>
                <a:solidFill>
                  <a:srgbClr val="CFCC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B8DC782-A75E-4440-991F-560A3CD403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73599" y="2"/>
            <a:ext cx="5318401" cy="209399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7AABBD9-C3AC-4C31-B470-8A33932ED30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1" y="4863980"/>
            <a:ext cx="5151015" cy="199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1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0F49222-D119-4345-B853-D55D77D1E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20" y="1798226"/>
            <a:ext cx="3261548" cy="32615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FB00F1F-CC5D-4CB5-9AE3-83C1C22A4A53}"/>
              </a:ext>
            </a:extLst>
          </p:cNvPr>
          <p:cNvSpPr txBox="1"/>
          <p:nvPr/>
        </p:nvSpPr>
        <p:spPr>
          <a:xfrm>
            <a:off x="5036900" y="2459504"/>
            <a:ext cx="5904180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认真阅读整首诗文</a:t>
            </a:r>
            <a:endParaRPr lang="en-US" altLang="zh-CN" sz="6000" spc="300" dirty="0">
              <a:solidFill>
                <a:schemeClr val="tx1">
                  <a:lumMod val="75000"/>
                  <a:lumOff val="2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</a:endParaRPr>
          </a:p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谈谈你自己的看法</a:t>
            </a:r>
          </a:p>
        </p:txBody>
      </p:sp>
    </p:spTree>
    <p:extLst>
      <p:ext uri="{BB962C8B-B14F-4D97-AF65-F5344CB8AC3E}">
        <p14:creationId xmlns:p14="http://schemas.microsoft.com/office/powerpoint/2010/main" val="11218251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9DB8C37-94CE-43AF-9339-E8F06D9B1846}"/>
              </a:ext>
            </a:extLst>
          </p:cNvPr>
          <p:cNvSpPr txBox="1"/>
          <p:nvPr/>
        </p:nvSpPr>
        <p:spPr>
          <a:xfrm>
            <a:off x="2848958" y="2392421"/>
            <a:ext cx="6494085" cy="1862048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11500" spc="800" dirty="0">
                <a:solidFill>
                  <a:srgbClr val="35313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感谢观看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C67C8A-BEF4-44CB-B0D4-959B56CC180F}"/>
              </a:ext>
            </a:extLst>
          </p:cNvPr>
          <p:cNvGrpSpPr/>
          <p:nvPr/>
        </p:nvGrpSpPr>
        <p:grpSpPr>
          <a:xfrm>
            <a:off x="0" y="1933944"/>
            <a:ext cx="4558352" cy="369332"/>
            <a:chOff x="0" y="1933944"/>
            <a:chExt cx="4558352" cy="369332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1985D3-6E4D-41A4-82BA-EB2DD3AD61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303276"/>
              <a:ext cx="4558352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AA7A964-CAD0-4346-8814-EF48908D590D}"/>
                </a:ext>
              </a:extLst>
            </p:cNvPr>
            <p:cNvSpPr txBox="1"/>
            <p:nvPr/>
          </p:nvSpPr>
          <p:spPr>
            <a:xfrm>
              <a:off x="2241692" y="1933944"/>
              <a:ext cx="2316660" cy="369332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rgbClr val="585658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二年级语文课文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502339B-6AEB-4036-9AA2-8C0026FF2FEE}"/>
              </a:ext>
            </a:extLst>
          </p:cNvPr>
          <p:cNvGrpSpPr/>
          <p:nvPr/>
        </p:nvGrpSpPr>
        <p:grpSpPr>
          <a:xfrm>
            <a:off x="7633649" y="4554725"/>
            <a:ext cx="4558351" cy="369332"/>
            <a:chOff x="7633649" y="4554725"/>
            <a:chExt cx="4558351" cy="36933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A2A49B1-67E1-439B-A51A-608C6CBED0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33649" y="4554725"/>
              <a:ext cx="4558351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3C1EE34-6645-4514-9543-0F194DB2E1CD}"/>
                </a:ext>
              </a:extLst>
            </p:cNvPr>
            <p:cNvSpPr txBox="1"/>
            <p:nvPr/>
          </p:nvSpPr>
          <p:spPr>
            <a:xfrm>
              <a:off x="7633649" y="4554725"/>
              <a:ext cx="1951175" cy="369332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>
              <a:defPPr>
                <a:defRPr lang="zh-CN"/>
              </a:defPPr>
              <a:lvl1pPr algn="ctr">
                <a:defRPr spc="600">
                  <a:solidFill>
                    <a:srgbClr val="585658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defRPr>
              </a:lvl1pPr>
            </a:lstStyle>
            <a:p>
              <a:r>
                <a:rPr lang="zh-CN" altLang="en-US" dirty="0"/>
                <a:t>课件</a:t>
              </a:r>
              <a:r>
                <a:rPr lang="en-US" altLang="zh-CN" dirty="0"/>
                <a:t>PPT</a:t>
              </a:r>
              <a:r>
                <a:rPr lang="zh-CN" altLang="en-US" dirty="0"/>
                <a:t>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81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20313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C525270-B648-4B94-B953-F93D7AAA7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39502" y="-783507"/>
            <a:ext cx="2912997" cy="842501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B905698-3FEF-41C7-813D-C98E613C6956}"/>
              </a:ext>
            </a:extLst>
          </p:cNvPr>
          <p:cNvSpPr txBox="1"/>
          <p:nvPr/>
        </p:nvSpPr>
        <p:spPr>
          <a:xfrm>
            <a:off x="4044798" y="2767281"/>
            <a:ext cx="4102405" cy="132343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r>
              <a:rPr lang="zh-CN" altLang="en-US" sz="8000" spc="600" dirty="0">
                <a:solidFill>
                  <a:srgbClr val="353130"/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作者简介</a:t>
            </a:r>
          </a:p>
        </p:txBody>
      </p:sp>
    </p:spTree>
    <p:extLst>
      <p:ext uri="{BB962C8B-B14F-4D97-AF65-F5344CB8AC3E}">
        <p14:creationId xmlns:p14="http://schemas.microsoft.com/office/powerpoint/2010/main" val="3768963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FC8CD9A-DDF7-4E59-A2F9-85679EB79AB6}"/>
              </a:ext>
            </a:extLst>
          </p:cNvPr>
          <p:cNvGrpSpPr/>
          <p:nvPr/>
        </p:nvGrpSpPr>
        <p:grpSpPr>
          <a:xfrm>
            <a:off x="6853935" y="1396273"/>
            <a:ext cx="2252540" cy="1156182"/>
            <a:chOff x="6348483" y="1077798"/>
            <a:chExt cx="2252540" cy="115618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F8E0DA0-D62C-415D-9214-C9FE175C4042}"/>
                </a:ext>
              </a:extLst>
            </p:cNvPr>
            <p:cNvSpPr txBox="1"/>
            <p:nvPr/>
          </p:nvSpPr>
          <p:spPr>
            <a:xfrm>
              <a:off x="6362131" y="1077798"/>
              <a:ext cx="2127505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5400" spc="300" dirty="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rPr>
                <a:t>贺知章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094CF71-3720-492C-8919-25BD0CF6C86E}"/>
                </a:ext>
              </a:extLst>
            </p:cNvPr>
            <p:cNvSpPr txBox="1"/>
            <p:nvPr/>
          </p:nvSpPr>
          <p:spPr>
            <a:xfrm>
              <a:off x="6348483" y="1864648"/>
              <a:ext cx="225254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5400" spc="300">
                  <a:solidFill>
                    <a:srgbClr val="353130"/>
                  </a:solidFill>
                  <a:latin typeface="汉仪新蒂唐朝体" panose="02000500000000000000" pitchFamily="2" charset="-122"/>
                  <a:ea typeface="汉仪新蒂唐朝体" panose="02000500000000000000" pitchFamily="2" charset="-122"/>
                </a:defRPr>
              </a:lvl1pPr>
            </a:lstStyle>
            <a:p>
              <a:r>
                <a:rPr lang="zh-CN" altLang="en-US" sz="1800" spc="60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（</a:t>
              </a:r>
              <a:r>
                <a:rPr lang="en-US" altLang="zh-CN" sz="1800" spc="60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659</a:t>
              </a:r>
              <a:r>
                <a:rPr lang="zh-CN" altLang="en-US" sz="1800" spc="60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～</a:t>
              </a:r>
              <a:r>
                <a:rPr lang="en-US" altLang="zh-CN" sz="1800" spc="600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744</a:t>
              </a:r>
              <a:r>
                <a:rPr lang="zh-CN" altLang="en-US" sz="1800" spc="600" dirty="0"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）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8F1E629-28CB-4DB7-AC2A-021596945852}"/>
              </a:ext>
            </a:extLst>
          </p:cNvPr>
          <p:cNvSpPr txBox="1"/>
          <p:nvPr/>
        </p:nvSpPr>
        <p:spPr>
          <a:xfrm>
            <a:off x="4455348" y="2826714"/>
            <a:ext cx="7049715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92000" algn="just">
              <a:lnSpc>
                <a:spcPts val="4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唐代诗人，字季真，越州永兴（今杭州市萧山区）人。为人旷达不羁，有“清谈风流”之誉，晚年尤纵，自号“四明狂客”“秘书外监”。属盛唐前期诗人，又是著名书法家，为“吴中四士”之一。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5F17E8-5810-4FE0-8784-56E4949A5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14" y="1504000"/>
            <a:ext cx="3354175" cy="3826120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0878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58242BB-DD6E-476D-AF17-7E760FA1EBAC}"/>
              </a:ext>
            </a:extLst>
          </p:cNvPr>
          <p:cNvSpPr txBox="1"/>
          <p:nvPr/>
        </p:nvSpPr>
        <p:spPr>
          <a:xfrm>
            <a:off x="634776" y="2088491"/>
            <a:ext cx="6470341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720000" algn="just">
              <a:lnSpc>
                <a:spcPts val="4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defRPr>
            </a:lvl1pPr>
          </a:lstStyle>
          <a:p>
            <a:pPr indent="756000"/>
            <a:r>
              <a:rPr lang="zh-CN" altLang="en-US" dirty="0"/>
              <a:t>贺知章在唐玄宗天宝三载（</a:t>
            </a:r>
            <a:r>
              <a:rPr lang="en-US" altLang="zh-CN" dirty="0"/>
              <a:t>744</a:t>
            </a:r>
            <a:r>
              <a:rPr lang="zh-CN" altLang="en-US" dirty="0"/>
              <a:t>年），辞去朝廷官职，告老返回故乡越州永兴，时已八十六岁。此时距他离开家乡已有五十多个年头了。人生易老，世事沧桑，他心头有无限感慨，于是写下了这组诗。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1E82275-2F8B-4A05-9C9E-E7D8B35B2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881" y="907785"/>
            <a:ext cx="3497464" cy="5018550"/>
          </a:xfrm>
          <a:prstGeom prst="rect">
            <a:avLst/>
          </a:prstGeom>
          <a:ln w="38100" cap="sq">
            <a:solidFill>
              <a:srgbClr val="58565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441836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96262AC-12B6-4520-B5A2-C64050321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39502" y="-783507"/>
            <a:ext cx="2912997" cy="842501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6ECD911-B404-46CF-B1AC-CBCA2EE4A455}"/>
              </a:ext>
            </a:extLst>
          </p:cNvPr>
          <p:cNvSpPr txBox="1"/>
          <p:nvPr/>
        </p:nvSpPr>
        <p:spPr>
          <a:xfrm>
            <a:off x="4044798" y="2767281"/>
            <a:ext cx="4102405" cy="132343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r>
              <a:rPr lang="zh-CN" altLang="en-US" sz="8000" spc="600" dirty="0">
                <a:solidFill>
                  <a:srgbClr val="353130"/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字词学习</a:t>
            </a:r>
          </a:p>
        </p:txBody>
      </p:sp>
    </p:spTree>
    <p:extLst>
      <p:ext uri="{BB962C8B-B14F-4D97-AF65-F5344CB8AC3E}">
        <p14:creationId xmlns:p14="http://schemas.microsoft.com/office/powerpoint/2010/main" val="11100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E3A4939-531C-49E4-90F5-CAE7AA603A38}"/>
              </a:ext>
            </a:extLst>
          </p:cNvPr>
          <p:cNvGrpSpPr/>
          <p:nvPr/>
        </p:nvGrpSpPr>
        <p:grpSpPr>
          <a:xfrm>
            <a:off x="1747601" y="2108714"/>
            <a:ext cx="2783851" cy="2650422"/>
            <a:chOff x="1726641" y="3011718"/>
            <a:chExt cx="2783851" cy="265042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90570ED5-BB46-4757-9332-C586846E9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6641" y="3011718"/>
              <a:ext cx="2783851" cy="216000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5736E938-1228-4119-9E7A-0A1AB2D7503C}"/>
                </a:ext>
              </a:extLst>
            </p:cNvPr>
            <p:cNvSpPr txBox="1"/>
            <p:nvPr/>
          </p:nvSpPr>
          <p:spPr>
            <a:xfrm>
              <a:off x="1985839" y="4954254"/>
              <a:ext cx="2210862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释义：额角边靠近</a:t>
              </a:r>
              <a:endParaRPr lang="en-US" altLang="zh-CN" sz="2000" dirty="0">
                <a:solidFill>
                  <a:srgbClr val="35313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耳朵的头发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D583A9E-5E9B-4C7C-B2E4-D889E0447789}"/>
              </a:ext>
            </a:extLst>
          </p:cNvPr>
          <p:cNvGrpSpPr/>
          <p:nvPr/>
        </p:nvGrpSpPr>
        <p:grpSpPr>
          <a:xfrm>
            <a:off x="4928972" y="2200001"/>
            <a:ext cx="2284601" cy="2559135"/>
            <a:chOff x="4847278" y="3103005"/>
            <a:chExt cx="2284601" cy="255913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582D4074-0A0D-4A0B-A12C-2B2B193B9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74752" y="3103005"/>
              <a:ext cx="1829646" cy="201600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250C235-8454-49C0-B23B-49A4FEAADB75}"/>
                </a:ext>
              </a:extLst>
            </p:cNvPr>
            <p:cNvSpPr txBox="1"/>
            <p:nvPr/>
          </p:nvSpPr>
          <p:spPr>
            <a:xfrm>
              <a:off x="4847278" y="4954254"/>
              <a:ext cx="2284601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释义：衰落</a:t>
              </a:r>
              <a:endParaRPr lang="en-US" altLang="zh-CN" sz="2000" dirty="0">
                <a:solidFill>
                  <a:srgbClr val="35313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此处为减少的意思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21CAEB4-571F-4527-8378-F9C8BC9A383A}"/>
              </a:ext>
            </a:extLst>
          </p:cNvPr>
          <p:cNvGrpSpPr/>
          <p:nvPr/>
        </p:nvGrpSpPr>
        <p:grpSpPr>
          <a:xfrm>
            <a:off x="7611093" y="2098864"/>
            <a:ext cx="2833306" cy="2660272"/>
            <a:chOff x="7590133" y="3001868"/>
            <a:chExt cx="2833306" cy="266027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1336D85-21A1-4AFD-8379-BD8204E56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90133" y="3001868"/>
              <a:ext cx="2833306" cy="237600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D277385-FE94-4C75-BA83-96FEAF8172EE}"/>
                </a:ext>
              </a:extLst>
            </p:cNvPr>
            <p:cNvSpPr txBox="1"/>
            <p:nvPr/>
          </p:nvSpPr>
          <p:spPr>
            <a:xfrm>
              <a:off x="8026452" y="4954254"/>
              <a:ext cx="1957587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释义：偶然所写</a:t>
              </a:r>
              <a:endParaRPr lang="en-US" altLang="zh-CN" sz="2000" dirty="0">
                <a:solidFill>
                  <a:srgbClr val="35313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随便写的诗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491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1C7ADEC-E20A-486A-9737-CBD62AC4B645}"/>
              </a:ext>
            </a:extLst>
          </p:cNvPr>
          <p:cNvGrpSpPr/>
          <p:nvPr/>
        </p:nvGrpSpPr>
        <p:grpSpPr>
          <a:xfrm>
            <a:off x="1794985" y="2113036"/>
            <a:ext cx="2634490" cy="2492212"/>
            <a:chOff x="1794985" y="2113036"/>
            <a:chExt cx="2634490" cy="249221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6E09013-027D-41DE-97D7-5F6B34A2386C}"/>
                </a:ext>
              </a:extLst>
            </p:cNvPr>
            <p:cNvSpPr txBox="1"/>
            <p:nvPr/>
          </p:nvSpPr>
          <p:spPr>
            <a:xfrm>
              <a:off x="2006799" y="4205138"/>
              <a:ext cx="2210862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释义：家乡的口音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23EDEB79-348E-457D-A6A7-9B5C51DA1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4985" y="2113036"/>
              <a:ext cx="2634490" cy="23400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65B2D86-5DE6-4A7A-B533-3ADCB7B03453}"/>
              </a:ext>
            </a:extLst>
          </p:cNvPr>
          <p:cNvGrpSpPr/>
          <p:nvPr/>
        </p:nvGrpSpPr>
        <p:grpSpPr>
          <a:xfrm>
            <a:off x="4706519" y="2269698"/>
            <a:ext cx="2577142" cy="2489438"/>
            <a:chOff x="4815792" y="2269698"/>
            <a:chExt cx="2577142" cy="248943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A2123C6-C9DE-4294-85F2-67017F6DE6BB}"/>
                </a:ext>
              </a:extLst>
            </p:cNvPr>
            <p:cNvSpPr txBox="1"/>
            <p:nvPr/>
          </p:nvSpPr>
          <p:spPr>
            <a:xfrm>
              <a:off x="5092478" y="4051250"/>
              <a:ext cx="1957587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释义：幼儿童稚</a:t>
              </a:r>
              <a:endParaRPr lang="en-US" altLang="zh-CN" sz="2000" dirty="0">
                <a:solidFill>
                  <a:srgbClr val="35313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指村里的小孩子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403D936E-5795-4390-8B21-E760F33A4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5792" y="2269698"/>
              <a:ext cx="2577142" cy="1980000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F126812-D7AF-4374-8F92-1E445BE96894}"/>
              </a:ext>
            </a:extLst>
          </p:cNvPr>
          <p:cNvGrpSpPr/>
          <p:nvPr/>
        </p:nvGrpSpPr>
        <p:grpSpPr>
          <a:xfrm>
            <a:off x="7560705" y="2158584"/>
            <a:ext cx="2933333" cy="2446664"/>
            <a:chOff x="7560705" y="2158584"/>
            <a:chExt cx="2933333" cy="244666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E6CBB6A-FCEE-491A-BCEC-50399886253A}"/>
                </a:ext>
              </a:extLst>
            </p:cNvPr>
            <p:cNvSpPr txBox="1"/>
            <p:nvPr/>
          </p:nvSpPr>
          <p:spPr>
            <a:xfrm>
              <a:off x="8047415" y="4205138"/>
              <a:ext cx="1957587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5313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释义：相互认识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A352CEBD-3DD0-4EA4-8555-A5FD20CC2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60705" y="2158584"/>
              <a:ext cx="2933333" cy="210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299331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3DB1040-645B-428C-A3F3-EFE46775BB0D}"/>
              </a:ext>
            </a:extLst>
          </p:cNvPr>
          <p:cNvSpPr txBox="1"/>
          <p:nvPr/>
        </p:nvSpPr>
        <p:spPr>
          <a:xfrm>
            <a:off x="4679436" y="2459504"/>
            <a:ext cx="6619121" cy="193899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关上课本</a:t>
            </a:r>
            <a:endParaRPr lang="en-US" altLang="zh-CN" sz="6000" spc="300" dirty="0">
              <a:solidFill>
                <a:schemeClr val="tx1">
                  <a:lumMod val="75000"/>
                  <a:lumOff val="25000"/>
                </a:schemeClr>
              </a:solidFill>
              <a:latin typeface="汉仪新蒂唐朝体" panose="02000500000000000000" pitchFamily="2" charset="-122"/>
              <a:ea typeface="汉仪新蒂唐朝体" panose="02000500000000000000" pitchFamily="2" charset="-122"/>
            </a:endParaRPr>
          </a:p>
          <a:p>
            <a:pPr algn="ctr"/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新蒂唐朝体" panose="02000500000000000000" pitchFamily="2" charset="-122"/>
                <a:ea typeface="汉仪新蒂唐朝体" panose="02000500000000000000" pitchFamily="2" charset="-122"/>
              </a:rPr>
              <a:t>试着写写这几个字词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F90F1A4-9218-4D03-891B-31B88A2F1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204" y="1990839"/>
            <a:ext cx="3093466" cy="287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5163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1155</Words>
  <Application>Microsoft Office PowerPoint</Application>
  <PresentationFormat>宽屏</PresentationFormat>
  <Paragraphs>98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Meiryo</vt:lpstr>
      <vt:lpstr>等线</vt:lpstr>
      <vt:lpstr>等线 Light</vt:lpstr>
      <vt:lpstr>汉仪全唐诗简</vt:lpstr>
      <vt:lpstr>汉仪新蒂唐朝体</vt:lpstr>
      <vt:lpstr>宋体</vt:lpstr>
      <vt:lpstr>微软雅黑</vt:lpstr>
      <vt:lpstr>叶根友特色简体升级版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53</cp:revision>
  <dcterms:created xsi:type="dcterms:W3CDTF">2017-08-17T08:21:24Z</dcterms:created>
  <dcterms:modified xsi:type="dcterms:W3CDTF">2018-10-29T13:07:03Z</dcterms:modified>
</cp:coreProperties>
</file>