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3" r:id="rId2"/>
  </p:sldMasterIdLst>
  <p:notesMasterIdLst>
    <p:notesMasterId r:id="rId27"/>
  </p:notesMasterIdLst>
  <p:sldIdLst>
    <p:sldId id="256" r:id="rId3"/>
    <p:sldId id="279" r:id="rId4"/>
    <p:sldId id="258" r:id="rId5"/>
    <p:sldId id="261" r:id="rId6"/>
    <p:sldId id="257" r:id="rId7"/>
    <p:sldId id="281" r:id="rId8"/>
    <p:sldId id="273" r:id="rId9"/>
    <p:sldId id="282" r:id="rId10"/>
    <p:sldId id="283" r:id="rId11"/>
    <p:sldId id="264" r:id="rId12"/>
    <p:sldId id="265" r:id="rId13"/>
    <p:sldId id="266" r:id="rId14"/>
    <p:sldId id="267" r:id="rId15"/>
    <p:sldId id="272" r:id="rId16"/>
    <p:sldId id="269" r:id="rId17"/>
    <p:sldId id="270" r:id="rId18"/>
    <p:sldId id="271" r:id="rId19"/>
    <p:sldId id="268" r:id="rId20"/>
    <p:sldId id="275" r:id="rId21"/>
    <p:sldId id="284" r:id="rId22"/>
    <p:sldId id="276" r:id="rId23"/>
    <p:sldId id="286" r:id="rId24"/>
    <p:sldId id="285" r:id="rId25"/>
    <p:sldId id="287" r:id="rId26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9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47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25137-949F-4281-9B4E-FBF4287074FA}" type="datetimeFigureOut">
              <a:rPr lang="zh-CN" altLang="en-US" smtClean="0"/>
              <a:t>2018/10/26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192111-CA1D-4414-BF10-8599C2CA0A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05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7628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032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56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9584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9582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287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1988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43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2592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036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540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217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383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22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3688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0380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13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512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774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2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126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3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421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92111-CA1D-4414-BF10-8599C2CA0A4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680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56A770A-33ED-4EC0-BE95-DD385E765B2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32707"/>
      </p:ext>
    </p:extLst>
  </p:cSld>
  <p:clrMapOvr>
    <a:masterClrMapping/>
  </p:clrMapOvr>
  <p:transition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790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53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114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47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651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6666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787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432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0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9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6703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374173A-A2D5-4529-9013-4B99F76875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47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 advClick="0" advTm="200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216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D69100E-B851-46E5-9F01-0B3DD3AA4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8692265-0B7E-42E1-B0B4-57A2A258BD91}"/>
              </a:ext>
            </a:extLst>
          </p:cNvPr>
          <p:cNvSpPr txBox="1"/>
          <p:nvPr/>
        </p:nvSpPr>
        <p:spPr>
          <a:xfrm>
            <a:off x="1530735" y="3505215"/>
            <a:ext cx="3363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— </a:t>
            </a:r>
            <a:r>
              <a:rPr lang="zh-CN" altLang="en-US" dirty="0">
                <a:solidFill>
                  <a:schemeClr val="bg1"/>
                </a:solidFill>
              </a:rPr>
              <a:t>人教版小学二年级课件</a:t>
            </a:r>
            <a:r>
              <a:rPr lang="en-US" altLang="zh-CN" dirty="0">
                <a:solidFill>
                  <a:schemeClr val="bg1"/>
                </a:solidFill>
              </a:rPr>
              <a:t>PPT —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F4D3D07-BFA1-4741-86A3-D9D7AE057585}"/>
              </a:ext>
            </a:extLst>
          </p:cNvPr>
          <p:cNvSpPr txBox="1"/>
          <p:nvPr/>
        </p:nvSpPr>
        <p:spPr>
          <a:xfrm>
            <a:off x="2075469" y="2327821"/>
            <a:ext cx="2274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</a:rPr>
              <a:t>活化石</a:t>
            </a:r>
          </a:p>
        </p:txBody>
      </p:sp>
    </p:spTree>
    <p:extLst>
      <p:ext uri="{BB962C8B-B14F-4D97-AF65-F5344CB8AC3E}">
        <p14:creationId xmlns:p14="http://schemas.microsoft.com/office/powerpoint/2010/main" val="4233886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F103095-161B-494F-8BC2-C1AAA4EA1930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D89A0DCC-8168-4464-A70B-333A2861A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279" y="1871019"/>
            <a:ext cx="5899546" cy="163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历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宋体" panose="02010600030101010101" pitchFamily="2" charset="-122"/>
              </a:rPr>
              <a:t>　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宋体" panose="02010600030101010101" pitchFamily="2" charset="-122"/>
              </a:rPr>
              <a:t>绝   千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0070C0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宋体" panose="02010600030101010101" pitchFamily="2" charset="-122"/>
              </a:rPr>
              <a:t>石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latin typeface="宋体" panose="02010600030101010101" pitchFamily="2" charset="-122"/>
              </a:rPr>
              <a:t>一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宋体" panose="02010600030101010101" pitchFamily="2" charset="-122"/>
              </a:rPr>
              <a:t>　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000" b="1" dirty="0">
                <a:latin typeface="宋体" panose="02010600030101010101" pitchFamily="2" charset="-122"/>
              </a:rPr>
              <a:t>物   公</a:t>
            </a:r>
            <a:r>
              <a:rPr lang="zh-CN" altLang="en-US" sz="3000" b="1" u="sng" dirty="0">
                <a:solidFill>
                  <a:srgbClr val="0070C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宋体" panose="02010600030101010101" pitchFamily="2" charset="-122"/>
              </a:rPr>
              <a:t>树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xmlns="" id="{F9089E01-5CBF-4105-9C5B-3FF9D67BD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5849" y="590312"/>
            <a:ext cx="25812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GB" sz="28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pitchFamily="2" charset="2"/>
              </a:rPr>
              <a:t>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我会写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94B58B0-087A-4A45-A657-0B90D90F75E8}"/>
              </a:ext>
            </a:extLst>
          </p:cNvPr>
          <p:cNvSpPr txBox="1"/>
          <p:nvPr/>
        </p:nvSpPr>
        <p:spPr>
          <a:xfrm>
            <a:off x="220387" y="180644"/>
            <a:ext cx="1273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/>
              <a:t>感体感知</a:t>
            </a:r>
          </a:p>
        </p:txBody>
      </p:sp>
    </p:spTree>
    <p:extLst>
      <p:ext uri="{BB962C8B-B14F-4D97-AF65-F5344CB8AC3E}">
        <p14:creationId xmlns:p14="http://schemas.microsoft.com/office/powerpoint/2010/main" val="907490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E82E1D3-DF6E-4CB5-AA91-D8931A42BA1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xmlns="" id="{C339B404-D0D4-4E1A-B687-B3A8D1805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699" y="752237"/>
            <a:ext cx="272415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GB" sz="2800" b="1" dirty="0">
                <a:solidFill>
                  <a:srgbClr val="0033C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pitchFamily="2" charset="2"/>
              </a:rPr>
              <a:t> 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  <a:sym typeface="Wingdings" panose="05000000000000000000" pitchFamily="2" charset="2"/>
              </a:rPr>
              <a:t>读读写写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 Box 2">
            <a:extLst>
              <a:ext uri="{FF2B5EF4-FFF2-40B4-BE49-F238E27FC236}">
                <a16:creationId xmlns:a16="http://schemas.microsoft.com/office/drawing/2014/main" xmlns="" id="{483CFAAF-0C99-4B61-A0F2-A8890B8B0B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225" y="1737242"/>
            <a:ext cx="67056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　　一片片叶子　　  一把把扇子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　　一块块</a:t>
            </a:r>
            <a:r>
              <a:rPr lang="zh-CN" altLang="en-US" sz="2800" b="1" u="sng" dirty="0">
                <a:ea typeface="楷体_GB2312" panose="02010609030101010101" pitchFamily="49" charset="-122"/>
              </a:rPr>
              <a:t>　　</a:t>
            </a:r>
            <a:r>
              <a:rPr lang="zh-CN" altLang="en-US" sz="2800" b="1" dirty="0">
                <a:ea typeface="楷体_GB2312" panose="02010609030101010101" pitchFamily="49" charset="-122"/>
              </a:rPr>
              <a:t>　　  一条条</a:t>
            </a:r>
            <a:r>
              <a:rPr lang="zh-CN" altLang="en-US" sz="2800" b="1" u="sng" dirty="0">
                <a:ea typeface="楷体_GB2312" panose="02010609030101010101" pitchFamily="49" charset="-122"/>
              </a:rPr>
              <a:t>　　</a:t>
            </a:r>
            <a:endParaRPr lang="zh-CN" altLang="en-US" sz="2800" b="1" dirty="0">
              <a:ea typeface="楷体_GB2312" panose="02010609030101010101" pitchFamily="49" charset="-122"/>
            </a:endParaRP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>
                <a:ea typeface="楷体_GB2312" panose="02010609030101010101" pitchFamily="49" charset="-122"/>
              </a:rPr>
              <a:t>　　一棵棵</a:t>
            </a:r>
            <a:r>
              <a:rPr lang="zh-CN" altLang="en-US" sz="2800" b="1" u="sng" dirty="0">
                <a:ea typeface="楷体_GB2312" panose="02010609030101010101" pitchFamily="49" charset="-122"/>
              </a:rPr>
              <a:t>　　</a:t>
            </a:r>
            <a:r>
              <a:rPr lang="zh-CN" altLang="en-US" sz="2800" b="1" dirty="0">
                <a:ea typeface="楷体_GB2312" panose="02010609030101010101" pitchFamily="49" charset="-122"/>
              </a:rPr>
              <a:t>　　  一只只</a:t>
            </a:r>
            <a:r>
              <a:rPr lang="zh-CN" altLang="en-US" sz="2800" b="1" u="sng" dirty="0">
                <a:ea typeface="楷体_GB2312" panose="02010609030101010101" pitchFamily="49" charset="-122"/>
              </a:rPr>
              <a:t>　　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906A1F4-B44D-4A8D-A614-CBF341B3547A}"/>
              </a:ext>
            </a:extLst>
          </p:cNvPr>
          <p:cNvSpPr txBox="1"/>
          <p:nvPr/>
        </p:nvSpPr>
        <p:spPr>
          <a:xfrm>
            <a:off x="220387" y="180644"/>
            <a:ext cx="1273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/>
              <a:t>感体感知</a:t>
            </a:r>
          </a:p>
        </p:txBody>
      </p:sp>
    </p:spTree>
    <p:extLst>
      <p:ext uri="{BB962C8B-B14F-4D97-AF65-F5344CB8AC3E}">
        <p14:creationId xmlns:p14="http://schemas.microsoft.com/office/powerpoint/2010/main" val="31002204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C5BF448-E593-44A1-959D-D16FE102F0F0}"/>
              </a:ext>
            </a:extLst>
          </p:cNvPr>
          <p:cNvGrpSpPr/>
          <p:nvPr/>
        </p:nvGrpSpPr>
        <p:grpSpPr>
          <a:xfrm>
            <a:off x="2000248" y="1947539"/>
            <a:ext cx="4953001" cy="1311956"/>
            <a:chOff x="2000248" y="1947539"/>
            <a:chExt cx="4953001" cy="1311956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3872D902-8833-45D4-B63F-C4628A7D13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18" t="49894" r="19019" b="32487"/>
            <a:stretch/>
          </p:blipFill>
          <p:spPr>
            <a:xfrm>
              <a:off x="2000248" y="1947539"/>
              <a:ext cx="4953001" cy="1311956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E7D9C922-4E30-4541-A698-357A91B49155}"/>
                </a:ext>
              </a:extLst>
            </p:cNvPr>
            <p:cNvSpPr txBox="1"/>
            <p:nvPr/>
          </p:nvSpPr>
          <p:spPr>
            <a:xfrm>
              <a:off x="4376738" y="2310140"/>
              <a:ext cx="1947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/>
                <a:t>赏析领会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5373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6">
            <a:extLst>
              <a:ext uri="{FF2B5EF4-FFF2-40B4-BE49-F238E27FC236}">
                <a16:creationId xmlns:a16="http://schemas.microsoft.com/office/drawing/2014/main" xmlns="" id="{7B21C5CA-73E6-4D1D-9D7E-BF6C41E47B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965" y="1602253"/>
            <a:ext cx="3399432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ea typeface="楷体_GB2312" panose="02010609030101010101" pitchFamily="49" charset="-122"/>
              </a:rPr>
              <a:t>银杏树长得慢极了，如果你小时候种下一棵银杏树一直要等你当上爷爷，才能吃上它的果子。</a:t>
            </a:r>
            <a:endParaRPr lang="en-US" altLang="zh-CN" sz="2000" b="1" dirty="0">
              <a:ea typeface="楷体_GB2312" panose="02010609030101010101" pitchFamily="49" charset="-122"/>
            </a:endParaRPr>
          </a:p>
          <a:p>
            <a:endParaRPr lang="en-US" altLang="zh-CN" sz="2000" b="1" dirty="0">
              <a:ea typeface="楷体_GB2312" panose="02010609030101010101" pitchFamily="49" charset="-122"/>
            </a:endParaRPr>
          </a:p>
          <a:p>
            <a:r>
              <a:rPr lang="zh-CN" altLang="en-US" sz="2000" b="1" dirty="0">
                <a:ea typeface="楷体_GB2312" panose="02010609030101010101" pitchFamily="49" charset="-122"/>
              </a:rPr>
              <a:t>所以，银杏树又叫</a:t>
            </a:r>
            <a:r>
              <a:rPr lang="zh-CN" altLang="en-US" sz="2000" b="1" dirty="0">
                <a:solidFill>
                  <a:srgbClr val="FF0000"/>
                </a:solidFill>
                <a:ea typeface="楷体_GB2312" panose="02010609030101010101" pitchFamily="49" charset="-122"/>
              </a:rPr>
              <a:t>公孙树</a:t>
            </a:r>
            <a:r>
              <a:rPr lang="zh-CN" altLang="en-US" sz="2000" b="1" dirty="0">
                <a:ea typeface="楷体_GB2312" panose="02010609030101010101" pitchFamily="49" charset="-122"/>
              </a:rPr>
              <a:t>。</a:t>
            </a:r>
            <a:endParaRPr lang="en-US" altLang="zh-CN" sz="2000" b="1" dirty="0">
              <a:ea typeface="楷体_GB2312" panose="02010609030101010101" pitchFamily="49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56557E4-F71A-40F5-AB3A-ECF9F90A6B67}"/>
              </a:ext>
            </a:extLst>
          </p:cNvPr>
          <p:cNvSpPr txBox="1"/>
          <p:nvPr/>
        </p:nvSpPr>
        <p:spPr>
          <a:xfrm>
            <a:off x="119063" y="205115"/>
            <a:ext cx="134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赏析领会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CF7F721-BE01-4E60-8ECC-FBDE494444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54" y="276225"/>
            <a:ext cx="3131902" cy="4933950"/>
          </a:xfrm>
          <a:prstGeom prst="rect">
            <a:avLst/>
          </a:prstGeom>
        </p:spPr>
      </p:pic>
      <p:pic>
        <p:nvPicPr>
          <p:cNvPr id="12" name="Picture 4" descr="y1">
            <a:extLst>
              <a:ext uri="{FF2B5EF4-FFF2-40B4-BE49-F238E27FC236}">
                <a16:creationId xmlns:a16="http://schemas.microsoft.com/office/drawing/2014/main" xmlns="" id="{2B656C06-641B-4C4B-8DE4-62E3802DC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762000"/>
            <a:ext cx="2695575" cy="342883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02679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>
            <a:extLst>
              <a:ext uri="{FF2B5EF4-FFF2-40B4-BE49-F238E27FC236}">
                <a16:creationId xmlns:a16="http://schemas.microsoft.com/office/drawing/2014/main" xmlns="" id="{A92308E8-03CF-4079-9174-AC8FB3D03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2729" y="777231"/>
            <a:ext cx="75609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银杏树的样子很容易辨认</a:t>
            </a:r>
            <a:r>
              <a:rPr lang="en-US" altLang="zh-CN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一片片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叶子像</a:t>
            </a:r>
            <a:r>
              <a:rPr lang="zh-CN" altLang="en-US" sz="24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一把把</a:t>
            </a:r>
            <a:r>
              <a: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小扇子。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36ED2D7-D863-4E14-B240-3EC6B0134944}"/>
              </a:ext>
            </a:extLst>
          </p:cNvPr>
          <p:cNvSpPr txBox="1"/>
          <p:nvPr/>
        </p:nvSpPr>
        <p:spPr>
          <a:xfrm>
            <a:off x="119063" y="205115"/>
            <a:ext cx="134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赏析领会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7ACC538-98CE-4757-AF43-C950581A6F39}"/>
              </a:ext>
            </a:extLst>
          </p:cNvPr>
          <p:cNvGrpSpPr/>
          <p:nvPr/>
        </p:nvGrpSpPr>
        <p:grpSpPr>
          <a:xfrm>
            <a:off x="828906" y="1445431"/>
            <a:ext cx="4590110" cy="3107519"/>
            <a:chOff x="828906" y="1445431"/>
            <a:chExt cx="4590110" cy="3107519"/>
          </a:xfrm>
        </p:grpSpPr>
        <p:pic>
          <p:nvPicPr>
            <p:cNvPr id="3" name="Picture 4" descr="3y">
              <a:extLst>
                <a:ext uri="{FF2B5EF4-FFF2-40B4-BE49-F238E27FC236}">
                  <a16:creationId xmlns:a16="http://schemas.microsoft.com/office/drawing/2014/main" xmlns="" id="{67F5AF38-26C3-42A4-AEA4-C245B62424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7750" y="1587501"/>
              <a:ext cx="3655450" cy="2631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E66430DE-4B2D-4083-BDEA-81586B1B8B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906" y="1445431"/>
              <a:ext cx="4590110" cy="3107519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F321237-5DC6-4BCE-94C4-B3CF43A13F70}"/>
              </a:ext>
            </a:extLst>
          </p:cNvPr>
          <p:cNvGrpSpPr/>
          <p:nvPr/>
        </p:nvGrpSpPr>
        <p:grpSpPr>
          <a:xfrm>
            <a:off x="5505449" y="1864502"/>
            <a:ext cx="3352091" cy="2269376"/>
            <a:chOff x="5505449" y="1864502"/>
            <a:chExt cx="3352091" cy="2269376"/>
          </a:xfrm>
        </p:grpSpPr>
        <p:pic>
          <p:nvPicPr>
            <p:cNvPr id="4" name="Picture 5" descr="xing">
              <a:extLst>
                <a:ext uri="{FF2B5EF4-FFF2-40B4-BE49-F238E27FC236}">
                  <a16:creationId xmlns:a16="http://schemas.microsoft.com/office/drawing/2014/main" xmlns="" id="{FAADF36C-D673-448B-BF3A-884C592551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6264" y="1949452"/>
              <a:ext cx="2640460" cy="187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DC7499A-F5A8-4E8D-A0F6-26D18F4B6D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5449" y="1864502"/>
              <a:ext cx="3352091" cy="2269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324829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>
            <a:extLst>
              <a:ext uri="{FF2B5EF4-FFF2-40B4-BE49-F238E27FC236}">
                <a16:creationId xmlns:a16="http://schemas.microsoft.com/office/drawing/2014/main" xmlns="" id="{FE9F995B-142A-4FCB-B35E-A9E0BFE0B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1990635"/>
            <a:ext cx="423862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ea typeface="楷体_GB2312" panose="02010609030101010101" pitchFamily="49" charset="-122"/>
              </a:rPr>
              <a:t>       </a:t>
            </a:r>
            <a:r>
              <a:rPr lang="zh-CN" altLang="en-US" sz="2400" dirty="0">
                <a:ea typeface="楷体_GB2312" panose="02010609030101010101" pitchFamily="49" charset="-122"/>
              </a:rPr>
              <a:t>它身上披着大片的硬鳞，核桃大的眼睛</a:t>
            </a:r>
            <a:r>
              <a:rPr lang="zh-CN" altLang="en-US" sz="2400" dirty="0">
                <a:solidFill>
                  <a:srgbClr val="FF0000"/>
                </a:solidFill>
                <a:ea typeface="楷体_GB2312" panose="02010609030101010101" pitchFamily="49" charset="-122"/>
              </a:rPr>
              <a:t>亮晶晶</a:t>
            </a:r>
            <a:r>
              <a:rPr lang="zh-CN" altLang="en-US" sz="2400" dirty="0">
                <a:ea typeface="楷体_GB2312" panose="02010609030101010101" pitchFamily="49" charset="-122"/>
              </a:rPr>
              <a:t>的，一张大嘴</a:t>
            </a:r>
            <a:r>
              <a:rPr lang="zh-CN" altLang="en-US" sz="2400" dirty="0">
                <a:solidFill>
                  <a:srgbClr val="FF0000"/>
                </a:solidFill>
                <a:ea typeface="楷体_GB2312" panose="02010609030101010101" pitchFamily="49" charset="-122"/>
              </a:rPr>
              <a:t>又尖又长</a:t>
            </a:r>
            <a:r>
              <a:rPr lang="zh-CN" altLang="en-US" sz="2400" dirty="0">
                <a:ea typeface="楷体_GB2312" panose="02010609030101010101" pitchFamily="49" charset="-122"/>
              </a:rPr>
              <a:t>，样子怪怪的。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xmlns="" id="{1B4D06F3-4F4B-4AE4-B8C9-1241D2C067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3569" y="4194115"/>
            <a:ext cx="14668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ea typeface="楷体_GB2312" panose="02010609030101010101" pitchFamily="49" charset="-122"/>
              </a:rPr>
              <a:t>中华鲟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6DEE70A-A243-4AAE-935D-A3BAAEA5B903}"/>
              </a:ext>
            </a:extLst>
          </p:cNvPr>
          <p:cNvSpPr txBox="1"/>
          <p:nvPr/>
        </p:nvSpPr>
        <p:spPr>
          <a:xfrm>
            <a:off x="157163" y="281315"/>
            <a:ext cx="134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赏析领会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E734357-38B6-41BC-8DE1-9A12E9638348}"/>
              </a:ext>
            </a:extLst>
          </p:cNvPr>
          <p:cNvGrpSpPr/>
          <p:nvPr/>
        </p:nvGrpSpPr>
        <p:grpSpPr>
          <a:xfrm>
            <a:off x="906777" y="145623"/>
            <a:ext cx="3531873" cy="3933825"/>
            <a:chOff x="906777" y="145623"/>
            <a:chExt cx="3531873" cy="3933825"/>
          </a:xfrm>
        </p:grpSpPr>
        <p:pic>
          <p:nvPicPr>
            <p:cNvPr id="3" name="Picture 5" descr="01300000219120121886518523584">
              <a:extLst>
                <a:ext uri="{FF2B5EF4-FFF2-40B4-BE49-F238E27FC236}">
                  <a16:creationId xmlns:a16="http://schemas.microsoft.com/office/drawing/2014/main" xmlns="" id="{6F0AA911-60AA-451B-9976-7E738C5AA0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2688" y="1096169"/>
              <a:ext cx="2868612" cy="2868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A37CD6B-D25B-451A-9635-6A7432C289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777" y="145623"/>
              <a:ext cx="3531873" cy="3933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71785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F81EE1A-1815-4480-BA24-627C19E5B7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404" y="970532"/>
            <a:ext cx="4469841" cy="2630936"/>
          </a:xfrm>
          <a:prstGeom prst="rect">
            <a:avLst/>
          </a:prstGeom>
        </p:spPr>
      </p:pic>
      <p:pic>
        <p:nvPicPr>
          <p:cNvPr id="3" name="Picture 5" descr="01300000219120121886518523584">
            <a:extLst>
              <a:ext uri="{FF2B5EF4-FFF2-40B4-BE49-F238E27FC236}">
                <a16:creationId xmlns:a16="http://schemas.microsoft.com/office/drawing/2014/main" xmlns="" id="{B1DA073B-1FC6-46F4-922D-4A3105DA36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5" b="9005"/>
          <a:stretch/>
        </p:blipFill>
        <p:spPr bwMode="auto">
          <a:xfrm>
            <a:off x="2586831" y="1247775"/>
            <a:ext cx="3970338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xmlns="" id="{1F5930CC-6F6E-45FD-B5F0-62EA15ADAB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225" y="3786098"/>
            <a:ext cx="74390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ea typeface="楷体_GB2312" panose="02010609030101010101" pitchFamily="49" charset="-122"/>
              </a:rPr>
              <a:t> 由于以前缺乏保护，目前，</a:t>
            </a:r>
            <a:r>
              <a:rPr lang="zh-CN" altLang="en-US" sz="2400" dirty="0">
                <a:solidFill>
                  <a:srgbClr val="FF0000"/>
                </a:solidFill>
                <a:ea typeface="楷体_GB2312" panose="02010609030101010101" pitchFamily="49" charset="-122"/>
              </a:rPr>
              <a:t>中华鲟</a:t>
            </a:r>
            <a:r>
              <a:rPr lang="zh-CN" altLang="en-US" sz="2400" dirty="0">
                <a:ea typeface="楷体_GB2312" panose="02010609030101010101" pitchFamily="49" charset="-122"/>
              </a:rPr>
              <a:t>已成为稀有鱼种了。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4EB81D7-9828-4576-92C5-02E7B890E9B9}"/>
              </a:ext>
            </a:extLst>
          </p:cNvPr>
          <p:cNvSpPr txBox="1"/>
          <p:nvPr/>
        </p:nvSpPr>
        <p:spPr>
          <a:xfrm>
            <a:off x="157163" y="281315"/>
            <a:ext cx="134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赏析领会</a:t>
            </a:r>
          </a:p>
        </p:txBody>
      </p:sp>
    </p:spTree>
    <p:extLst>
      <p:ext uri="{BB962C8B-B14F-4D97-AF65-F5344CB8AC3E}">
        <p14:creationId xmlns:p14="http://schemas.microsoft.com/office/powerpoint/2010/main" val="2299178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2007083117193762378">
            <a:extLst>
              <a:ext uri="{FF2B5EF4-FFF2-40B4-BE49-F238E27FC236}">
                <a16:creationId xmlns:a16="http://schemas.microsoft.com/office/drawing/2014/main" xmlns="" id="{F1EC2454-6BE9-40F5-8A2D-C5D6D7EAC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695326"/>
            <a:ext cx="3101975" cy="2326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xmlns="" id="{0896A48F-4F82-4F31-8828-F41985707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9081" y="3378201"/>
            <a:ext cx="63515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ea typeface="楷体_GB2312" panose="02010609030101010101" pitchFamily="49" charset="-122"/>
              </a:rPr>
              <a:t>大熊猫是我们</a:t>
            </a:r>
            <a:r>
              <a:rPr lang="zh-CN" altLang="en-US" sz="2800" dirty="0">
                <a:solidFill>
                  <a:srgbClr val="FF0000"/>
                </a:solidFill>
                <a:ea typeface="楷体_GB2312" panose="02010609030101010101" pitchFamily="49" charset="-122"/>
              </a:rPr>
              <a:t>熟悉</a:t>
            </a:r>
            <a:r>
              <a:rPr lang="zh-CN" altLang="en-US" sz="2800" dirty="0">
                <a:ea typeface="楷体_GB2312" panose="02010609030101010101" pitchFamily="49" charset="-122"/>
              </a:rPr>
              <a:t>的动物，非常可爱。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5BDE87A-A9DB-42A5-8A13-398E21C9591A}"/>
              </a:ext>
            </a:extLst>
          </p:cNvPr>
          <p:cNvSpPr txBox="1"/>
          <p:nvPr/>
        </p:nvSpPr>
        <p:spPr>
          <a:xfrm>
            <a:off x="157163" y="281315"/>
            <a:ext cx="134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赏析领会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1685E39-B281-4A73-8E21-6CD0420434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86" y="142875"/>
            <a:ext cx="3754739" cy="316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331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0">
            <a:extLst>
              <a:ext uri="{FF2B5EF4-FFF2-40B4-BE49-F238E27FC236}">
                <a16:creationId xmlns:a16="http://schemas.microsoft.com/office/drawing/2014/main" xmlns="" id="{42231A1B-07E3-4CBA-8D00-53CAE2B9E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50" y="1075531"/>
            <a:ext cx="72771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B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象银杏树、大熊猫、中华鲟这样的古生物已经越来越少，许多人还不了解他们，大家想不想把这些古生物介绍给别人听，并让大家都来保护他们？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　假如你是</a:t>
            </a:r>
            <a:r>
              <a:rPr lang="zh-CN" altLang="en-US" sz="2400" b="1" dirty="0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活化石</a:t>
            </a:r>
            <a:r>
              <a:rPr lang="zh-CN" altLang="en-US" sz="2400" b="1" dirty="0">
                <a:solidFill>
                  <a:srgbClr val="FF0000"/>
                </a:solidFill>
                <a:ea typeface="楷体_GB2312" panose="02010609030101010101" pitchFamily="49" charset="-122"/>
              </a:rPr>
              <a:t>”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，请你任选一种生物，向大家介绍一下自己吧。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74B508B-F18A-4399-9D40-8BD693F33AD9}"/>
              </a:ext>
            </a:extLst>
          </p:cNvPr>
          <p:cNvSpPr txBox="1"/>
          <p:nvPr/>
        </p:nvSpPr>
        <p:spPr>
          <a:xfrm>
            <a:off x="157163" y="281315"/>
            <a:ext cx="13477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赏析领会</a:t>
            </a:r>
          </a:p>
        </p:txBody>
      </p:sp>
    </p:spTree>
    <p:extLst>
      <p:ext uri="{BB962C8B-B14F-4D97-AF65-F5344CB8AC3E}">
        <p14:creationId xmlns:p14="http://schemas.microsoft.com/office/powerpoint/2010/main" val="57862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1AADA1B-A8C8-4E62-92F5-E1D7DF716635}"/>
              </a:ext>
            </a:extLst>
          </p:cNvPr>
          <p:cNvGrpSpPr/>
          <p:nvPr/>
        </p:nvGrpSpPr>
        <p:grpSpPr>
          <a:xfrm>
            <a:off x="1924047" y="1957063"/>
            <a:ext cx="4940573" cy="1424311"/>
            <a:chOff x="1924047" y="1957063"/>
            <a:chExt cx="4940573" cy="142431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9103EAF4-1834-4BEA-9062-F08CF027F5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64" t="67386" r="20445" b="13609"/>
            <a:stretch/>
          </p:blipFill>
          <p:spPr>
            <a:xfrm>
              <a:off x="1924047" y="1957063"/>
              <a:ext cx="4940573" cy="1424311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C926F4F2-CD2A-444D-A48F-ED9676DB54D0}"/>
                </a:ext>
              </a:extLst>
            </p:cNvPr>
            <p:cNvSpPr txBox="1"/>
            <p:nvPr/>
          </p:nvSpPr>
          <p:spPr>
            <a:xfrm>
              <a:off x="4376738" y="2310140"/>
              <a:ext cx="1947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/>
                <a:t>拓展学习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43771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E6C7D27-9326-4DC3-8F3C-32F5387C92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9850" y="291396"/>
            <a:ext cx="3162300" cy="819409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10C74AC-C2F4-4B06-9899-A1C206779494}"/>
              </a:ext>
            </a:extLst>
          </p:cNvPr>
          <p:cNvGrpSpPr/>
          <p:nvPr/>
        </p:nvGrpSpPr>
        <p:grpSpPr>
          <a:xfrm>
            <a:off x="1785301" y="701101"/>
            <a:ext cx="5011422" cy="4811414"/>
            <a:chOff x="1785301" y="701101"/>
            <a:chExt cx="5011422" cy="481141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674AFCB-4C66-44D5-B11B-A5F73E6579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5301" y="701101"/>
              <a:ext cx="5011422" cy="4811414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A137172-52D6-4B4B-91AB-44008BC79CA9}"/>
                </a:ext>
              </a:extLst>
            </p:cNvPr>
            <p:cNvSpPr txBox="1"/>
            <p:nvPr/>
          </p:nvSpPr>
          <p:spPr>
            <a:xfrm>
              <a:off x="4191000" y="161185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背景知识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EA54A18-5E1E-42C1-81D4-303BBE8857A5}"/>
                </a:ext>
              </a:extLst>
            </p:cNvPr>
            <p:cNvSpPr txBox="1"/>
            <p:nvPr/>
          </p:nvSpPr>
          <p:spPr>
            <a:xfrm>
              <a:off x="4191000" y="246910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整体感知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BD5724B-D7CA-41FD-A167-89E5A482BF10}"/>
                </a:ext>
              </a:extLst>
            </p:cNvPr>
            <p:cNvSpPr txBox="1"/>
            <p:nvPr/>
          </p:nvSpPr>
          <p:spPr>
            <a:xfrm>
              <a:off x="4191000" y="3307301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赏析领会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267EBE90-DF76-421C-ACA5-8F63997136B9}"/>
                </a:ext>
              </a:extLst>
            </p:cNvPr>
            <p:cNvSpPr txBox="1"/>
            <p:nvPr/>
          </p:nvSpPr>
          <p:spPr>
            <a:xfrm>
              <a:off x="4191000" y="4135976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/>
                <a:t>拓展学习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2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>
            <a:extLst>
              <a:ext uri="{FF2B5EF4-FFF2-40B4-BE49-F238E27FC236}">
                <a16:creationId xmlns:a16="http://schemas.microsoft.com/office/drawing/2014/main" xmlns="" id="{F4032A29-CF04-4DEC-B5C6-EF627FBB0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5076" y="1438046"/>
            <a:ext cx="4140200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1400" dirty="0"/>
              <a:t>            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在山东省最南端的新村乡，</a:t>
            </a:r>
          </a:p>
          <a:p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当地群众为一株被冠为</a:t>
            </a:r>
            <a:r>
              <a:rPr lang="zh-CN" altLang="en-US" sz="2000" dirty="0">
                <a:ea typeface="楷体_GB2312" panose="02010609030101010101" pitchFamily="49" charset="-122"/>
              </a:rPr>
              <a:t>“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银杏王</a:t>
            </a:r>
            <a:r>
              <a:rPr lang="zh-CN" altLang="en-US" sz="2000" dirty="0">
                <a:ea typeface="楷体_GB2312" panose="02010609030101010101" pitchFamily="49" charset="-122"/>
              </a:rPr>
              <a:t>”</a:t>
            </a:r>
            <a:endParaRPr lang="zh-CN" altLang="en-US" sz="20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的古老银杏树过了</a:t>
            </a:r>
            <a:r>
              <a:rPr lang="en-US" altLang="zh-CN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3000</a:t>
            </a:r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岁</a:t>
            </a:r>
            <a:r>
              <a:rPr lang="zh-CN" altLang="en-US" sz="2000" dirty="0">
                <a:ea typeface="楷体_GB2312" panose="02010609030101010101" pitchFamily="49" charset="-122"/>
              </a:rPr>
              <a:t>“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生日</a:t>
            </a:r>
            <a:r>
              <a:rPr lang="zh-CN" altLang="en-US" sz="2000" dirty="0">
                <a:ea typeface="楷体_GB2312" panose="02010609030101010101" pitchFamily="49" charset="-122"/>
              </a:rPr>
              <a:t>”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  <a:p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此树高</a:t>
            </a:r>
            <a:r>
              <a:rPr lang="en-US" altLang="zh-CN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41.9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米，胸围</a:t>
            </a:r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８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米，直径</a:t>
            </a:r>
          </a:p>
          <a:p>
            <a:r>
              <a:rPr lang="en-US" altLang="zh-CN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2.6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米，树冠根系面积五六亩。</a:t>
            </a:r>
          </a:p>
          <a:p>
            <a:r>
              <a:rPr lang="zh-CN" altLang="en-US" sz="20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老树王</a:t>
            </a:r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虽历经沧桑，依然枝繁叶</a:t>
            </a:r>
          </a:p>
          <a:p>
            <a:r>
              <a:rPr lang="zh-CN" altLang="en-US" sz="20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茂，生机盎然。 </a:t>
            </a:r>
          </a:p>
        </p:txBody>
      </p:sp>
      <p:pic>
        <p:nvPicPr>
          <p:cNvPr id="4" name="Picture 3" descr="3913425">
            <a:extLst>
              <a:ext uri="{FF2B5EF4-FFF2-40B4-BE49-F238E27FC236}">
                <a16:creationId xmlns:a16="http://schemas.microsoft.com/office/drawing/2014/main" xmlns="" id="{D5B17D78-3C0F-4768-A715-F268F6D78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836613"/>
            <a:ext cx="2290559" cy="344963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B5ADA48-FFD3-4B7B-BE82-CA5124717DA6}"/>
              </a:ext>
            </a:extLst>
          </p:cNvPr>
          <p:cNvSpPr txBox="1"/>
          <p:nvPr/>
        </p:nvSpPr>
        <p:spPr>
          <a:xfrm>
            <a:off x="186532" y="309890"/>
            <a:ext cx="1280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拓展学习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E386565-0919-4B46-A2B7-C8FA6C90BF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9293">
            <a:off x="432128" y="2963907"/>
            <a:ext cx="1132617" cy="160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367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>
            <a:extLst>
              <a:ext uri="{FF2B5EF4-FFF2-40B4-BE49-F238E27FC236}">
                <a16:creationId xmlns:a16="http://schemas.microsoft.com/office/drawing/2014/main" xmlns="" id="{F5ACC77C-0B64-40AC-80C6-0D9F50A00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788" y="871865"/>
            <a:ext cx="480131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dirty="0">
                <a:ea typeface="楷体_GB2312" panose="02010609030101010101" pitchFamily="49" charset="-122"/>
              </a:rPr>
              <a:t>向其他人介绍自己了解到的</a:t>
            </a:r>
            <a:r>
              <a:rPr lang="zh-CN" altLang="en-US" sz="2000" dirty="0">
                <a:solidFill>
                  <a:srgbClr val="FF0000"/>
                </a:solidFill>
                <a:ea typeface="楷体_GB2312" panose="02010609030101010101" pitchFamily="49" charset="-122"/>
              </a:rPr>
              <a:t>古生物</a:t>
            </a:r>
            <a:r>
              <a:rPr lang="zh-CN" altLang="en-US" sz="2000" dirty="0">
                <a:ea typeface="楷体_GB2312" panose="02010609030101010101" pitchFamily="49" charset="-122"/>
              </a:rPr>
              <a:t>知识。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xmlns="" id="{1B65529D-823B-4880-B185-7A71D6F18B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6587" y="4139456"/>
            <a:ext cx="11668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ea typeface="楷体_GB2312" panose="02010609030101010101" pitchFamily="49" charset="-122"/>
              </a:rPr>
              <a:t>博物馆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92254BF-C07D-4B8B-B965-0567C5C99849}"/>
              </a:ext>
            </a:extLst>
          </p:cNvPr>
          <p:cNvSpPr txBox="1"/>
          <p:nvPr/>
        </p:nvSpPr>
        <p:spPr>
          <a:xfrm>
            <a:off x="186532" y="309890"/>
            <a:ext cx="1280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拓展学习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E11AD07E-B98E-40D1-9E8C-9C0F092E4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432">
            <a:off x="6052616" y="547577"/>
            <a:ext cx="1448794" cy="1448794"/>
          </a:xfrm>
          <a:prstGeom prst="rect">
            <a:avLst/>
          </a:prstGeom>
        </p:spPr>
      </p:pic>
      <p:pic>
        <p:nvPicPr>
          <p:cNvPr id="3" name="Picture 4" descr="143">
            <a:extLst>
              <a:ext uri="{FF2B5EF4-FFF2-40B4-BE49-F238E27FC236}">
                <a16:creationId xmlns:a16="http://schemas.microsoft.com/office/drawing/2014/main" xmlns="" id="{6DE34C1C-B183-4A0D-8805-C58C1404E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64" y="1343025"/>
            <a:ext cx="4760912" cy="325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9795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>
            <a:extLst>
              <a:ext uri="{FF2B5EF4-FFF2-40B4-BE49-F238E27FC236}">
                <a16:creationId xmlns:a16="http://schemas.microsoft.com/office/drawing/2014/main" xmlns="" id="{E8EDDDBF-AB0B-48B0-8196-02F6EA974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705" y="1195715"/>
            <a:ext cx="182614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楷体_GB2312" panose="02010609030101010101" pitchFamily="49" charset="-122"/>
              </a:rPr>
              <a:t>模仿</a:t>
            </a:r>
            <a:r>
              <a:rPr lang="zh-CN" altLang="en-US" sz="3200" dirty="0">
                <a:ea typeface="楷体_GB2312" panose="02010609030101010101" pitchFamily="49" charset="-122"/>
              </a:rPr>
              <a:t>造句</a:t>
            </a:r>
          </a:p>
        </p:txBody>
      </p:sp>
      <p:sp>
        <p:nvSpPr>
          <p:cNvPr id="3" name="Text Box 2">
            <a:extLst>
              <a:ext uri="{FF2B5EF4-FFF2-40B4-BE49-F238E27FC236}">
                <a16:creationId xmlns:a16="http://schemas.microsoft.com/office/drawing/2014/main" xmlns="" id="{39B72D8C-0F73-44AB-8671-12ADF7A4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5776" y="2038121"/>
            <a:ext cx="5483224" cy="1284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银杏树的样子很容易辩认，</a:t>
            </a:r>
            <a:endParaRPr lang="en-US" altLang="zh-CN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一片片（</a:t>
            </a:r>
            <a:r>
              <a:rPr lang="en-US" altLang="zh-CN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）像（   ）小扇子。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CF444E9-BB3A-4CC6-8D8F-6D52DEAEC543}"/>
              </a:ext>
            </a:extLst>
          </p:cNvPr>
          <p:cNvSpPr txBox="1"/>
          <p:nvPr/>
        </p:nvSpPr>
        <p:spPr>
          <a:xfrm>
            <a:off x="202546" y="386090"/>
            <a:ext cx="12803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拓展学习</a:t>
            </a:r>
          </a:p>
        </p:txBody>
      </p:sp>
    </p:spTree>
    <p:extLst>
      <p:ext uri="{BB962C8B-B14F-4D97-AF65-F5344CB8AC3E}">
        <p14:creationId xmlns:p14="http://schemas.microsoft.com/office/powerpoint/2010/main" val="18803555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75F0947-BF0C-4DFE-B0ED-D643EE970C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3D944C-A76D-4F9A-BBD3-497ED482F856}"/>
              </a:ext>
            </a:extLst>
          </p:cNvPr>
          <p:cNvSpPr txBox="1"/>
          <p:nvPr/>
        </p:nvSpPr>
        <p:spPr>
          <a:xfrm>
            <a:off x="1970694" y="2327821"/>
            <a:ext cx="2274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</a:rPr>
              <a:t>下课啦</a:t>
            </a:r>
          </a:p>
        </p:txBody>
      </p:sp>
    </p:spTree>
    <p:extLst>
      <p:ext uri="{BB962C8B-B14F-4D97-AF65-F5344CB8AC3E}">
        <p14:creationId xmlns:p14="http://schemas.microsoft.com/office/powerpoint/2010/main" val="1238799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6"/>
            <a:ext cx="5179807" cy="152352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www.ypppt.com/kejian/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32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8F786F8-51F5-4B0C-B01A-C85847169A96}"/>
              </a:ext>
            </a:extLst>
          </p:cNvPr>
          <p:cNvGrpSpPr/>
          <p:nvPr/>
        </p:nvGrpSpPr>
        <p:grpSpPr>
          <a:xfrm>
            <a:off x="1885950" y="1704975"/>
            <a:ext cx="5114926" cy="1380791"/>
            <a:chOff x="1885950" y="1704975"/>
            <a:chExt cx="5114926" cy="1380791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2CE7E963-6370-42C5-95C1-0FEAF86D30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839" t="13990" r="18377" b="67513"/>
            <a:stretch/>
          </p:blipFill>
          <p:spPr>
            <a:xfrm>
              <a:off x="1885950" y="1704975"/>
              <a:ext cx="5114926" cy="1380791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48578B3F-1587-492F-AFAE-D450E728F913}"/>
                </a:ext>
              </a:extLst>
            </p:cNvPr>
            <p:cNvSpPr txBox="1"/>
            <p:nvPr/>
          </p:nvSpPr>
          <p:spPr>
            <a:xfrm>
              <a:off x="4376738" y="2133760"/>
              <a:ext cx="1947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/>
                <a:t>背景知识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36371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11C2EBFE-F245-4B06-A3AC-3BC64DAE33F7}"/>
              </a:ext>
            </a:extLst>
          </p:cNvPr>
          <p:cNvSpPr/>
          <p:nvPr/>
        </p:nvSpPr>
        <p:spPr>
          <a:xfrm>
            <a:off x="657225" y="857250"/>
            <a:ext cx="7896225" cy="3798120"/>
          </a:xfrm>
          <a:prstGeom prst="round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CFFAB1A3-51AD-49F2-8A11-28FB7EDF3186}"/>
              </a:ext>
            </a:extLst>
          </p:cNvPr>
          <p:cNvSpPr txBox="1"/>
          <p:nvPr/>
        </p:nvSpPr>
        <p:spPr>
          <a:xfrm>
            <a:off x="1108472" y="1059790"/>
            <a:ext cx="457319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dirty="0">
                <a:latin typeface="华文行楷" panose="02010800040101010101" pitchFamily="2" charset="-122"/>
                <a:ea typeface="华文行楷" panose="02010800040101010101" pitchFamily="2" charset="-122"/>
              </a:rPr>
              <a:t>什么是古生物和化石？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C150A15-BC67-49D8-B6AB-FB24FAE0329B}"/>
              </a:ext>
            </a:extLst>
          </p:cNvPr>
          <p:cNvSpPr txBox="1"/>
          <p:nvPr/>
        </p:nvSpPr>
        <p:spPr>
          <a:xfrm>
            <a:off x="1108472" y="1971835"/>
            <a:ext cx="7197328" cy="2557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古代动物和植物的统称。古生物的遗体有少数变成化石保存下来，如，三叶虫、恐龙、猛犸。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化石是古代生物的遗体、遗物或遗迹埋藏在地下变成的跟石头一样的东西。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厚厚的地层好比一本硕大无比的书，夹藏在不同地层里的化石就像一种特殊的文字，记录着古生物生存活动的历史和地层的年龄，它是人类开启地球宫门的一把钥匙。因此，研究化石可以了解生物的演化并能帮助人们确定地层的年代。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B7097DD-3F4C-4BA7-B7DC-FB9F408C0CD3}"/>
              </a:ext>
            </a:extLst>
          </p:cNvPr>
          <p:cNvSpPr txBox="1"/>
          <p:nvPr/>
        </p:nvSpPr>
        <p:spPr>
          <a:xfrm>
            <a:off x="300038" y="225795"/>
            <a:ext cx="1338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背景知识</a:t>
            </a:r>
          </a:p>
        </p:txBody>
      </p:sp>
    </p:spTree>
    <p:extLst>
      <p:ext uri="{BB962C8B-B14F-4D97-AF65-F5344CB8AC3E}">
        <p14:creationId xmlns:p14="http://schemas.microsoft.com/office/powerpoint/2010/main" val="17110807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F272F95-4CF6-44A9-A0D2-35176254C6D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7627901-F274-40C0-8090-79E83545DB09}"/>
              </a:ext>
            </a:extLst>
          </p:cNvPr>
          <p:cNvGrpSpPr/>
          <p:nvPr/>
        </p:nvGrpSpPr>
        <p:grpSpPr>
          <a:xfrm>
            <a:off x="1124360" y="1014572"/>
            <a:ext cx="6571429" cy="3224052"/>
            <a:chOff x="1286285" y="662147"/>
            <a:chExt cx="6571429" cy="322405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E7AE87EB-E4EF-4CC4-BBF2-4A613CD5E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0" b="100000" l="0" r="100000">
                          <a14:foregroundMark x1="9420" y1="37175" x2="19855" y2="87361"/>
                          <a14:foregroundMark x1="16812" y1="33457" x2="27681" y2="50929"/>
                          <a14:foregroundMark x1="64058" y1="79554" x2="66377" y2="85130"/>
                          <a14:foregroundMark x1="89275" y1="35688" x2="68551" y2="57993"/>
                          <a14:foregroundMark x1="27681" y1="28625" x2="26087" y2="23792"/>
                          <a14:foregroundMark x1="27971" y1="41264" x2="15217" y2="2713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286285" y="662147"/>
              <a:ext cx="6571429" cy="2561905"/>
            </a:xfrm>
            <a:prstGeom prst="rect">
              <a:avLst/>
            </a:prstGeom>
            <a:ln>
              <a:noFill/>
            </a:ln>
          </p:spPr>
        </p:pic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xmlns="" id="{8BA7EFF6-7A4A-4543-A2A9-7DCD93BB9246}"/>
                </a:ext>
              </a:extLst>
            </p:cNvPr>
            <p:cNvSpPr txBox="1"/>
            <p:nvPr/>
          </p:nvSpPr>
          <p:spPr>
            <a:xfrm>
              <a:off x="1408510" y="3129069"/>
              <a:ext cx="2201466" cy="7571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3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贝壳化石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F4EA6008-6436-4447-9B8B-EFB925EF6766}"/>
                </a:ext>
              </a:extLst>
            </p:cNvPr>
            <p:cNvSpPr txBox="1"/>
            <p:nvPr/>
          </p:nvSpPr>
          <p:spPr>
            <a:xfrm>
              <a:off x="4923235" y="3129069"/>
              <a:ext cx="2201466" cy="7571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3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恐龙化石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DF266F4-F245-467F-9DE6-4F3C4E148B8E}"/>
              </a:ext>
            </a:extLst>
          </p:cNvPr>
          <p:cNvSpPr txBox="1"/>
          <p:nvPr/>
        </p:nvSpPr>
        <p:spPr>
          <a:xfrm>
            <a:off x="300038" y="254370"/>
            <a:ext cx="1338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背景知识</a:t>
            </a:r>
          </a:p>
        </p:txBody>
      </p:sp>
    </p:spTree>
    <p:extLst>
      <p:ext uri="{BB962C8B-B14F-4D97-AF65-F5344CB8AC3E}">
        <p14:creationId xmlns:p14="http://schemas.microsoft.com/office/powerpoint/2010/main" val="5816082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a6ebf010cf51fd0ab8127b24">
            <a:extLst>
              <a:ext uri="{FF2B5EF4-FFF2-40B4-BE49-F238E27FC236}">
                <a16:creationId xmlns:a16="http://schemas.microsoft.com/office/drawing/2014/main" xmlns="" id="{BCD0F1B3-5B95-48C2-AEAD-75EAEC415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551139"/>
            <a:ext cx="494030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3B8B227-6C0F-40C9-A031-2C01B769928B}"/>
              </a:ext>
            </a:extLst>
          </p:cNvPr>
          <p:cNvSpPr txBox="1"/>
          <p:nvPr/>
        </p:nvSpPr>
        <p:spPr>
          <a:xfrm>
            <a:off x="1431196" y="237642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ea typeface="楷体_GB2312" panose="02010609030101010101" pitchFamily="49" charset="-122"/>
              </a:rPr>
              <a:t>三叶虫化石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B3DB8840-AD14-45C5-A3D7-07A9423E150C}"/>
              </a:ext>
            </a:extLst>
          </p:cNvPr>
          <p:cNvSpPr txBox="1"/>
          <p:nvPr/>
        </p:nvSpPr>
        <p:spPr>
          <a:xfrm>
            <a:off x="1549911" y="442436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ea typeface="楷体_GB2312" panose="02010609030101010101" pitchFamily="49" charset="-122"/>
              </a:rPr>
              <a:t>海螺化石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5529AA-4E08-40B3-AE03-C665A0DE0E1C}"/>
              </a:ext>
            </a:extLst>
          </p:cNvPr>
          <p:cNvSpPr txBox="1"/>
          <p:nvPr/>
        </p:nvSpPr>
        <p:spPr>
          <a:xfrm>
            <a:off x="5293236" y="433060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ea typeface="楷体_GB2312" panose="02010609030101010101" pitchFamily="49" charset="-122"/>
              </a:rPr>
              <a:t>恐龙蛋化石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0A0364F-4E3B-468A-A852-55D24DBF7DED}"/>
              </a:ext>
            </a:extLst>
          </p:cNvPr>
          <p:cNvSpPr txBox="1"/>
          <p:nvPr/>
        </p:nvSpPr>
        <p:spPr>
          <a:xfrm>
            <a:off x="211649" y="181807"/>
            <a:ext cx="1338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背景知识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245BEE-73F7-46D8-8F2B-256CDFDACF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128" y="440792"/>
            <a:ext cx="5144522" cy="3902608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5B8FCF8B-6B0E-4E9A-92C1-27091B4A96A1}"/>
              </a:ext>
            </a:extLst>
          </p:cNvPr>
          <p:cNvGrpSpPr/>
          <p:nvPr/>
        </p:nvGrpSpPr>
        <p:grpSpPr>
          <a:xfrm>
            <a:off x="1066800" y="674699"/>
            <a:ext cx="2300853" cy="1782751"/>
            <a:chOff x="1066800" y="674699"/>
            <a:chExt cx="2300853" cy="1782751"/>
          </a:xfrm>
        </p:grpSpPr>
        <p:pic>
          <p:nvPicPr>
            <p:cNvPr id="6" name="Picture 4" descr="2025510">
              <a:extLst>
                <a:ext uri="{FF2B5EF4-FFF2-40B4-BE49-F238E27FC236}">
                  <a16:creationId xmlns:a16="http://schemas.microsoft.com/office/drawing/2014/main" xmlns="" id="{28C12409-E031-44F2-B9B9-E5E3A30573F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97"/>
            <a:stretch/>
          </p:blipFill>
          <p:spPr bwMode="auto">
            <a:xfrm>
              <a:off x="1171575" y="719137"/>
              <a:ext cx="2095500" cy="15478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EB938D13-804B-48C4-AAED-0A2715FEC4E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800" y="674699"/>
              <a:ext cx="2300853" cy="1782751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844F52-9DD1-47F4-86AF-618CEEC67FF6}"/>
              </a:ext>
            </a:extLst>
          </p:cNvPr>
          <p:cNvGrpSpPr/>
          <p:nvPr/>
        </p:nvGrpSpPr>
        <p:grpSpPr>
          <a:xfrm>
            <a:off x="1066800" y="2646374"/>
            <a:ext cx="2300853" cy="1782751"/>
            <a:chOff x="1066800" y="2646374"/>
            <a:chExt cx="2300853" cy="1782751"/>
          </a:xfrm>
        </p:grpSpPr>
        <p:pic>
          <p:nvPicPr>
            <p:cNvPr id="8" name="Picture 2" descr="128">
              <a:extLst>
                <a:ext uri="{FF2B5EF4-FFF2-40B4-BE49-F238E27FC236}">
                  <a16:creationId xmlns:a16="http://schemas.microsoft.com/office/drawing/2014/main" xmlns="" id="{4E3EB94F-973E-41FA-8280-A4576C6AD2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575" y="2773084"/>
              <a:ext cx="2095500" cy="1557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xmlns="" id="{17DF5E6B-F198-4653-A9C8-A1D7BCA35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800" y="2646374"/>
              <a:ext cx="2300853" cy="1782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66471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F00F26A-CE9F-4FE6-AC8A-6BAB91B412A6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xmlns="" id="{7B226442-9911-40AE-BA4B-2F88323010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6225" y="3772875"/>
            <a:ext cx="1657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ea typeface="楷体_GB2312" panose="02010609030101010101" pitchFamily="49" charset="-122"/>
              </a:rPr>
              <a:t>植物化石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xmlns="" id="{E5E3B632-FED0-4D8B-BD9E-92E373BB6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0975" y="3772875"/>
            <a:ext cx="165735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ea typeface="楷体_GB2312" panose="02010609030101010101" pitchFamily="49" charset="-122"/>
              </a:rPr>
              <a:t>植物化石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CC936FD-117E-47F4-BC69-BB30519F7475}"/>
              </a:ext>
            </a:extLst>
          </p:cNvPr>
          <p:cNvSpPr txBox="1"/>
          <p:nvPr/>
        </p:nvSpPr>
        <p:spPr>
          <a:xfrm>
            <a:off x="300038" y="225795"/>
            <a:ext cx="1338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/>
              <a:t>背景知识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B891EBC3-33EC-41B3-AE21-9E14113EB9EE}"/>
              </a:ext>
            </a:extLst>
          </p:cNvPr>
          <p:cNvGrpSpPr/>
          <p:nvPr/>
        </p:nvGrpSpPr>
        <p:grpSpPr>
          <a:xfrm>
            <a:off x="4395238" y="-161940"/>
            <a:ext cx="3605762" cy="4010040"/>
            <a:chOff x="4395238" y="-161940"/>
            <a:chExt cx="3605762" cy="4010040"/>
          </a:xfrm>
        </p:grpSpPr>
        <p:pic>
          <p:nvPicPr>
            <p:cNvPr id="4" name="Picture 3" descr="his303_07_pic">
              <a:extLst>
                <a:ext uri="{FF2B5EF4-FFF2-40B4-BE49-F238E27FC236}">
                  <a16:creationId xmlns:a16="http://schemas.microsoft.com/office/drawing/2014/main" xmlns="" id="{0079E710-8F11-4698-83B0-333CE7BADC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57713" y="739775"/>
              <a:ext cx="3057525" cy="2927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FF3EAB4E-BDCE-40AF-851E-B8D0AC14C1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5238" y="-161940"/>
              <a:ext cx="3605762" cy="4010040"/>
            </a:xfrm>
            <a:prstGeom prst="rect">
              <a:avLst/>
            </a:prstGeom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82076B-9934-44AE-9EE2-E9EE819BFABB}"/>
              </a:ext>
            </a:extLst>
          </p:cNvPr>
          <p:cNvGrpSpPr/>
          <p:nvPr/>
        </p:nvGrpSpPr>
        <p:grpSpPr>
          <a:xfrm>
            <a:off x="1027082" y="-161940"/>
            <a:ext cx="2801968" cy="4010040"/>
            <a:chOff x="1027082" y="-161940"/>
            <a:chExt cx="2801968" cy="4010040"/>
          </a:xfrm>
        </p:grpSpPr>
        <p:pic>
          <p:nvPicPr>
            <p:cNvPr id="3" name="Picture 2" descr="his303_06_pic">
              <a:extLst>
                <a:ext uri="{FF2B5EF4-FFF2-40B4-BE49-F238E27FC236}">
                  <a16:creationId xmlns:a16="http://schemas.microsoft.com/office/drawing/2014/main" xmlns="" id="{BD8FE199-DCA4-44DC-B7AD-7D50AAAF7D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6188" y="739775"/>
              <a:ext cx="2257425" cy="29559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86A1314B-899D-4CDF-A164-508203A17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082" y="-161940"/>
              <a:ext cx="2801968" cy="40100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49135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EB062DC7-16BC-436C-A2B0-2FC00F79B657}"/>
              </a:ext>
            </a:extLst>
          </p:cNvPr>
          <p:cNvGrpSpPr/>
          <p:nvPr/>
        </p:nvGrpSpPr>
        <p:grpSpPr>
          <a:xfrm>
            <a:off x="2038349" y="1957064"/>
            <a:ext cx="4791075" cy="1288052"/>
            <a:chOff x="2038349" y="1957064"/>
            <a:chExt cx="4791075" cy="128805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A83D4733-BA68-4D5F-8FF9-C933D5D6F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288" t="32457" r="20482" b="50117"/>
            <a:stretch/>
          </p:blipFill>
          <p:spPr>
            <a:xfrm>
              <a:off x="2038349" y="1957064"/>
              <a:ext cx="4791075" cy="1288052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B27EBC2B-CD15-4C3E-8760-6145CC972FDF}"/>
                </a:ext>
              </a:extLst>
            </p:cNvPr>
            <p:cNvSpPr txBox="1"/>
            <p:nvPr/>
          </p:nvSpPr>
          <p:spPr>
            <a:xfrm>
              <a:off x="4376738" y="2310140"/>
              <a:ext cx="19478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/>
                <a:t>感体感知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75594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3218D725-E945-4026-884C-E92595207DE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6">
            <a:extLst>
              <a:ext uri="{FF2B5EF4-FFF2-40B4-BE49-F238E27FC236}">
                <a16:creationId xmlns:a16="http://schemas.microsoft.com/office/drawing/2014/main" xmlns="" id="{1159E0EB-7B01-4A6F-8B09-F1B1D8AEF7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49" y="519198"/>
            <a:ext cx="7667625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　　自读课文，想一想：课文是怎样介绍</a:t>
            </a:r>
            <a:r>
              <a:rPr lang="zh-CN" altLang="en-US" sz="2000" b="1" dirty="0">
                <a:ea typeface="楷体_GB2312" panose="02010609030101010101" pitchFamily="49" charset="-122"/>
              </a:rPr>
              <a:t>“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活化石</a:t>
            </a:r>
            <a:r>
              <a:rPr lang="zh-CN" altLang="en-US" sz="2000" b="1" dirty="0">
                <a:ea typeface="楷体_GB2312" panose="02010609030101010101" pitchFamily="49" charset="-122"/>
              </a:rPr>
              <a:t>”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的呢？</a:t>
            </a:r>
            <a:endParaRPr lang="en-US" altLang="zh-CN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边读边画出自己不懂的词语或句子。 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2EE6B01-49CE-4CF6-821B-130099531BFD}"/>
              </a:ext>
            </a:extLst>
          </p:cNvPr>
          <p:cNvGrpSpPr/>
          <p:nvPr/>
        </p:nvGrpSpPr>
        <p:grpSpPr>
          <a:xfrm>
            <a:off x="1855239" y="1781082"/>
            <a:ext cx="492443" cy="461665"/>
            <a:chOff x="2145412" y="1706063"/>
            <a:chExt cx="267314" cy="250607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="" id="{5E022C97-FD34-496E-91FE-2DBF93EDFF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3CEAF37B-1951-452D-AA58-C215438D6135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博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C5CE02D-8F3D-42D3-B40F-DFCE3AE11895}"/>
              </a:ext>
            </a:extLst>
          </p:cNvPr>
          <p:cNvSpPr txBox="1"/>
          <p:nvPr/>
        </p:nvSpPr>
        <p:spPr>
          <a:xfrm>
            <a:off x="1874288" y="1411750"/>
            <a:ext cx="428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bo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0BA96B9-0E14-474E-9C88-C0C2CDBB0FED}"/>
              </a:ext>
            </a:extLst>
          </p:cNvPr>
          <p:cNvGrpSpPr/>
          <p:nvPr/>
        </p:nvGrpSpPr>
        <p:grpSpPr>
          <a:xfrm>
            <a:off x="2436263" y="1781082"/>
            <a:ext cx="492443" cy="461665"/>
            <a:chOff x="2145412" y="1706063"/>
            <a:chExt cx="267314" cy="25060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7E2BCE4E-EC20-43C3-8FF0-937133E27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7A710859-29DD-4D3E-8768-6C3D985FC664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物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EB94F6F-59F0-4FD4-B23D-C0B1092CF1CB}"/>
              </a:ext>
            </a:extLst>
          </p:cNvPr>
          <p:cNvGrpSpPr/>
          <p:nvPr/>
        </p:nvGrpSpPr>
        <p:grpSpPr>
          <a:xfrm>
            <a:off x="3074438" y="1781082"/>
            <a:ext cx="492443" cy="461665"/>
            <a:chOff x="2145412" y="1706063"/>
            <a:chExt cx="267314" cy="250607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A23F9751-373E-48CB-8FA2-C84B806AC8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93F540C4-E5A6-4BFA-9FEA-17ADF86E78B3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馆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4FFBE2A0-44EA-4B42-AFFF-9F8F593B91EB}"/>
              </a:ext>
            </a:extLst>
          </p:cNvPr>
          <p:cNvGrpSpPr/>
          <p:nvPr/>
        </p:nvGrpSpPr>
        <p:grpSpPr>
          <a:xfrm>
            <a:off x="3912639" y="1781082"/>
            <a:ext cx="492443" cy="461665"/>
            <a:chOff x="2145412" y="1706063"/>
            <a:chExt cx="267314" cy="250607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E60FB0B9-7499-4DA9-942F-4C7454857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A6D19171-0288-41C7-9BE5-6172DF19FC42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珍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6AA72F0-86DE-49BE-9B69-2D2B9F37F458}"/>
              </a:ext>
            </a:extLst>
          </p:cNvPr>
          <p:cNvSpPr txBox="1"/>
          <p:nvPr/>
        </p:nvSpPr>
        <p:spPr>
          <a:xfrm>
            <a:off x="3836438" y="1411750"/>
            <a:ext cx="635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zhen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67CF217-5D89-44AB-A3D5-5DF498715641}"/>
              </a:ext>
            </a:extLst>
          </p:cNvPr>
          <p:cNvGrpSpPr/>
          <p:nvPr/>
        </p:nvGrpSpPr>
        <p:grpSpPr>
          <a:xfrm>
            <a:off x="4531763" y="1781082"/>
            <a:ext cx="492443" cy="461665"/>
            <a:chOff x="2145412" y="1706063"/>
            <a:chExt cx="267314" cy="250607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C3FC5670-9F04-45C9-93FD-A4E733D202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0F6C5BA9-71E0-491F-A563-0D3EA9B88568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贵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8BB4A1E7-227A-4E75-9966-C961F40C1981}"/>
              </a:ext>
            </a:extLst>
          </p:cNvPr>
          <p:cNvGrpSpPr/>
          <p:nvPr/>
        </p:nvGrpSpPr>
        <p:grpSpPr>
          <a:xfrm>
            <a:off x="5484264" y="1781082"/>
            <a:ext cx="492443" cy="461665"/>
            <a:chOff x="2145412" y="1706063"/>
            <a:chExt cx="267314" cy="250607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B99B466-C567-42EA-A8B9-274E8F8CB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0ECEE1D9-3CF1-4E93-BD7F-FD54D395707A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公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8076F6CC-2AF9-4BB0-BE3A-CA130B2C037E}"/>
              </a:ext>
            </a:extLst>
          </p:cNvPr>
          <p:cNvSpPr txBox="1"/>
          <p:nvPr/>
        </p:nvSpPr>
        <p:spPr>
          <a:xfrm>
            <a:off x="6030673" y="1411750"/>
            <a:ext cx="518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sun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AD8DCC79-2462-4CE0-8AEC-550D9243F490}"/>
              </a:ext>
            </a:extLst>
          </p:cNvPr>
          <p:cNvGrpSpPr/>
          <p:nvPr/>
        </p:nvGrpSpPr>
        <p:grpSpPr>
          <a:xfrm>
            <a:off x="6065288" y="1781082"/>
            <a:ext cx="492443" cy="461665"/>
            <a:chOff x="2145412" y="1706063"/>
            <a:chExt cx="267314" cy="250607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31AF1350-FCD2-4881-9AAB-3384A124C7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07376404-217A-4ECF-A1B8-70B708F9992F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孙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D68B914C-2E9E-42C4-BCAA-52C8229B5402}"/>
              </a:ext>
            </a:extLst>
          </p:cNvPr>
          <p:cNvGrpSpPr/>
          <p:nvPr/>
        </p:nvGrpSpPr>
        <p:grpSpPr>
          <a:xfrm>
            <a:off x="6703463" y="1781082"/>
            <a:ext cx="492443" cy="461665"/>
            <a:chOff x="2145412" y="1706063"/>
            <a:chExt cx="267314" cy="250607"/>
          </a:xfrm>
        </p:grpSpPr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3F4990C8-C31D-4457-A354-408FE1A4EB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149B0B31-E09B-4BBB-9A0A-18E961A2A033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树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81070DEC-548C-487D-A553-02FF90EF74A9}"/>
              </a:ext>
            </a:extLst>
          </p:cNvPr>
          <p:cNvGrpSpPr/>
          <p:nvPr/>
        </p:nvGrpSpPr>
        <p:grpSpPr>
          <a:xfrm>
            <a:off x="2169564" y="2790732"/>
            <a:ext cx="492443" cy="461665"/>
            <a:chOff x="2145412" y="1706063"/>
            <a:chExt cx="267314" cy="250607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xmlns="" id="{C8DD4ABB-CE10-4AF6-90A9-3327CA7BA3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A078795B-0305-423C-A8B9-DB64B8018998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熟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5669A62B-6AB9-4A7F-9BC1-A085EE03AA29}"/>
              </a:ext>
            </a:extLst>
          </p:cNvPr>
          <p:cNvSpPr txBox="1"/>
          <p:nvPr/>
        </p:nvSpPr>
        <p:spPr>
          <a:xfrm>
            <a:off x="2798212" y="2421400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xi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0C7D5247-1029-4444-B2CE-7F8D4E4DF8B1}"/>
              </a:ext>
            </a:extLst>
          </p:cNvPr>
          <p:cNvGrpSpPr/>
          <p:nvPr/>
        </p:nvGrpSpPr>
        <p:grpSpPr>
          <a:xfrm>
            <a:off x="2750588" y="2790732"/>
            <a:ext cx="492443" cy="461665"/>
            <a:chOff x="2145412" y="1706063"/>
            <a:chExt cx="267314" cy="250607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xmlns="" id="{1C210EFD-69B7-46D8-B628-647B71809D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666C21E3-3C76-43BF-9D37-82EAAB437FBA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悉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C6D80F4-F2B2-444C-ACBF-03162E6AFD55}"/>
              </a:ext>
            </a:extLst>
          </p:cNvPr>
          <p:cNvGrpSpPr/>
          <p:nvPr/>
        </p:nvGrpSpPr>
        <p:grpSpPr>
          <a:xfrm>
            <a:off x="3912639" y="2790732"/>
            <a:ext cx="492443" cy="461665"/>
            <a:chOff x="2145412" y="1706063"/>
            <a:chExt cx="267314" cy="250607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xmlns="" id="{80276651-D122-4491-AA69-76CDEF894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13F2C02F-015A-460B-BC62-7AECACA2E615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灭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6FA33429-AEB1-4C7F-A809-AD1EFCA1AFFF}"/>
              </a:ext>
            </a:extLst>
          </p:cNvPr>
          <p:cNvSpPr txBox="1"/>
          <p:nvPr/>
        </p:nvSpPr>
        <p:spPr>
          <a:xfrm>
            <a:off x="4536281" y="2421400"/>
            <a:ext cx="476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jue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A1C88F54-4019-433C-9AED-8F3E055B4E20}"/>
              </a:ext>
            </a:extLst>
          </p:cNvPr>
          <p:cNvGrpSpPr/>
          <p:nvPr/>
        </p:nvGrpSpPr>
        <p:grpSpPr>
          <a:xfrm>
            <a:off x="4531763" y="2790732"/>
            <a:ext cx="492443" cy="461665"/>
            <a:chOff x="2145412" y="1706063"/>
            <a:chExt cx="267314" cy="250607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D991A84A-830A-412F-A105-70C8527FE9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D3377143-A99E-489F-B542-96B279A12031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绝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D9E8077A-7CE5-42A3-BEBF-DF8C9A767E8E}"/>
              </a:ext>
            </a:extLst>
          </p:cNvPr>
          <p:cNvGrpSpPr/>
          <p:nvPr/>
        </p:nvGrpSpPr>
        <p:grpSpPr>
          <a:xfrm>
            <a:off x="5817639" y="2790732"/>
            <a:ext cx="492443" cy="461665"/>
            <a:chOff x="2145412" y="1706063"/>
            <a:chExt cx="267314" cy="250607"/>
          </a:xfrm>
        </p:grpSpPr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xmlns="" id="{99DB7513-ECB1-4BE3-ABEF-9C32615326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283EB40C-12CD-482A-9E68-E2D497EF9527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食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B5636AC1-88B5-41B2-B6E1-3028D668629D}"/>
              </a:ext>
            </a:extLst>
          </p:cNvPr>
          <p:cNvSpPr txBox="1"/>
          <p:nvPr/>
        </p:nvSpPr>
        <p:spPr>
          <a:xfrm>
            <a:off x="5823773" y="2421400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shi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A8215067-899C-41A0-A906-CF0BB068AEEC}"/>
              </a:ext>
            </a:extLst>
          </p:cNvPr>
          <p:cNvGrpSpPr/>
          <p:nvPr/>
        </p:nvGrpSpPr>
        <p:grpSpPr>
          <a:xfrm>
            <a:off x="6398663" y="2790732"/>
            <a:ext cx="492443" cy="461665"/>
            <a:chOff x="2145412" y="1706063"/>
            <a:chExt cx="267314" cy="250607"/>
          </a:xfrm>
        </p:grpSpPr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xmlns="" id="{582DA06C-DFBA-4AB1-B87A-4CF847AB1C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8335749E-319E-44E5-B230-D2ED5A133AD5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肉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DC755882-16BC-4514-87DA-5C9E7DDAC3DB}"/>
              </a:ext>
            </a:extLst>
          </p:cNvPr>
          <p:cNvGrpSpPr/>
          <p:nvPr/>
        </p:nvGrpSpPr>
        <p:grpSpPr>
          <a:xfrm>
            <a:off x="2017164" y="3924207"/>
            <a:ext cx="492443" cy="461665"/>
            <a:chOff x="2145412" y="1706063"/>
            <a:chExt cx="267314" cy="250607"/>
          </a:xfrm>
        </p:grpSpPr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xmlns="" id="{3BDA0303-CEFB-4AE8-A6AC-DED2C3AFD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ACA03EA5-8028-419D-B432-8CC07B1ADEC6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历</a:t>
              </a:r>
            </a:p>
          </p:txBody>
        </p:sp>
      </p:grp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81BBA8AD-DAD4-4DDD-852A-35D3F0CF8243}"/>
              </a:ext>
            </a:extLst>
          </p:cNvPr>
          <p:cNvSpPr txBox="1"/>
          <p:nvPr/>
        </p:nvSpPr>
        <p:spPr>
          <a:xfrm>
            <a:off x="2617237" y="3554875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FF0000"/>
                </a:solidFill>
              </a:rPr>
              <a:t>shi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08624049-9C61-46F1-9C4E-A9929A7D331B}"/>
              </a:ext>
            </a:extLst>
          </p:cNvPr>
          <p:cNvGrpSpPr/>
          <p:nvPr/>
        </p:nvGrpSpPr>
        <p:grpSpPr>
          <a:xfrm>
            <a:off x="2598188" y="3924207"/>
            <a:ext cx="492443" cy="461665"/>
            <a:chOff x="2145412" y="1706063"/>
            <a:chExt cx="267314" cy="250607"/>
          </a:xfrm>
        </p:grpSpPr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xmlns="" id="{87A9EADC-E37E-40F1-B24F-950BE8C11E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00F7A513-C6D3-4898-9FBF-DF757300FD84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史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5CA1197E-2449-4877-BCAC-B58450FC218D}"/>
              </a:ext>
            </a:extLst>
          </p:cNvPr>
          <p:cNvGrpSpPr/>
          <p:nvPr/>
        </p:nvGrpSpPr>
        <p:grpSpPr>
          <a:xfrm>
            <a:off x="3407814" y="3924207"/>
            <a:ext cx="492443" cy="461665"/>
            <a:chOff x="2145412" y="1706063"/>
            <a:chExt cx="267314" cy="250607"/>
          </a:xfrm>
        </p:grpSpPr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xmlns="" id="{41698A16-F0F6-444B-A4DC-ACBBD6F0F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6E045726-3AE3-4412-B209-40DAE9465CB7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核</a:t>
              </a: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1625A56D-D6ED-4C53-81AB-2F7FCED2602D}"/>
              </a:ext>
            </a:extLst>
          </p:cNvPr>
          <p:cNvSpPr txBox="1"/>
          <p:nvPr/>
        </p:nvSpPr>
        <p:spPr>
          <a:xfrm>
            <a:off x="3423845" y="3554875"/>
            <a:ext cx="4219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he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9DC06508-0CB6-4411-9D18-3456405613D0}"/>
              </a:ext>
            </a:extLst>
          </p:cNvPr>
          <p:cNvGrpSpPr/>
          <p:nvPr/>
        </p:nvGrpSpPr>
        <p:grpSpPr>
          <a:xfrm>
            <a:off x="4026938" y="3924207"/>
            <a:ext cx="492443" cy="461665"/>
            <a:chOff x="2145412" y="1706063"/>
            <a:chExt cx="267314" cy="250607"/>
          </a:xfrm>
        </p:grpSpPr>
        <p:pic>
          <p:nvPicPr>
            <p:cNvPr id="102" name="图片 101">
              <a:extLst>
                <a:ext uri="{FF2B5EF4-FFF2-40B4-BE49-F238E27FC236}">
                  <a16:creationId xmlns:a16="http://schemas.microsoft.com/office/drawing/2014/main" xmlns="" id="{DF5EA536-8622-4CE8-8BD6-0DB33DBDE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xmlns="" id="{A85936C2-B542-4470-821A-0099A1DA223E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桃</a:t>
              </a: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1D086B19-6040-444C-A765-DFD035CE34F4}"/>
              </a:ext>
            </a:extLst>
          </p:cNvPr>
          <p:cNvGrpSpPr/>
          <p:nvPr/>
        </p:nvGrpSpPr>
        <p:grpSpPr>
          <a:xfrm>
            <a:off x="4846089" y="3924207"/>
            <a:ext cx="492443" cy="461665"/>
            <a:chOff x="2145412" y="1706063"/>
            <a:chExt cx="267314" cy="250607"/>
          </a:xfrm>
        </p:grpSpPr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xmlns="" id="{2C080EE9-808F-41ED-BB5A-2D96E713EC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xmlns="" id="{F36EB8C2-9A3E-4A07-822E-6656C05098AF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缺</a:t>
              </a: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21806DF0-8ECC-4C6C-A7CC-92E91B39EAF1}"/>
              </a:ext>
            </a:extLst>
          </p:cNvPr>
          <p:cNvSpPr txBox="1"/>
          <p:nvPr/>
        </p:nvSpPr>
        <p:spPr>
          <a:xfrm>
            <a:off x="4861748" y="3554875"/>
            <a:ext cx="984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que     fa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xmlns="" id="{3C5A8813-A200-4EF1-96CF-2C262940A9BC}"/>
              </a:ext>
            </a:extLst>
          </p:cNvPr>
          <p:cNvGrpSpPr/>
          <p:nvPr/>
        </p:nvGrpSpPr>
        <p:grpSpPr>
          <a:xfrm>
            <a:off x="5427113" y="3924207"/>
            <a:ext cx="492443" cy="461665"/>
            <a:chOff x="2145412" y="1706063"/>
            <a:chExt cx="267314" cy="250607"/>
          </a:xfrm>
        </p:grpSpPr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xmlns="" id="{D8160153-6C96-4CE8-9F3C-86F081C932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xmlns="" id="{A5068906-076A-453C-9ED1-8272FE7872ED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乏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CE0853E2-B94E-402C-BCCF-89E2440E4DA3}"/>
              </a:ext>
            </a:extLst>
          </p:cNvPr>
          <p:cNvGrpSpPr/>
          <p:nvPr/>
        </p:nvGrpSpPr>
        <p:grpSpPr>
          <a:xfrm>
            <a:off x="6293889" y="3924207"/>
            <a:ext cx="492443" cy="461665"/>
            <a:chOff x="2145412" y="1706063"/>
            <a:chExt cx="267314" cy="250607"/>
          </a:xfrm>
        </p:grpSpPr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xmlns="" id="{D04CF30B-000C-4B21-AB98-C5DB6E7EBC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80D06FDA-84C6-4D60-B83B-74C488AC1531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</a:rPr>
                <a:t>稀</a:t>
              </a:r>
            </a:p>
          </p:txBody>
        </p:sp>
      </p:grp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F08819D2-6F6C-45E4-98FA-534AD965033D}"/>
              </a:ext>
            </a:extLst>
          </p:cNvPr>
          <p:cNvSpPr txBox="1"/>
          <p:nvPr/>
        </p:nvSpPr>
        <p:spPr>
          <a:xfrm>
            <a:off x="6357173" y="3554875"/>
            <a:ext cx="336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xi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AFD38339-814B-4500-8935-0868295EAFD7}"/>
              </a:ext>
            </a:extLst>
          </p:cNvPr>
          <p:cNvGrpSpPr/>
          <p:nvPr/>
        </p:nvGrpSpPr>
        <p:grpSpPr>
          <a:xfrm>
            <a:off x="6874913" y="3924207"/>
            <a:ext cx="492443" cy="461665"/>
            <a:chOff x="2145412" y="1706063"/>
            <a:chExt cx="267314" cy="250607"/>
          </a:xfrm>
        </p:grpSpPr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xmlns="" id="{98CC7BE5-6839-4273-8957-A367AC906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6112" y="1706063"/>
              <a:ext cx="245914" cy="246943"/>
            </a:xfrm>
            <a:prstGeom prst="rect">
              <a:avLst/>
            </a:prstGeom>
          </p:spPr>
        </p:pic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1FE75AA1-F002-43D4-A024-A357193C8BE7}"/>
                </a:ext>
              </a:extLst>
            </p:cNvPr>
            <p:cNvSpPr/>
            <p:nvPr/>
          </p:nvSpPr>
          <p:spPr>
            <a:xfrm>
              <a:off x="2145412" y="1706063"/>
              <a:ext cx="267314" cy="2506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有</a:t>
              </a:r>
            </a:p>
          </p:txBody>
        </p:sp>
      </p:grpSp>
      <p:sp>
        <p:nvSpPr>
          <p:cNvPr id="81" name="文本框 80">
            <a:extLst>
              <a:ext uri="{FF2B5EF4-FFF2-40B4-BE49-F238E27FC236}">
                <a16:creationId xmlns:a16="http://schemas.microsoft.com/office/drawing/2014/main" xmlns="" id="{5715A522-3999-42BD-BE4E-DA94941EA4A3}"/>
              </a:ext>
            </a:extLst>
          </p:cNvPr>
          <p:cNvSpPr txBox="1"/>
          <p:nvPr/>
        </p:nvSpPr>
        <p:spPr>
          <a:xfrm>
            <a:off x="220387" y="180644"/>
            <a:ext cx="12737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/>
              <a:t>感体感知</a:t>
            </a:r>
          </a:p>
        </p:txBody>
      </p:sp>
    </p:spTree>
    <p:extLst>
      <p:ext uri="{BB962C8B-B14F-4D97-AF65-F5344CB8AC3E}">
        <p14:creationId xmlns:p14="http://schemas.microsoft.com/office/powerpoint/2010/main" val="2999413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9" grpId="0"/>
      <p:bldP spid="29" grpId="0"/>
      <p:bldP spid="39" grpId="0"/>
      <p:bldP spid="49" grpId="0"/>
      <p:bldP spid="56" grpId="0"/>
      <p:bldP spid="93" grpId="0"/>
      <p:bldP spid="100" grpId="0"/>
      <p:bldP spid="107" grpId="0"/>
      <p:bldP spid="1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</TotalTime>
  <Words>662</Words>
  <Application>Microsoft Office PowerPoint</Application>
  <PresentationFormat>全屏显示(16:9)</PresentationFormat>
  <Paragraphs>132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等线</vt:lpstr>
      <vt:lpstr>华文行楷</vt:lpstr>
      <vt:lpstr>楷体_GB2312</vt:lpstr>
      <vt:lpstr>宋体</vt:lpstr>
      <vt:lpstr>微软雅黑</vt:lpstr>
      <vt:lpstr>Arial</vt:lpstr>
      <vt:lpstr>Calibri</vt:lpstr>
      <vt:lpstr>Calibri Light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111</cp:revision>
  <dcterms:created xsi:type="dcterms:W3CDTF">2017-08-14T09:41:25Z</dcterms:created>
  <dcterms:modified xsi:type="dcterms:W3CDTF">2018-10-26T15:12:26Z</dcterms:modified>
</cp:coreProperties>
</file>