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2" r:id="rId2"/>
    <p:sldMasterId id="2147483706" r:id="rId3"/>
  </p:sldMasterIdLst>
  <p:notesMasterIdLst>
    <p:notesMasterId r:id="rId29"/>
  </p:notesMasterIdLst>
  <p:sldIdLst>
    <p:sldId id="470" r:id="rId4"/>
    <p:sldId id="353" r:id="rId5"/>
    <p:sldId id="471" r:id="rId6"/>
    <p:sldId id="352" r:id="rId7"/>
    <p:sldId id="494" r:id="rId8"/>
    <p:sldId id="498" r:id="rId9"/>
    <p:sldId id="499" r:id="rId10"/>
    <p:sldId id="509" r:id="rId11"/>
    <p:sldId id="491" r:id="rId12"/>
    <p:sldId id="495" r:id="rId13"/>
    <p:sldId id="500" r:id="rId14"/>
    <p:sldId id="501" r:id="rId15"/>
    <p:sldId id="502" r:id="rId16"/>
    <p:sldId id="492" r:id="rId17"/>
    <p:sldId id="504" r:id="rId18"/>
    <p:sldId id="503" r:id="rId19"/>
    <p:sldId id="496" r:id="rId20"/>
    <p:sldId id="508" r:id="rId21"/>
    <p:sldId id="497" r:id="rId22"/>
    <p:sldId id="493" r:id="rId23"/>
    <p:sldId id="505" r:id="rId24"/>
    <p:sldId id="506" r:id="rId25"/>
    <p:sldId id="507" r:id="rId26"/>
    <p:sldId id="297" r:id="rId27"/>
    <p:sldId id="510" r:id="rId28"/>
  </p:sldIdLst>
  <p:sldSz cx="12190413" cy="6859588"/>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90A1"/>
    <a:srgbClr val="FEB066"/>
    <a:srgbClr val="3296A8"/>
    <a:srgbClr val="6D8AAB"/>
    <a:srgbClr val="31709C"/>
    <a:srgbClr val="7697B3"/>
    <a:srgbClr val="6FA094"/>
    <a:srgbClr val="94BCB4"/>
    <a:srgbClr val="59503C"/>
    <a:srgbClr val="1FBC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22" autoAdjust="0"/>
    <p:restoredTop sz="97778" autoAdjust="0"/>
  </p:normalViewPr>
  <p:slideViewPr>
    <p:cSldViewPr snapToGrid="0" showGuides="1">
      <p:cViewPr varScale="1">
        <p:scale>
          <a:sx n="105" d="100"/>
          <a:sy n="105" d="100"/>
        </p:scale>
        <p:origin x="966" y="108"/>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ableStyles" Target="tableStyles.xml"/><Relationship Id="rId42" Type="http://schemas.microsoft.com/office/2015/10/relationships/revisionInfo" Target="revisionInfo.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tags" Target="tags/tag1.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2018/10/26</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2110772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18689925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29759194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15347063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19833157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22199209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35149519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25561698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16210191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36833572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198516480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37890604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3677605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37039009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7388" y="1143000"/>
            <a:ext cx="54832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2457626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595030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17243894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10950565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37430950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35567006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24207498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10/26/2018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10/26/2018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10/26/2018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10/26/2018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10/26/2018</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10/26/2018</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10/26/2018</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10/26/2018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10/26/2018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10/26/2018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10/26/2018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3802" y="1122623"/>
            <a:ext cx="9142810" cy="2388153"/>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3802" y="3602872"/>
            <a:ext cx="9142810" cy="1656145"/>
          </a:xfrm>
        </p:spPr>
        <p:txBody>
          <a:bodyPr/>
          <a:lstStyle>
            <a:lvl1pPr marL="0" indent="0" algn="ctr">
              <a:buNone/>
              <a:defRPr sz="2400"/>
            </a:lvl1pPr>
            <a:lvl2pPr marL="457154" indent="0" algn="ctr">
              <a:buNone/>
              <a:defRPr sz="2000"/>
            </a:lvl2pPr>
            <a:lvl3pPr marL="914309" indent="0" algn="ctr">
              <a:buNone/>
              <a:defRPr sz="1800"/>
            </a:lvl3pPr>
            <a:lvl4pPr marL="1371463" indent="0" algn="ctr">
              <a:buNone/>
              <a:defRPr sz="1600"/>
            </a:lvl4pPr>
            <a:lvl5pPr marL="1828617" indent="0" algn="ctr">
              <a:buNone/>
              <a:defRPr sz="1600"/>
            </a:lvl5pPr>
            <a:lvl6pPr marL="2285771" indent="0" algn="ctr">
              <a:buNone/>
              <a:defRPr sz="1600"/>
            </a:lvl6pPr>
            <a:lvl7pPr marL="2742926" indent="0" algn="ctr">
              <a:buNone/>
              <a:defRPr sz="1600"/>
            </a:lvl7pPr>
            <a:lvl8pPr marL="3200080" indent="0" algn="ctr">
              <a:buNone/>
              <a:defRPr sz="1600"/>
            </a:lvl8pPr>
            <a:lvl9pPr marL="3657234"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986062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068499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742" y="1710134"/>
            <a:ext cx="10514231" cy="2853398"/>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742" y="4590526"/>
            <a:ext cx="10514231" cy="1500534"/>
          </a:xfrm>
        </p:spPr>
        <p:txBody>
          <a:bodyPr/>
          <a:lstStyle>
            <a:lvl1pPr marL="0" indent="0">
              <a:buNone/>
              <a:defRPr sz="2400">
                <a:solidFill>
                  <a:schemeClr val="tx1">
                    <a:tint val="75000"/>
                  </a:schemeClr>
                </a:solidFill>
              </a:defRPr>
            </a:lvl1pPr>
            <a:lvl2pPr marL="457154" indent="0">
              <a:buNone/>
              <a:defRPr sz="2000">
                <a:solidFill>
                  <a:schemeClr val="tx1">
                    <a:tint val="75000"/>
                  </a:schemeClr>
                </a:solidFill>
              </a:defRPr>
            </a:lvl2pPr>
            <a:lvl3pPr marL="914309" indent="0">
              <a:buNone/>
              <a:defRPr sz="1800">
                <a:solidFill>
                  <a:schemeClr val="tx1">
                    <a:tint val="75000"/>
                  </a:schemeClr>
                </a:solidFill>
              </a:defRPr>
            </a:lvl3pPr>
            <a:lvl4pPr marL="1371463" indent="0">
              <a:buNone/>
              <a:defRPr sz="1600">
                <a:solidFill>
                  <a:schemeClr val="tx1">
                    <a:tint val="75000"/>
                  </a:schemeClr>
                </a:solidFill>
              </a:defRPr>
            </a:lvl4pPr>
            <a:lvl5pPr marL="1828617" indent="0">
              <a:buNone/>
              <a:defRPr sz="1600">
                <a:solidFill>
                  <a:schemeClr val="tx1">
                    <a:tint val="75000"/>
                  </a:schemeClr>
                </a:solidFill>
              </a:defRPr>
            </a:lvl5pPr>
            <a:lvl6pPr marL="2285771" indent="0">
              <a:buNone/>
              <a:defRPr sz="1600">
                <a:solidFill>
                  <a:schemeClr val="tx1">
                    <a:tint val="75000"/>
                  </a:schemeClr>
                </a:solidFill>
              </a:defRPr>
            </a:lvl6pPr>
            <a:lvl7pPr marL="2742926" indent="0">
              <a:buNone/>
              <a:defRPr sz="1600">
                <a:solidFill>
                  <a:schemeClr val="tx1">
                    <a:tint val="75000"/>
                  </a:schemeClr>
                </a:solidFill>
              </a:defRPr>
            </a:lvl7pPr>
            <a:lvl8pPr marL="3200080" indent="0">
              <a:buNone/>
              <a:defRPr sz="1600">
                <a:solidFill>
                  <a:schemeClr val="tx1">
                    <a:tint val="75000"/>
                  </a:schemeClr>
                </a:solidFill>
              </a:defRPr>
            </a:lvl8pPr>
            <a:lvl9pPr marL="3657234"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22140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091" y="1826048"/>
            <a:ext cx="5180926" cy="435234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1396" y="1826048"/>
            <a:ext cx="5180926" cy="435234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1426808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679" y="365210"/>
            <a:ext cx="10514231" cy="1325870"/>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679" y="1681552"/>
            <a:ext cx="5157116" cy="824103"/>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679" y="2505655"/>
            <a:ext cx="5157116" cy="3685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1397" y="1681552"/>
            <a:ext cx="5182513" cy="824103"/>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1397" y="2505655"/>
            <a:ext cx="5182513" cy="3685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74115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2018/10/26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3533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4154001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679" y="457306"/>
            <a:ext cx="3931725" cy="1600571"/>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2513"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679" y="2057876"/>
            <a:ext cx="3931725" cy="3812471"/>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7223734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679" y="457306"/>
            <a:ext cx="3931725" cy="1600571"/>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2513" y="987654"/>
            <a:ext cx="6171397" cy="4874754"/>
          </a:xfrm>
        </p:spPr>
        <p:txBody>
          <a:bodyPr anchor="t"/>
          <a:lstStyle>
            <a:lvl1pPr marL="0" indent="0">
              <a:buNone/>
              <a:defRPr sz="3200"/>
            </a:lvl1pPr>
            <a:lvl2pPr marL="457154" indent="0">
              <a:buNone/>
              <a:defRPr sz="2800"/>
            </a:lvl2pPr>
            <a:lvl3pPr marL="914309" indent="0">
              <a:buNone/>
              <a:defRPr sz="2400"/>
            </a:lvl3pPr>
            <a:lvl4pPr marL="1371463" indent="0">
              <a:buNone/>
              <a:defRPr sz="2000"/>
            </a:lvl4pPr>
            <a:lvl5pPr marL="1828617" indent="0">
              <a:buNone/>
              <a:defRPr sz="2000"/>
            </a:lvl5pPr>
            <a:lvl6pPr marL="2285771" indent="0">
              <a:buNone/>
              <a:defRPr sz="2000"/>
            </a:lvl6pPr>
            <a:lvl7pPr marL="2742926" indent="0">
              <a:buNone/>
              <a:defRPr sz="2000"/>
            </a:lvl7pPr>
            <a:lvl8pPr marL="3200080" indent="0">
              <a:buNone/>
              <a:defRPr sz="2000"/>
            </a:lvl8pPr>
            <a:lvl9pPr marL="3657234"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679" y="2057876"/>
            <a:ext cx="3931725" cy="3812471"/>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1196262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0951453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3764" y="365209"/>
            <a:ext cx="2628558" cy="581318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091" y="365209"/>
            <a:ext cx="7733293" cy="581318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726794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2018/10/26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2018/10/26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2018/10/26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2018/10/26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2018/10/26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2018/10/26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jp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2018/10/26</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10/26/2018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091" y="365210"/>
            <a:ext cx="10514231" cy="1325870"/>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091" y="1826048"/>
            <a:ext cx="10514231" cy="435234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091" y="6357822"/>
            <a:ext cx="2742843" cy="365210"/>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2018/10/26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075" y="6357822"/>
            <a:ext cx="4114264" cy="36521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09479" y="6357822"/>
            <a:ext cx="2742843" cy="365210"/>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59629129"/>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txStyles>
    <p:titleStyle>
      <a:lvl1pPr algn="l" defTabSz="914309"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77" indent="-228577" algn="l" defTabSz="91430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31" indent="-228577" algn="l" defTabSz="91430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86" indent="-228577" algn="l" defTabSz="91430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40"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194"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349"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03"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57"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11"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6.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7.xml"/><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0.xml"/><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3.xml"/><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4.xml"/><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31.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19.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9D9B7F92-C610-4573-BDBB-9E1AD2F0B2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5" name="TextBox 7">
            <a:extLst>
              <a:ext uri="{FF2B5EF4-FFF2-40B4-BE49-F238E27FC236}">
                <a16:creationId xmlns:a16="http://schemas.microsoft.com/office/drawing/2014/main" xmlns="" id="{FC7B3482-CD43-42DA-AA41-33FB67BB1C0B}"/>
              </a:ext>
            </a:extLst>
          </p:cNvPr>
          <p:cNvSpPr txBox="1"/>
          <p:nvPr/>
        </p:nvSpPr>
        <p:spPr>
          <a:xfrm>
            <a:off x="3602819" y="2103738"/>
            <a:ext cx="5042830" cy="1406141"/>
          </a:xfrm>
          <a:prstGeom prst="rect">
            <a:avLst/>
          </a:prstGeom>
          <a:noFill/>
        </p:spPr>
        <p:txBody>
          <a:bodyPr wrap="square" lIns="51423" tIns="25711" rIns="51423" bIns="25711" rtlCol="0">
            <a:spAutoFit/>
          </a:bodyPr>
          <a:lstStyle>
            <a:defPPr>
              <a:defRPr lang="zh-CN"/>
            </a:defPPr>
            <a:lvl1pPr>
              <a:defRPr sz="5000" b="1">
                <a:solidFill>
                  <a:schemeClr val="bg1"/>
                </a:solidFill>
                <a:latin typeface="+mn-ea"/>
                <a:ea typeface="+mn-ea"/>
              </a:defRPr>
            </a:lvl1pPr>
          </a:lstStyle>
          <a:p>
            <a:pPr algn="ctr"/>
            <a:r>
              <a:rPr lang="zh-CN" altLang="en-US" sz="8800" spc="2000" dirty="0">
                <a:solidFill>
                  <a:srgbClr val="3A90A1"/>
                </a:solidFill>
                <a:latin typeface="黑体" panose="02010609060101010101" pitchFamily="49" charset="-122"/>
                <a:ea typeface="黑体" panose="02010609060101010101" pitchFamily="49" charset="-122"/>
              </a:rPr>
              <a:t>活化石</a:t>
            </a:r>
            <a:endParaRPr lang="zh-CN" altLang="zh-CN" sz="8800" spc="2000" dirty="0">
              <a:solidFill>
                <a:srgbClr val="3A90A1"/>
              </a:solidFill>
              <a:latin typeface="黑体" panose="02010609060101010101" pitchFamily="49" charset="-122"/>
              <a:ea typeface="黑体" panose="02010609060101010101" pitchFamily="49" charset="-122"/>
            </a:endParaRPr>
          </a:p>
        </p:txBody>
      </p:sp>
      <p:sp>
        <p:nvSpPr>
          <p:cNvPr id="6" name="矩形 5">
            <a:extLst>
              <a:ext uri="{FF2B5EF4-FFF2-40B4-BE49-F238E27FC236}">
                <a16:creationId xmlns:a16="http://schemas.microsoft.com/office/drawing/2014/main" xmlns="" id="{7B45C2A6-9B24-493A-ADF1-3F09ECDADBDB}"/>
              </a:ext>
            </a:extLst>
          </p:cNvPr>
          <p:cNvSpPr/>
          <p:nvPr/>
        </p:nvSpPr>
        <p:spPr>
          <a:xfrm>
            <a:off x="3316149" y="3501810"/>
            <a:ext cx="5616170" cy="584775"/>
          </a:xfrm>
          <a:prstGeom prst="rect">
            <a:avLst/>
          </a:prstGeom>
        </p:spPr>
        <p:txBody>
          <a:bodyPr wrap="square">
            <a:spAutoFit/>
          </a:bodyPr>
          <a:lstStyle/>
          <a:p>
            <a:pPr algn="ctr"/>
            <a:r>
              <a:rPr lang="en-US" altLang="zh-CN" sz="3200" kern="1700" spc="1500" dirty="0">
                <a:solidFill>
                  <a:srgbClr val="3A90A1"/>
                </a:solidFill>
                <a:latin typeface="张海山锐线体简" panose="02000000000000000000" pitchFamily="2" charset="-122"/>
                <a:ea typeface="张海山锐线体简" panose="02000000000000000000" pitchFamily="2" charset="-122"/>
              </a:rPr>
              <a:t>LIVING FOSSIL</a:t>
            </a:r>
          </a:p>
        </p:txBody>
      </p:sp>
      <p:sp>
        <p:nvSpPr>
          <p:cNvPr id="7" name="TextBox 15">
            <a:extLst>
              <a:ext uri="{FF2B5EF4-FFF2-40B4-BE49-F238E27FC236}">
                <a16:creationId xmlns:a16="http://schemas.microsoft.com/office/drawing/2014/main" xmlns="" id="{8CB964E6-AE97-4DBB-817C-BEA395620C7E}"/>
              </a:ext>
            </a:extLst>
          </p:cNvPr>
          <p:cNvSpPr txBox="1"/>
          <p:nvPr/>
        </p:nvSpPr>
        <p:spPr>
          <a:xfrm>
            <a:off x="5031626" y="4154260"/>
            <a:ext cx="2185215" cy="369332"/>
          </a:xfrm>
          <a:prstGeom prst="rect">
            <a:avLst/>
          </a:prstGeom>
          <a:noFill/>
        </p:spPr>
        <p:txBody>
          <a:bodyPr wrap="none" rtlCol="0">
            <a:spAutoFit/>
          </a:bodyPr>
          <a:lstStyle/>
          <a:p>
            <a:pPr algn="ctr"/>
            <a:r>
              <a:rPr lang="zh-CN" altLang="en-US" spc="600" dirty="0">
                <a:solidFill>
                  <a:srgbClr val="3A90A1"/>
                </a:solidFill>
                <a:latin typeface="黑体" panose="02010609060101010101" pitchFamily="49" charset="-122"/>
                <a:ea typeface="黑体" panose="02010609060101010101" pitchFamily="49" charset="-122"/>
                <a:cs typeface="Lato Black" charset="0"/>
              </a:rPr>
              <a:t>教师</a:t>
            </a:r>
            <a:r>
              <a:rPr lang="en-US" altLang="zh-CN" spc="600" dirty="0" smtClean="0">
                <a:solidFill>
                  <a:srgbClr val="3A90A1"/>
                </a:solidFill>
                <a:latin typeface="黑体" panose="02010609060101010101" pitchFamily="49" charset="-122"/>
                <a:ea typeface="黑体" panose="02010609060101010101" pitchFamily="49" charset="-122"/>
                <a:cs typeface="Lato Black" charset="0"/>
              </a:rPr>
              <a:t>:</a:t>
            </a:r>
            <a:r>
              <a:rPr lang="zh-CN" altLang="en-US" spc="600" dirty="0">
                <a:solidFill>
                  <a:srgbClr val="3A90A1"/>
                </a:solidFill>
                <a:latin typeface="黑体" panose="02010609060101010101" pitchFamily="49" charset="-122"/>
                <a:ea typeface="黑体" panose="02010609060101010101" pitchFamily="49" charset="-122"/>
                <a:cs typeface="Lato Black" charset="0"/>
              </a:rPr>
              <a:t>优</a:t>
            </a:r>
            <a:r>
              <a:rPr lang="zh-CN" altLang="en-US" spc="600" dirty="0" smtClean="0">
                <a:solidFill>
                  <a:srgbClr val="3A90A1"/>
                </a:solidFill>
                <a:latin typeface="黑体" panose="02010609060101010101" pitchFamily="49" charset="-122"/>
                <a:ea typeface="黑体" panose="02010609060101010101" pitchFamily="49" charset="-122"/>
                <a:cs typeface="Lato Black" charset="0"/>
              </a:rPr>
              <a:t>品</a:t>
            </a:r>
            <a:r>
              <a:rPr lang="en-US" altLang="zh-CN" spc="600" dirty="0" smtClean="0">
                <a:solidFill>
                  <a:srgbClr val="3A90A1"/>
                </a:solidFill>
                <a:latin typeface="黑体" panose="02010609060101010101" pitchFamily="49" charset="-122"/>
                <a:ea typeface="黑体" panose="02010609060101010101" pitchFamily="49" charset="-122"/>
                <a:cs typeface="Lato Black" charset="0"/>
              </a:rPr>
              <a:t>PPT</a:t>
            </a:r>
            <a:endParaRPr lang="en-US" spc="600" dirty="0">
              <a:solidFill>
                <a:srgbClr val="3A90A1"/>
              </a:solidFill>
              <a:latin typeface="黑体" panose="02010609060101010101" pitchFamily="49" charset="-122"/>
              <a:ea typeface="黑体" panose="02010609060101010101" pitchFamily="49" charset="-122"/>
              <a:cs typeface="Lato Black" charset="0"/>
            </a:endParaRPr>
          </a:p>
        </p:txBody>
      </p:sp>
      <p:sp>
        <p:nvSpPr>
          <p:cNvPr id="8" name="TextBox 15">
            <a:extLst>
              <a:ext uri="{FF2B5EF4-FFF2-40B4-BE49-F238E27FC236}">
                <a16:creationId xmlns:a16="http://schemas.microsoft.com/office/drawing/2014/main" xmlns="" id="{3703B0F1-9BF2-41E2-A112-802AC6DEC419}"/>
              </a:ext>
            </a:extLst>
          </p:cNvPr>
          <p:cNvSpPr txBox="1"/>
          <p:nvPr/>
        </p:nvSpPr>
        <p:spPr>
          <a:xfrm>
            <a:off x="3608161" y="1315050"/>
            <a:ext cx="5032147" cy="830997"/>
          </a:xfrm>
          <a:prstGeom prst="rect">
            <a:avLst/>
          </a:prstGeom>
          <a:noFill/>
        </p:spPr>
        <p:txBody>
          <a:bodyPr wrap="none" rtlCol="0">
            <a:spAutoFit/>
          </a:bodyPr>
          <a:lstStyle/>
          <a:p>
            <a:pPr algn="ctr"/>
            <a:r>
              <a:rPr lang="zh-CN" altLang="en-US" sz="4800" spc="600" dirty="0">
                <a:solidFill>
                  <a:srgbClr val="3A90A1"/>
                </a:solidFill>
                <a:latin typeface="黑体" panose="02010609060101010101" pitchFamily="49" charset="-122"/>
                <a:ea typeface="黑体" panose="02010609060101010101" pitchFamily="49" charset="-122"/>
                <a:cs typeface="Lato Black" charset="0"/>
              </a:rPr>
              <a:t>二年级三班课件</a:t>
            </a:r>
            <a:endParaRPr lang="en-US" sz="4800" spc="600" dirty="0">
              <a:solidFill>
                <a:srgbClr val="3A90A1"/>
              </a:solidFill>
              <a:latin typeface="黑体" panose="02010609060101010101" pitchFamily="49" charset="-122"/>
              <a:ea typeface="黑体" panose="02010609060101010101" pitchFamily="49" charset="-122"/>
              <a:cs typeface="Lato Black" charset="0"/>
            </a:endParaRPr>
          </a:p>
        </p:txBody>
      </p:sp>
      <p:sp>
        <p:nvSpPr>
          <p:cNvPr id="10" name="矩形 9">
            <a:extLst>
              <a:ext uri="{FF2B5EF4-FFF2-40B4-BE49-F238E27FC236}">
                <a16:creationId xmlns:a16="http://schemas.microsoft.com/office/drawing/2014/main" xmlns="" id="{EE675C9F-3CF2-49C1-84E3-CD258A884AA5}"/>
              </a:ext>
            </a:extLst>
          </p:cNvPr>
          <p:cNvSpPr/>
          <p:nvPr/>
        </p:nvSpPr>
        <p:spPr>
          <a:xfrm>
            <a:off x="354012" y="342900"/>
            <a:ext cx="11482388" cy="6173786"/>
          </a:xfrm>
          <a:prstGeom prst="rect">
            <a:avLst/>
          </a:prstGeom>
          <a:noFill/>
          <a:ln>
            <a:solidFill>
              <a:srgbClr val="3A90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62424996"/>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750"/>
                                        <p:tgtEl>
                                          <p:spTgt spid="3"/>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750" fill="hold"/>
                                        <p:tgtEl>
                                          <p:spTgt spid="10"/>
                                        </p:tgtEl>
                                        <p:attrNameLst>
                                          <p:attrName>ppt_w</p:attrName>
                                        </p:attrNameLst>
                                      </p:cBhvr>
                                      <p:tavLst>
                                        <p:tav tm="0">
                                          <p:val>
                                            <p:fltVal val="0"/>
                                          </p:val>
                                        </p:tav>
                                        <p:tav tm="100000">
                                          <p:val>
                                            <p:strVal val="#ppt_w"/>
                                          </p:val>
                                        </p:tav>
                                      </p:tavLst>
                                    </p:anim>
                                    <p:anim calcmode="lin" valueType="num">
                                      <p:cBhvr>
                                        <p:cTn id="12" dur="750" fill="hold"/>
                                        <p:tgtEl>
                                          <p:spTgt spid="10"/>
                                        </p:tgtEl>
                                        <p:attrNameLst>
                                          <p:attrName>ppt_h</p:attrName>
                                        </p:attrNameLst>
                                      </p:cBhvr>
                                      <p:tavLst>
                                        <p:tav tm="0">
                                          <p:val>
                                            <p:fltVal val="0"/>
                                          </p:val>
                                        </p:tav>
                                        <p:tav tm="100000">
                                          <p:val>
                                            <p:strVal val="#ppt_h"/>
                                          </p:val>
                                        </p:tav>
                                      </p:tavLst>
                                    </p:anim>
                                    <p:animEffect transition="in" filter="fade">
                                      <p:cBhvr>
                                        <p:cTn id="13" dur="750"/>
                                        <p:tgtEl>
                                          <p:spTgt spid="10"/>
                                        </p:tgtEl>
                                      </p:cBhvr>
                                    </p:animEffect>
                                  </p:childTnLst>
                                </p:cTn>
                              </p:par>
                            </p:childTnLst>
                          </p:cTn>
                        </p:par>
                        <p:par>
                          <p:cTn id="14" fill="hold">
                            <p:stCondLst>
                              <p:cond delay="1500"/>
                            </p:stCondLst>
                            <p:childTnLst>
                              <p:par>
                                <p:cTn id="15" presetID="2" presetClass="entr" presetSubtype="2" decel="53300" fill="hold" grpId="0" nodeType="after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additive="base">
                                        <p:cTn id="17" dur="750" fill="hold"/>
                                        <p:tgtEl>
                                          <p:spTgt spid="5"/>
                                        </p:tgtEl>
                                        <p:attrNameLst>
                                          <p:attrName>ppt_x</p:attrName>
                                        </p:attrNameLst>
                                      </p:cBhvr>
                                      <p:tavLst>
                                        <p:tav tm="0">
                                          <p:val>
                                            <p:strVal val="1+#ppt_w/2"/>
                                          </p:val>
                                        </p:tav>
                                        <p:tav tm="100000">
                                          <p:val>
                                            <p:strVal val="#ppt_x"/>
                                          </p:val>
                                        </p:tav>
                                      </p:tavLst>
                                    </p:anim>
                                    <p:anim calcmode="lin" valueType="num">
                                      <p:cBhvr additive="base">
                                        <p:cTn id="18" dur="75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2400"/>
                            </p:stCondLst>
                            <p:childTnLst>
                              <p:par>
                                <p:cTn id="20" presetID="10" presetClass="entr" presetSubtype="0" fill="hold" grpId="0" nodeType="afterEffect">
                                  <p:stCondLst>
                                    <p:cond delay="0"/>
                                  </p:stCondLst>
                                  <p:iterate type="lt">
                                    <p:tmPct val="10000"/>
                                  </p:iterate>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par>
                          <p:cTn id="23" fill="hold">
                            <p:stCondLst>
                              <p:cond delay="3450"/>
                            </p:stCondLst>
                            <p:childTnLst>
                              <p:par>
                                <p:cTn id="24" presetID="42" presetClass="entr" presetSubtype="0"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1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0FC0F70-AC76-4EA2-86EB-0B407A4ACBB5}"/>
              </a:ext>
            </a:extLst>
          </p:cNvPr>
          <p:cNvGrpSpPr/>
          <p:nvPr/>
        </p:nvGrpSpPr>
        <p:grpSpPr>
          <a:xfrm>
            <a:off x="0" y="182498"/>
            <a:ext cx="12190413" cy="828055"/>
            <a:chOff x="0" y="548258"/>
            <a:chExt cx="12190413" cy="828055"/>
          </a:xfrm>
        </p:grpSpPr>
        <p:sp>
          <p:nvSpPr>
            <p:cNvPr id="11" name="矩形 10">
              <a:extLst>
                <a:ext uri="{FF2B5EF4-FFF2-40B4-BE49-F238E27FC236}">
                  <a16:creationId xmlns:a16="http://schemas.microsoft.com/office/drawing/2014/main" xmlns="" id="{84C0791A-6676-4043-BBF1-DD2993D19C98}"/>
                </a:ext>
              </a:extLst>
            </p:cNvPr>
            <p:cNvSpPr/>
            <p:nvPr/>
          </p:nvSpPr>
          <p:spPr>
            <a:xfrm flipV="1">
              <a:off x="0" y="1330594"/>
              <a:ext cx="12190413" cy="45719"/>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xmlns="" id="{E9BB0E5B-E5F4-4490-B3C7-C915B81DF5B6}"/>
                </a:ext>
              </a:extLst>
            </p:cNvPr>
            <p:cNvSpPr txBox="1">
              <a:spLocks noChangeArrowheads="1"/>
            </p:cNvSpPr>
            <p:nvPr/>
          </p:nvSpPr>
          <p:spPr bwMode="auto">
            <a:xfrm>
              <a:off x="4100511" y="548258"/>
              <a:ext cx="398939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4000" spc="600" dirty="0">
                  <a:solidFill>
                    <a:srgbClr val="3A90A1"/>
                  </a:solidFill>
                  <a:latin typeface="黑体" panose="02010609060101010101" pitchFamily="49" charset="-122"/>
                  <a:ea typeface="黑体" panose="02010609060101010101" pitchFamily="49" charset="-122"/>
                  <a:sym typeface="Arial" panose="020B0604020202020204" pitchFamily="34" charset="0"/>
                </a:rPr>
                <a:t>字词学习</a:t>
              </a:r>
            </a:p>
          </p:txBody>
        </p:sp>
      </p:grpSp>
      <p:grpSp>
        <p:nvGrpSpPr>
          <p:cNvPr id="5" name="组合 4">
            <a:extLst>
              <a:ext uri="{FF2B5EF4-FFF2-40B4-BE49-F238E27FC236}">
                <a16:creationId xmlns:a16="http://schemas.microsoft.com/office/drawing/2014/main" xmlns="" id="{7FC3EBD4-A2C9-4F29-B19E-8D26B5310BDC}"/>
              </a:ext>
            </a:extLst>
          </p:cNvPr>
          <p:cNvGrpSpPr/>
          <p:nvPr/>
        </p:nvGrpSpPr>
        <p:grpSpPr>
          <a:xfrm>
            <a:off x="1043441" y="2479390"/>
            <a:ext cx="10103532" cy="2669752"/>
            <a:chOff x="2809096" y="2126902"/>
            <a:chExt cx="6394502" cy="1689681"/>
          </a:xfrm>
        </p:grpSpPr>
        <p:sp>
          <p:nvSpPr>
            <p:cNvPr id="6" name="Text Box 3">
              <a:extLst>
                <a:ext uri="{FF2B5EF4-FFF2-40B4-BE49-F238E27FC236}">
                  <a16:creationId xmlns:a16="http://schemas.microsoft.com/office/drawing/2014/main" xmlns="" id="{BA1E0748-3A6A-44D1-B5E6-EE19BBA4453F}"/>
                </a:ext>
              </a:extLst>
            </p:cNvPr>
            <p:cNvSpPr txBox="1">
              <a:spLocks noChangeArrowheads="1"/>
            </p:cNvSpPr>
            <p:nvPr/>
          </p:nvSpPr>
          <p:spPr bwMode="auto">
            <a:xfrm>
              <a:off x="2809096" y="2145275"/>
              <a:ext cx="6394502" cy="1671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spcBef>
                  <a:spcPct val="50000"/>
                </a:spcBef>
              </a:pPr>
              <a:r>
                <a:rPr lang="zh-CN" altLang="en-US" sz="3600" dirty="0">
                  <a:ln w="12700">
                    <a:noFill/>
                  </a:ln>
                  <a:solidFill>
                    <a:srgbClr val="3A90A1"/>
                  </a:solidFill>
                  <a:latin typeface="黑体" panose="02010609060101010101" pitchFamily="49" charset="-122"/>
                  <a:ea typeface="黑体" panose="02010609060101010101" pitchFamily="49" charset="-122"/>
                </a:rPr>
                <a:t>　　</a:t>
              </a:r>
              <a:r>
                <a:rPr lang="zh-CN" altLang="en-US" sz="3600" dirty="0">
                  <a:ln w="12700">
                    <a:noFill/>
                  </a:ln>
                  <a:solidFill>
                    <a:srgbClr val="FEB066"/>
                  </a:solidFill>
                  <a:latin typeface="黑体" panose="02010609060101010101" pitchFamily="49" charset="-122"/>
                  <a:ea typeface="黑体" panose="02010609060101010101" pitchFamily="49" charset="-122"/>
                </a:rPr>
                <a:t>博</a:t>
              </a:r>
              <a:r>
                <a:rPr lang="zh-CN" altLang="en-US" sz="3600" dirty="0">
                  <a:ln w="12700">
                    <a:noFill/>
                  </a:ln>
                  <a:solidFill>
                    <a:srgbClr val="3A90A1"/>
                  </a:solidFill>
                  <a:latin typeface="黑体" panose="02010609060101010101" pitchFamily="49" charset="-122"/>
                  <a:ea typeface="黑体" panose="02010609060101010101" pitchFamily="49" charset="-122"/>
                </a:rPr>
                <a:t>（    　</a:t>
              </a:r>
              <a:r>
                <a:rPr lang="en-US" altLang="zh-CN" sz="3600" dirty="0">
                  <a:ln w="12700">
                    <a:noFill/>
                  </a:ln>
                  <a:solidFill>
                    <a:srgbClr val="3A90A1"/>
                  </a:solidFill>
                  <a:latin typeface="黑体" panose="02010609060101010101" pitchFamily="49" charset="-122"/>
                  <a:ea typeface="黑体" panose="02010609060101010101" pitchFamily="49" charset="-122"/>
                </a:rPr>
                <a:t>）</a:t>
              </a:r>
              <a:r>
                <a:rPr lang="zh-CN" altLang="en-US" sz="3600" dirty="0">
                  <a:ln w="12700">
                    <a:noFill/>
                  </a:ln>
                  <a:solidFill>
                    <a:srgbClr val="3A90A1"/>
                  </a:solidFill>
                  <a:latin typeface="黑体" panose="02010609060101010101" pitchFamily="49" charset="-122"/>
                  <a:ea typeface="黑体" panose="02010609060101010101" pitchFamily="49" charset="-122"/>
                </a:rPr>
                <a:t>物馆   　</a:t>
              </a:r>
              <a:r>
                <a:rPr lang="zh-CN" altLang="en-US" sz="3600" dirty="0">
                  <a:ln w="12700">
                    <a:noFill/>
                  </a:ln>
                  <a:solidFill>
                    <a:srgbClr val="FEB066"/>
                  </a:solidFill>
                  <a:latin typeface="黑体" panose="02010609060101010101" pitchFamily="49" charset="-122"/>
                  <a:ea typeface="黑体" panose="02010609060101010101" pitchFamily="49" charset="-122"/>
                </a:rPr>
                <a:t>珍</a:t>
              </a:r>
              <a:r>
                <a:rPr lang="zh-CN" altLang="en-US" sz="3600" dirty="0">
                  <a:ln w="12700">
                    <a:noFill/>
                  </a:ln>
                  <a:solidFill>
                    <a:srgbClr val="3A90A1"/>
                  </a:solidFill>
                  <a:latin typeface="黑体" panose="02010609060101010101" pitchFamily="49" charset="-122"/>
                  <a:ea typeface="黑体" panose="02010609060101010101" pitchFamily="49" charset="-122"/>
                </a:rPr>
                <a:t>（    　</a:t>
              </a:r>
              <a:r>
                <a:rPr lang="en-US" altLang="zh-CN" sz="3600" dirty="0">
                  <a:ln w="12700">
                    <a:noFill/>
                  </a:ln>
                  <a:solidFill>
                    <a:srgbClr val="3A90A1"/>
                  </a:solidFill>
                  <a:latin typeface="黑体" panose="02010609060101010101" pitchFamily="49" charset="-122"/>
                  <a:ea typeface="黑体" panose="02010609060101010101" pitchFamily="49" charset="-122"/>
                </a:rPr>
                <a:t>）</a:t>
              </a:r>
              <a:r>
                <a:rPr lang="zh-CN" altLang="en-US" sz="3600" dirty="0">
                  <a:ln w="12700">
                    <a:noFill/>
                  </a:ln>
                  <a:solidFill>
                    <a:srgbClr val="3A90A1"/>
                  </a:solidFill>
                  <a:latin typeface="黑体" panose="02010609060101010101" pitchFamily="49" charset="-122"/>
                  <a:ea typeface="黑体" panose="02010609060101010101" pitchFamily="49" charset="-122"/>
                </a:rPr>
                <a:t>贵</a:t>
              </a:r>
            </a:p>
            <a:p>
              <a:pPr>
                <a:lnSpc>
                  <a:spcPct val="120000"/>
                </a:lnSpc>
                <a:spcBef>
                  <a:spcPct val="50000"/>
                </a:spcBef>
              </a:pPr>
              <a:r>
                <a:rPr lang="zh-CN" altLang="en-US" sz="3600" dirty="0">
                  <a:ln w="12700">
                    <a:noFill/>
                  </a:ln>
                  <a:solidFill>
                    <a:srgbClr val="3A90A1"/>
                  </a:solidFill>
                  <a:latin typeface="黑体" panose="02010609060101010101" pitchFamily="49" charset="-122"/>
                  <a:ea typeface="黑体" panose="02010609060101010101" pitchFamily="49" charset="-122"/>
                </a:rPr>
                <a:t>　　公</a:t>
              </a:r>
              <a:r>
                <a:rPr lang="zh-CN" altLang="en-US" sz="3600" dirty="0">
                  <a:ln w="12700">
                    <a:noFill/>
                  </a:ln>
                  <a:solidFill>
                    <a:srgbClr val="FEB066"/>
                  </a:solidFill>
                  <a:latin typeface="黑体" panose="02010609060101010101" pitchFamily="49" charset="-122"/>
                  <a:ea typeface="黑体" panose="02010609060101010101" pitchFamily="49" charset="-122"/>
                </a:rPr>
                <a:t>孙</a:t>
              </a:r>
              <a:r>
                <a:rPr lang="zh-CN" altLang="en-US" sz="3600" dirty="0">
                  <a:ln w="12700">
                    <a:noFill/>
                  </a:ln>
                  <a:solidFill>
                    <a:srgbClr val="3A90A1"/>
                  </a:solidFill>
                  <a:latin typeface="黑体" panose="02010609060101010101" pitchFamily="49" charset="-122"/>
                  <a:ea typeface="黑体" panose="02010609060101010101" pitchFamily="49" charset="-122"/>
                </a:rPr>
                <a:t>（  　　</a:t>
              </a:r>
              <a:r>
                <a:rPr lang="en-US" altLang="zh-CN" sz="3600" dirty="0">
                  <a:ln w="12700">
                    <a:noFill/>
                  </a:ln>
                  <a:solidFill>
                    <a:srgbClr val="3A90A1"/>
                  </a:solidFill>
                  <a:latin typeface="黑体" panose="02010609060101010101" pitchFamily="49" charset="-122"/>
                  <a:ea typeface="黑体" panose="02010609060101010101" pitchFamily="49" charset="-122"/>
                </a:rPr>
                <a:t>）</a:t>
              </a:r>
              <a:r>
                <a:rPr lang="zh-CN" altLang="en-US" sz="3600" dirty="0">
                  <a:ln w="12700">
                    <a:noFill/>
                  </a:ln>
                  <a:solidFill>
                    <a:srgbClr val="3A90A1"/>
                  </a:solidFill>
                  <a:latin typeface="黑体" panose="02010609060101010101" pitchFamily="49" charset="-122"/>
                  <a:ea typeface="黑体" panose="02010609060101010101" pitchFamily="49" charset="-122"/>
                </a:rPr>
                <a:t>树　   熟</a:t>
              </a:r>
              <a:r>
                <a:rPr lang="zh-CN" altLang="en-US" sz="3600" dirty="0">
                  <a:ln w="12700">
                    <a:noFill/>
                  </a:ln>
                  <a:solidFill>
                    <a:srgbClr val="FEB066"/>
                  </a:solidFill>
                  <a:latin typeface="黑体" panose="02010609060101010101" pitchFamily="49" charset="-122"/>
                  <a:ea typeface="黑体" panose="02010609060101010101" pitchFamily="49" charset="-122"/>
                </a:rPr>
                <a:t>悉</a:t>
              </a:r>
              <a:r>
                <a:rPr lang="zh-CN" altLang="en-US" sz="3600" dirty="0">
                  <a:ln w="12700">
                    <a:noFill/>
                  </a:ln>
                  <a:solidFill>
                    <a:srgbClr val="3A90A1"/>
                  </a:solidFill>
                  <a:latin typeface="黑体" panose="02010609060101010101" pitchFamily="49" charset="-122"/>
                  <a:ea typeface="黑体" panose="02010609060101010101" pitchFamily="49" charset="-122"/>
                </a:rPr>
                <a:t>（  　 </a:t>
              </a:r>
              <a:r>
                <a:rPr lang="en-US" altLang="zh-CN" sz="3600" dirty="0">
                  <a:ln w="12700">
                    <a:noFill/>
                  </a:ln>
                  <a:solidFill>
                    <a:srgbClr val="3A90A1"/>
                  </a:solidFill>
                  <a:latin typeface="黑体" panose="02010609060101010101" pitchFamily="49" charset="-122"/>
                  <a:ea typeface="黑体" panose="02010609060101010101" pitchFamily="49" charset="-122"/>
                </a:rPr>
                <a:t>）</a:t>
              </a:r>
            </a:p>
            <a:p>
              <a:pPr>
                <a:lnSpc>
                  <a:spcPct val="120000"/>
                </a:lnSpc>
                <a:spcBef>
                  <a:spcPct val="50000"/>
                </a:spcBef>
              </a:pPr>
              <a:r>
                <a:rPr lang="en-US" altLang="zh-CN" sz="3600" dirty="0">
                  <a:ln w="12700">
                    <a:noFill/>
                  </a:ln>
                  <a:solidFill>
                    <a:srgbClr val="3A90A1"/>
                  </a:solidFill>
                  <a:latin typeface="黑体" panose="02010609060101010101" pitchFamily="49" charset="-122"/>
                  <a:ea typeface="黑体" panose="02010609060101010101" pitchFamily="49" charset="-122"/>
                </a:rPr>
                <a:t>　　</a:t>
              </a:r>
              <a:endParaRPr lang="zh-CN" altLang="en-US" sz="3600" dirty="0">
                <a:ln w="12700">
                  <a:noFill/>
                </a:ln>
                <a:solidFill>
                  <a:srgbClr val="3A90A1"/>
                </a:solidFill>
                <a:latin typeface="黑体" panose="02010609060101010101" pitchFamily="49" charset="-122"/>
                <a:ea typeface="黑体" panose="02010609060101010101" pitchFamily="49" charset="-122"/>
              </a:endParaRPr>
            </a:p>
          </p:txBody>
        </p:sp>
        <p:sp>
          <p:nvSpPr>
            <p:cNvPr id="7" name="Rectangle 4">
              <a:extLst>
                <a:ext uri="{FF2B5EF4-FFF2-40B4-BE49-F238E27FC236}">
                  <a16:creationId xmlns:a16="http://schemas.microsoft.com/office/drawing/2014/main" xmlns="" id="{BA0DB2D6-7C11-4F47-9A50-ED284466B9A3}"/>
                </a:ext>
              </a:extLst>
            </p:cNvPr>
            <p:cNvSpPr>
              <a:spLocks noChangeArrowheads="1"/>
            </p:cNvSpPr>
            <p:nvPr/>
          </p:nvSpPr>
          <p:spPr bwMode="auto">
            <a:xfrm>
              <a:off x="4302015" y="2145276"/>
              <a:ext cx="409061" cy="409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dirty="0" err="1">
                  <a:ln w="12700">
                    <a:noFill/>
                  </a:ln>
                  <a:solidFill>
                    <a:srgbClr val="FEB066"/>
                  </a:solidFill>
                  <a:latin typeface="黑体" panose="02010609060101010101" pitchFamily="49" charset="-122"/>
                  <a:ea typeface="黑体" panose="02010609060101010101" pitchFamily="49" charset="-122"/>
                </a:rPr>
                <a:t>bó</a:t>
              </a:r>
              <a:endParaRPr lang="zh-CN" altLang="en-US" sz="3600" dirty="0">
                <a:ln w="12700">
                  <a:noFill/>
                </a:ln>
                <a:solidFill>
                  <a:srgbClr val="FEB066"/>
                </a:solidFill>
                <a:latin typeface="黑体" panose="02010609060101010101" pitchFamily="49" charset="-122"/>
                <a:ea typeface="黑体" panose="02010609060101010101" pitchFamily="49" charset="-122"/>
              </a:endParaRPr>
            </a:p>
          </p:txBody>
        </p:sp>
        <p:sp>
          <p:nvSpPr>
            <p:cNvPr id="9" name="Rectangle 5">
              <a:extLst>
                <a:ext uri="{FF2B5EF4-FFF2-40B4-BE49-F238E27FC236}">
                  <a16:creationId xmlns:a16="http://schemas.microsoft.com/office/drawing/2014/main" xmlns="" id="{B7BAA390-09B1-4BC6-8D4A-A80AFA5A1CF8}"/>
                </a:ext>
              </a:extLst>
            </p:cNvPr>
            <p:cNvSpPr>
              <a:spLocks noChangeArrowheads="1"/>
            </p:cNvSpPr>
            <p:nvPr/>
          </p:nvSpPr>
          <p:spPr bwMode="auto">
            <a:xfrm>
              <a:off x="7177140" y="2126902"/>
              <a:ext cx="701248" cy="409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dirty="0" err="1">
                  <a:ln w="12700">
                    <a:noFill/>
                  </a:ln>
                  <a:solidFill>
                    <a:srgbClr val="FEB066"/>
                  </a:solidFill>
                  <a:latin typeface="黑体" panose="02010609060101010101" pitchFamily="49" charset="-122"/>
                  <a:ea typeface="黑体" panose="02010609060101010101" pitchFamily="49" charset="-122"/>
                </a:rPr>
                <a:t>zhēn</a:t>
              </a:r>
              <a:endParaRPr lang="zh-CN" altLang="en-US" sz="3600" dirty="0">
                <a:ln w="12700">
                  <a:noFill/>
                </a:ln>
                <a:solidFill>
                  <a:srgbClr val="FEB066"/>
                </a:solidFill>
                <a:latin typeface="黑体" panose="02010609060101010101" pitchFamily="49" charset="-122"/>
                <a:ea typeface="黑体" panose="02010609060101010101" pitchFamily="49" charset="-122"/>
              </a:endParaRPr>
            </a:p>
          </p:txBody>
        </p:sp>
        <p:sp>
          <p:nvSpPr>
            <p:cNvPr id="10" name="Rectangle 6">
              <a:extLst>
                <a:ext uri="{FF2B5EF4-FFF2-40B4-BE49-F238E27FC236}">
                  <a16:creationId xmlns:a16="http://schemas.microsoft.com/office/drawing/2014/main" xmlns="" id="{4D1C8F6D-F652-4F9C-97DF-69E8C0347B6F}"/>
                </a:ext>
              </a:extLst>
            </p:cNvPr>
            <p:cNvSpPr>
              <a:spLocks noChangeArrowheads="1"/>
            </p:cNvSpPr>
            <p:nvPr/>
          </p:nvSpPr>
          <p:spPr bwMode="auto">
            <a:xfrm>
              <a:off x="4560857" y="2719137"/>
              <a:ext cx="555154" cy="409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dirty="0" err="1">
                  <a:ln w="12700">
                    <a:noFill/>
                  </a:ln>
                  <a:solidFill>
                    <a:srgbClr val="FEB066"/>
                  </a:solidFill>
                  <a:latin typeface="黑体" panose="02010609060101010101" pitchFamily="49" charset="-122"/>
                  <a:ea typeface="黑体" panose="02010609060101010101" pitchFamily="49" charset="-122"/>
                </a:rPr>
                <a:t>sūn</a:t>
              </a:r>
              <a:endParaRPr lang="zh-CN" altLang="en-US" sz="3600" dirty="0">
                <a:ln w="12700">
                  <a:noFill/>
                </a:ln>
                <a:solidFill>
                  <a:srgbClr val="FEB066"/>
                </a:solidFill>
                <a:latin typeface="黑体" panose="02010609060101010101" pitchFamily="49" charset="-122"/>
                <a:ea typeface="黑体" panose="02010609060101010101" pitchFamily="49" charset="-122"/>
              </a:endParaRPr>
            </a:p>
          </p:txBody>
        </p:sp>
        <p:sp>
          <p:nvSpPr>
            <p:cNvPr id="13" name="Rectangle 7">
              <a:extLst>
                <a:ext uri="{FF2B5EF4-FFF2-40B4-BE49-F238E27FC236}">
                  <a16:creationId xmlns:a16="http://schemas.microsoft.com/office/drawing/2014/main" xmlns="" id="{AABEE3BC-0A24-47E2-BF5A-FA0FB6F88579}"/>
                </a:ext>
              </a:extLst>
            </p:cNvPr>
            <p:cNvSpPr>
              <a:spLocks noChangeArrowheads="1"/>
            </p:cNvSpPr>
            <p:nvPr/>
          </p:nvSpPr>
          <p:spPr bwMode="auto">
            <a:xfrm>
              <a:off x="7490297" y="2700765"/>
              <a:ext cx="409061" cy="409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dirty="0" err="1">
                  <a:ln w="12700">
                    <a:noFill/>
                  </a:ln>
                  <a:solidFill>
                    <a:srgbClr val="FEB066"/>
                  </a:solidFill>
                  <a:latin typeface="黑体" panose="02010609060101010101" pitchFamily="49" charset="-122"/>
                  <a:ea typeface="黑体" panose="02010609060101010101" pitchFamily="49" charset="-122"/>
                </a:rPr>
                <a:t>xī</a:t>
              </a:r>
              <a:endParaRPr lang="zh-CN" altLang="en-US" sz="3600" dirty="0">
                <a:ln w="12700">
                  <a:noFill/>
                </a:ln>
                <a:solidFill>
                  <a:srgbClr val="FEB066"/>
                </a:solidFill>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val="447036710"/>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2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0FC0F70-AC76-4EA2-86EB-0B407A4ACBB5}"/>
              </a:ext>
            </a:extLst>
          </p:cNvPr>
          <p:cNvGrpSpPr/>
          <p:nvPr/>
        </p:nvGrpSpPr>
        <p:grpSpPr>
          <a:xfrm>
            <a:off x="0" y="182498"/>
            <a:ext cx="12190413" cy="828055"/>
            <a:chOff x="0" y="548258"/>
            <a:chExt cx="12190413" cy="828055"/>
          </a:xfrm>
        </p:grpSpPr>
        <p:sp>
          <p:nvSpPr>
            <p:cNvPr id="11" name="矩形 10">
              <a:extLst>
                <a:ext uri="{FF2B5EF4-FFF2-40B4-BE49-F238E27FC236}">
                  <a16:creationId xmlns:a16="http://schemas.microsoft.com/office/drawing/2014/main" xmlns="" id="{84C0791A-6676-4043-BBF1-DD2993D19C98}"/>
                </a:ext>
              </a:extLst>
            </p:cNvPr>
            <p:cNvSpPr/>
            <p:nvPr/>
          </p:nvSpPr>
          <p:spPr>
            <a:xfrm flipV="1">
              <a:off x="0" y="1330594"/>
              <a:ext cx="12190413" cy="45719"/>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xmlns="" id="{E9BB0E5B-E5F4-4490-B3C7-C915B81DF5B6}"/>
                </a:ext>
              </a:extLst>
            </p:cNvPr>
            <p:cNvSpPr txBox="1">
              <a:spLocks noChangeArrowheads="1"/>
            </p:cNvSpPr>
            <p:nvPr/>
          </p:nvSpPr>
          <p:spPr bwMode="auto">
            <a:xfrm>
              <a:off x="4100511" y="548258"/>
              <a:ext cx="398939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4000" spc="600" dirty="0">
                  <a:solidFill>
                    <a:srgbClr val="3A90A1"/>
                  </a:solidFill>
                  <a:latin typeface="黑体" panose="02010609060101010101" pitchFamily="49" charset="-122"/>
                  <a:ea typeface="黑体" panose="02010609060101010101" pitchFamily="49" charset="-122"/>
                  <a:sym typeface="Arial" panose="020B0604020202020204" pitchFamily="34" charset="0"/>
                </a:rPr>
                <a:t>字词学习</a:t>
              </a:r>
            </a:p>
          </p:txBody>
        </p:sp>
      </p:grpSp>
      <p:grpSp>
        <p:nvGrpSpPr>
          <p:cNvPr id="5" name="组合 4">
            <a:extLst>
              <a:ext uri="{FF2B5EF4-FFF2-40B4-BE49-F238E27FC236}">
                <a16:creationId xmlns:a16="http://schemas.microsoft.com/office/drawing/2014/main" xmlns="" id="{CACA5B54-B886-463B-B6ED-38A7C0A6DF3A}"/>
              </a:ext>
            </a:extLst>
          </p:cNvPr>
          <p:cNvGrpSpPr/>
          <p:nvPr/>
        </p:nvGrpSpPr>
        <p:grpSpPr>
          <a:xfrm>
            <a:off x="1524225" y="2472023"/>
            <a:ext cx="9637262" cy="1915541"/>
            <a:chOff x="3169674" y="2121160"/>
            <a:chExt cx="5673345" cy="1212344"/>
          </a:xfrm>
        </p:grpSpPr>
        <p:sp>
          <p:nvSpPr>
            <p:cNvPr id="6" name="Text Box 3">
              <a:extLst>
                <a:ext uri="{FF2B5EF4-FFF2-40B4-BE49-F238E27FC236}">
                  <a16:creationId xmlns:a16="http://schemas.microsoft.com/office/drawing/2014/main" xmlns="" id="{1F5EEACE-95BA-445E-BFFA-44E0ABBE1D28}"/>
                </a:ext>
              </a:extLst>
            </p:cNvPr>
            <p:cNvSpPr txBox="1">
              <a:spLocks noChangeArrowheads="1"/>
            </p:cNvSpPr>
            <p:nvPr/>
          </p:nvSpPr>
          <p:spPr bwMode="auto">
            <a:xfrm>
              <a:off x="3169674" y="2145276"/>
              <a:ext cx="5673345" cy="1188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spcBef>
                  <a:spcPct val="50000"/>
                </a:spcBef>
              </a:pPr>
              <a:r>
                <a:rPr lang="zh-CN" altLang="en-US" sz="4000" dirty="0">
                  <a:ln w="12700">
                    <a:noFill/>
                  </a:ln>
                  <a:solidFill>
                    <a:srgbClr val="3A90A1"/>
                  </a:solidFill>
                  <a:latin typeface="黑体" panose="02010609060101010101" pitchFamily="49" charset="-122"/>
                  <a:ea typeface="黑体" panose="02010609060101010101" pitchFamily="49" charset="-122"/>
                </a:rPr>
                <a:t>灭</a:t>
              </a:r>
              <a:r>
                <a:rPr lang="zh-CN" altLang="en-US" sz="4000" dirty="0">
                  <a:ln w="12700">
                    <a:noFill/>
                  </a:ln>
                  <a:solidFill>
                    <a:srgbClr val="FEB066"/>
                  </a:solidFill>
                  <a:latin typeface="黑体" panose="02010609060101010101" pitchFamily="49" charset="-122"/>
                  <a:ea typeface="黑体" panose="02010609060101010101" pitchFamily="49" charset="-122"/>
                </a:rPr>
                <a:t>绝</a:t>
              </a:r>
              <a:r>
                <a:rPr lang="zh-CN" altLang="en-US" sz="4000" dirty="0">
                  <a:ln w="12700">
                    <a:noFill/>
                  </a:ln>
                  <a:solidFill>
                    <a:srgbClr val="3A90A1"/>
                  </a:solidFill>
                  <a:latin typeface="黑体" panose="02010609060101010101" pitchFamily="49" charset="-122"/>
                  <a:ea typeface="黑体" panose="02010609060101010101" pitchFamily="49" charset="-122"/>
                </a:rPr>
                <a:t>（  　   ）　食</a:t>
              </a:r>
              <a:r>
                <a:rPr lang="zh-CN" altLang="en-US" sz="4000" dirty="0">
                  <a:ln w="12700">
                    <a:noFill/>
                  </a:ln>
                  <a:solidFill>
                    <a:srgbClr val="FEB066"/>
                  </a:solidFill>
                  <a:latin typeface="黑体" panose="02010609060101010101" pitchFamily="49" charset="-122"/>
                  <a:ea typeface="黑体" panose="02010609060101010101" pitchFamily="49" charset="-122"/>
                </a:rPr>
                <a:t>肉</a:t>
              </a:r>
              <a:r>
                <a:rPr lang="zh-CN" altLang="en-US" sz="4000" dirty="0">
                  <a:ln w="12700">
                    <a:noFill/>
                  </a:ln>
                  <a:solidFill>
                    <a:srgbClr val="3A90A1"/>
                  </a:solidFill>
                  <a:latin typeface="黑体" panose="02010609060101010101" pitchFamily="49" charset="-122"/>
                  <a:ea typeface="黑体" panose="02010609060101010101" pitchFamily="49" charset="-122"/>
                </a:rPr>
                <a:t>（　     ）动物</a:t>
              </a:r>
            </a:p>
            <a:p>
              <a:pPr>
                <a:lnSpc>
                  <a:spcPct val="120000"/>
                </a:lnSpc>
                <a:spcBef>
                  <a:spcPct val="50000"/>
                </a:spcBef>
              </a:pPr>
              <a:r>
                <a:rPr lang="zh-CN" altLang="en-US" sz="4000" dirty="0">
                  <a:ln w="12700">
                    <a:noFill/>
                  </a:ln>
                  <a:solidFill>
                    <a:srgbClr val="3A90A1"/>
                  </a:solidFill>
                  <a:latin typeface="黑体" panose="02010609060101010101" pitchFamily="49" charset="-122"/>
                  <a:ea typeface="黑体" panose="02010609060101010101" pitchFamily="49" charset="-122"/>
                </a:rPr>
                <a:t>　　历</a:t>
              </a:r>
              <a:r>
                <a:rPr lang="zh-CN" altLang="en-US" sz="4000" dirty="0">
                  <a:ln w="12700">
                    <a:noFill/>
                  </a:ln>
                  <a:solidFill>
                    <a:srgbClr val="FEB066"/>
                  </a:solidFill>
                  <a:latin typeface="黑体" panose="02010609060101010101" pitchFamily="49" charset="-122"/>
                  <a:ea typeface="黑体" panose="02010609060101010101" pitchFamily="49" charset="-122"/>
                </a:rPr>
                <a:t>史</a:t>
              </a:r>
              <a:r>
                <a:rPr lang="zh-CN" altLang="en-US" sz="4000" dirty="0">
                  <a:ln w="12700">
                    <a:noFill/>
                  </a:ln>
                  <a:solidFill>
                    <a:srgbClr val="3A90A1"/>
                  </a:solidFill>
                  <a:latin typeface="黑体" panose="02010609060101010101" pitchFamily="49" charset="-122"/>
                  <a:ea typeface="黑体" panose="02010609060101010101" pitchFamily="49" charset="-122"/>
                </a:rPr>
                <a:t>（       ）　</a:t>
              </a:r>
              <a:r>
                <a:rPr lang="zh-CN" altLang="en-US" sz="4000" dirty="0">
                  <a:ln w="12700">
                    <a:noFill/>
                  </a:ln>
                  <a:solidFill>
                    <a:srgbClr val="FEB066"/>
                  </a:solidFill>
                  <a:latin typeface="黑体" panose="02010609060101010101" pitchFamily="49" charset="-122"/>
                  <a:ea typeface="黑体" panose="02010609060101010101" pitchFamily="49" charset="-122"/>
                </a:rPr>
                <a:t>核</a:t>
              </a:r>
              <a:r>
                <a:rPr lang="zh-CN" altLang="en-US" sz="4000" dirty="0">
                  <a:ln w="12700">
                    <a:noFill/>
                  </a:ln>
                  <a:solidFill>
                    <a:srgbClr val="3A90A1"/>
                  </a:solidFill>
                  <a:latin typeface="黑体" panose="02010609060101010101" pitchFamily="49" charset="-122"/>
                  <a:ea typeface="黑体" panose="02010609060101010101" pitchFamily="49" charset="-122"/>
                </a:rPr>
                <a:t>（      ）桃</a:t>
              </a:r>
            </a:p>
          </p:txBody>
        </p:sp>
        <p:sp>
          <p:nvSpPr>
            <p:cNvPr id="7" name="Rectangle 4">
              <a:extLst>
                <a:ext uri="{FF2B5EF4-FFF2-40B4-BE49-F238E27FC236}">
                  <a16:creationId xmlns:a16="http://schemas.microsoft.com/office/drawing/2014/main" xmlns="" id="{C3166BA4-9E59-4C0D-ABF1-E595F7F8C3F7}"/>
                </a:ext>
              </a:extLst>
            </p:cNvPr>
            <p:cNvSpPr>
              <a:spLocks noChangeArrowheads="1"/>
            </p:cNvSpPr>
            <p:nvPr/>
          </p:nvSpPr>
          <p:spPr bwMode="auto">
            <a:xfrm>
              <a:off x="4398281" y="2145274"/>
              <a:ext cx="564503" cy="448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4000" b="1" dirty="0" err="1">
                  <a:ln w="12700">
                    <a:noFill/>
                  </a:ln>
                  <a:solidFill>
                    <a:srgbClr val="FEB066"/>
                  </a:solidFill>
                  <a:latin typeface="黑体" panose="02010609060101010101" pitchFamily="49" charset="-122"/>
                  <a:ea typeface="黑体" panose="02010609060101010101" pitchFamily="49" charset="-122"/>
                </a:rPr>
                <a:t>jué</a:t>
              </a:r>
              <a:endParaRPr lang="zh-CN" altLang="en-US" sz="4000" b="1" dirty="0">
                <a:ln w="12700">
                  <a:noFill/>
                </a:ln>
                <a:solidFill>
                  <a:srgbClr val="FEB066"/>
                </a:solidFill>
                <a:latin typeface="黑体" panose="02010609060101010101" pitchFamily="49" charset="-122"/>
                <a:ea typeface="黑体" panose="02010609060101010101" pitchFamily="49" charset="-122"/>
              </a:endParaRPr>
            </a:p>
          </p:txBody>
        </p:sp>
        <p:sp>
          <p:nvSpPr>
            <p:cNvPr id="9" name="Rectangle 5">
              <a:extLst>
                <a:ext uri="{FF2B5EF4-FFF2-40B4-BE49-F238E27FC236}">
                  <a16:creationId xmlns:a16="http://schemas.microsoft.com/office/drawing/2014/main" xmlns="" id="{5F02F38C-2521-4B18-B6C0-091778D0DE1D}"/>
                </a:ext>
              </a:extLst>
            </p:cNvPr>
            <p:cNvSpPr>
              <a:spLocks noChangeArrowheads="1"/>
            </p:cNvSpPr>
            <p:nvPr/>
          </p:nvSpPr>
          <p:spPr bwMode="auto">
            <a:xfrm>
              <a:off x="6954142" y="2121160"/>
              <a:ext cx="564503" cy="448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4000" b="1" dirty="0" err="1">
                  <a:ln w="12700">
                    <a:noFill/>
                  </a:ln>
                  <a:solidFill>
                    <a:srgbClr val="FEB066"/>
                  </a:solidFill>
                  <a:latin typeface="黑体" panose="02010609060101010101" pitchFamily="49" charset="-122"/>
                  <a:ea typeface="黑体" panose="02010609060101010101" pitchFamily="49" charset="-122"/>
                </a:rPr>
                <a:t>ròu</a:t>
              </a:r>
              <a:endParaRPr lang="zh-CN" altLang="en-US" sz="4000" b="1" dirty="0">
                <a:ln w="12700">
                  <a:noFill/>
                </a:ln>
                <a:solidFill>
                  <a:srgbClr val="FEB066"/>
                </a:solidFill>
                <a:latin typeface="黑体" panose="02010609060101010101" pitchFamily="49" charset="-122"/>
                <a:ea typeface="黑体" panose="02010609060101010101" pitchFamily="49" charset="-122"/>
              </a:endParaRPr>
            </a:p>
          </p:txBody>
        </p:sp>
        <p:sp>
          <p:nvSpPr>
            <p:cNvPr id="10" name="Rectangle 6">
              <a:extLst>
                <a:ext uri="{FF2B5EF4-FFF2-40B4-BE49-F238E27FC236}">
                  <a16:creationId xmlns:a16="http://schemas.microsoft.com/office/drawing/2014/main" xmlns="" id="{78E1A71E-5E6B-462A-B978-8DF48A34C61E}"/>
                </a:ext>
              </a:extLst>
            </p:cNvPr>
            <p:cNvSpPr>
              <a:spLocks noChangeArrowheads="1"/>
            </p:cNvSpPr>
            <p:nvPr/>
          </p:nvSpPr>
          <p:spPr bwMode="auto">
            <a:xfrm>
              <a:off x="4995121" y="2731627"/>
              <a:ext cx="564503" cy="448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4000" b="1" dirty="0" err="1">
                  <a:ln w="12700">
                    <a:noFill/>
                  </a:ln>
                  <a:solidFill>
                    <a:srgbClr val="FEB066"/>
                  </a:solidFill>
                  <a:latin typeface="黑体" panose="02010609060101010101" pitchFamily="49" charset="-122"/>
                  <a:ea typeface="黑体" panose="02010609060101010101" pitchFamily="49" charset="-122"/>
                </a:rPr>
                <a:t>shǐ</a:t>
              </a:r>
              <a:endParaRPr lang="zh-CN" altLang="en-US" sz="4000" b="1" dirty="0">
                <a:ln w="12700">
                  <a:noFill/>
                </a:ln>
                <a:solidFill>
                  <a:srgbClr val="FEB066"/>
                </a:solidFill>
                <a:latin typeface="黑体" panose="02010609060101010101" pitchFamily="49" charset="-122"/>
                <a:ea typeface="黑体" panose="02010609060101010101" pitchFamily="49" charset="-122"/>
              </a:endParaRPr>
            </a:p>
          </p:txBody>
        </p:sp>
        <p:sp>
          <p:nvSpPr>
            <p:cNvPr id="13" name="Rectangle 7">
              <a:extLst>
                <a:ext uri="{FF2B5EF4-FFF2-40B4-BE49-F238E27FC236}">
                  <a16:creationId xmlns:a16="http://schemas.microsoft.com/office/drawing/2014/main" xmlns="" id="{16E6DA67-BE5E-4F8D-AFBA-5F7D54FAD923}"/>
                </a:ext>
              </a:extLst>
            </p:cNvPr>
            <p:cNvSpPr>
              <a:spLocks noChangeArrowheads="1"/>
            </p:cNvSpPr>
            <p:nvPr/>
          </p:nvSpPr>
          <p:spPr bwMode="auto">
            <a:xfrm>
              <a:off x="7132786" y="2753100"/>
              <a:ext cx="604310" cy="448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4000" b="1" dirty="0" err="1">
                  <a:ln w="12700">
                    <a:noFill/>
                  </a:ln>
                  <a:solidFill>
                    <a:srgbClr val="FEB066"/>
                  </a:solidFill>
                  <a:latin typeface="黑体" panose="02010609060101010101" pitchFamily="49" charset="-122"/>
                  <a:ea typeface="黑体" panose="02010609060101010101" pitchFamily="49" charset="-122"/>
                </a:rPr>
                <a:t>hé</a:t>
              </a:r>
              <a:endParaRPr lang="zh-CN" altLang="en-US" sz="4000" b="1" dirty="0">
                <a:ln w="12700">
                  <a:noFill/>
                </a:ln>
                <a:solidFill>
                  <a:srgbClr val="FEB066"/>
                </a:solidFill>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val="3280197093"/>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2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0FC0F70-AC76-4EA2-86EB-0B407A4ACBB5}"/>
              </a:ext>
            </a:extLst>
          </p:cNvPr>
          <p:cNvGrpSpPr/>
          <p:nvPr/>
        </p:nvGrpSpPr>
        <p:grpSpPr>
          <a:xfrm>
            <a:off x="0" y="182498"/>
            <a:ext cx="12190413" cy="828055"/>
            <a:chOff x="0" y="548258"/>
            <a:chExt cx="12190413" cy="828055"/>
          </a:xfrm>
        </p:grpSpPr>
        <p:sp>
          <p:nvSpPr>
            <p:cNvPr id="11" name="矩形 10">
              <a:extLst>
                <a:ext uri="{FF2B5EF4-FFF2-40B4-BE49-F238E27FC236}">
                  <a16:creationId xmlns:a16="http://schemas.microsoft.com/office/drawing/2014/main" xmlns="" id="{84C0791A-6676-4043-BBF1-DD2993D19C98}"/>
                </a:ext>
              </a:extLst>
            </p:cNvPr>
            <p:cNvSpPr/>
            <p:nvPr/>
          </p:nvSpPr>
          <p:spPr>
            <a:xfrm flipV="1">
              <a:off x="0" y="1330594"/>
              <a:ext cx="12190413" cy="45719"/>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xmlns="" id="{E9BB0E5B-E5F4-4490-B3C7-C915B81DF5B6}"/>
                </a:ext>
              </a:extLst>
            </p:cNvPr>
            <p:cNvSpPr txBox="1">
              <a:spLocks noChangeArrowheads="1"/>
            </p:cNvSpPr>
            <p:nvPr/>
          </p:nvSpPr>
          <p:spPr bwMode="auto">
            <a:xfrm>
              <a:off x="4100511" y="548258"/>
              <a:ext cx="398939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4000" spc="600" dirty="0">
                  <a:solidFill>
                    <a:srgbClr val="3A90A1"/>
                  </a:solidFill>
                  <a:latin typeface="黑体" panose="02010609060101010101" pitchFamily="49" charset="-122"/>
                  <a:ea typeface="黑体" panose="02010609060101010101" pitchFamily="49" charset="-122"/>
                  <a:sym typeface="Arial" panose="020B0604020202020204" pitchFamily="34" charset="0"/>
                </a:rPr>
                <a:t>字词学习</a:t>
              </a:r>
            </a:p>
          </p:txBody>
        </p:sp>
      </p:grpSp>
      <p:grpSp>
        <p:nvGrpSpPr>
          <p:cNvPr id="5" name="组合 4">
            <a:extLst>
              <a:ext uri="{FF2B5EF4-FFF2-40B4-BE49-F238E27FC236}">
                <a16:creationId xmlns:a16="http://schemas.microsoft.com/office/drawing/2014/main" xmlns="" id="{616BB81C-049A-4886-8931-E4B0055FB597}"/>
              </a:ext>
            </a:extLst>
          </p:cNvPr>
          <p:cNvGrpSpPr/>
          <p:nvPr/>
        </p:nvGrpSpPr>
        <p:grpSpPr>
          <a:xfrm>
            <a:off x="2357525" y="2220245"/>
            <a:ext cx="7555732" cy="2769989"/>
            <a:chOff x="2545570" y="2523595"/>
            <a:chExt cx="3920600" cy="1753124"/>
          </a:xfrm>
        </p:grpSpPr>
        <p:sp>
          <p:nvSpPr>
            <p:cNvPr id="6" name="Text Box 3">
              <a:extLst>
                <a:ext uri="{FF2B5EF4-FFF2-40B4-BE49-F238E27FC236}">
                  <a16:creationId xmlns:a16="http://schemas.microsoft.com/office/drawing/2014/main" xmlns="" id="{D60A84C4-EFD6-4176-A764-17666FDECEFD}"/>
                </a:ext>
              </a:extLst>
            </p:cNvPr>
            <p:cNvSpPr txBox="1">
              <a:spLocks noChangeArrowheads="1"/>
            </p:cNvSpPr>
            <p:nvPr/>
          </p:nvSpPr>
          <p:spPr bwMode="auto">
            <a:xfrm>
              <a:off x="2545570" y="2523595"/>
              <a:ext cx="3920600" cy="1753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spcBef>
                  <a:spcPct val="50000"/>
                </a:spcBef>
              </a:pPr>
              <a:r>
                <a:rPr lang="zh-CN" altLang="en-US" sz="6000" dirty="0">
                  <a:ln w="12700">
                    <a:noFill/>
                  </a:ln>
                  <a:solidFill>
                    <a:srgbClr val="FEB066"/>
                  </a:solidFill>
                  <a:latin typeface="黑体" panose="02010609060101010101" pitchFamily="49" charset="-122"/>
                  <a:ea typeface="黑体" panose="02010609060101010101" pitchFamily="49" charset="-122"/>
                </a:rPr>
                <a:t>缺</a:t>
              </a:r>
              <a:r>
                <a:rPr lang="zh-CN" altLang="en-US" sz="6000" dirty="0">
                  <a:ln w="12700">
                    <a:noFill/>
                  </a:ln>
                  <a:solidFill>
                    <a:srgbClr val="3A90A1"/>
                  </a:solidFill>
                  <a:latin typeface="黑体" panose="02010609060101010101" pitchFamily="49" charset="-122"/>
                  <a:ea typeface="黑体" panose="02010609060101010101" pitchFamily="49" charset="-122"/>
                </a:rPr>
                <a:t>（　　）</a:t>
              </a:r>
              <a:r>
                <a:rPr lang="zh-CN" altLang="en-US" sz="6000" dirty="0">
                  <a:ln w="12700">
                    <a:noFill/>
                  </a:ln>
                  <a:solidFill>
                    <a:srgbClr val="FEB066"/>
                  </a:solidFill>
                  <a:latin typeface="黑体" panose="02010609060101010101" pitchFamily="49" charset="-122"/>
                  <a:ea typeface="黑体" panose="02010609060101010101" pitchFamily="49" charset="-122"/>
                </a:rPr>
                <a:t>乏</a:t>
              </a:r>
              <a:r>
                <a:rPr lang="zh-CN" altLang="en-US" sz="6000" dirty="0">
                  <a:ln w="12700">
                    <a:noFill/>
                  </a:ln>
                  <a:solidFill>
                    <a:srgbClr val="3A90A1"/>
                  </a:solidFill>
                  <a:latin typeface="黑体" panose="02010609060101010101" pitchFamily="49" charset="-122"/>
                  <a:ea typeface="黑体" panose="02010609060101010101" pitchFamily="49" charset="-122"/>
                </a:rPr>
                <a:t>（　 ）　</a:t>
              </a:r>
              <a:endParaRPr lang="en-US" altLang="zh-CN" sz="6000" dirty="0">
                <a:ln w="12700">
                  <a:noFill/>
                </a:ln>
                <a:solidFill>
                  <a:srgbClr val="3A90A1"/>
                </a:solidFill>
                <a:latin typeface="黑体" panose="02010609060101010101" pitchFamily="49" charset="-122"/>
                <a:ea typeface="黑体" panose="02010609060101010101" pitchFamily="49" charset="-122"/>
              </a:endParaRPr>
            </a:p>
            <a:p>
              <a:pPr>
                <a:lnSpc>
                  <a:spcPct val="120000"/>
                </a:lnSpc>
                <a:spcBef>
                  <a:spcPct val="50000"/>
                </a:spcBef>
              </a:pPr>
              <a:r>
                <a:rPr lang="zh-CN" altLang="en-US" sz="6000" dirty="0">
                  <a:ln w="12700">
                    <a:noFill/>
                  </a:ln>
                  <a:solidFill>
                    <a:srgbClr val="3A90A1"/>
                  </a:solidFill>
                  <a:latin typeface="黑体" panose="02010609060101010101" pitchFamily="49" charset="-122"/>
                  <a:ea typeface="黑体" panose="02010609060101010101" pitchFamily="49" charset="-122"/>
                </a:rPr>
                <a:t>    </a:t>
              </a:r>
              <a:r>
                <a:rPr lang="zh-CN" altLang="en-US" sz="6000" dirty="0">
                  <a:ln w="12700">
                    <a:noFill/>
                  </a:ln>
                  <a:solidFill>
                    <a:srgbClr val="FEB066"/>
                  </a:solidFill>
                  <a:latin typeface="黑体" panose="02010609060101010101" pitchFamily="49" charset="-122"/>
                  <a:ea typeface="黑体" panose="02010609060101010101" pitchFamily="49" charset="-122"/>
                </a:rPr>
                <a:t>稀</a:t>
              </a:r>
              <a:r>
                <a:rPr lang="zh-CN" altLang="en-US" sz="6000" dirty="0">
                  <a:ln w="12700">
                    <a:noFill/>
                  </a:ln>
                  <a:solidFill>
                    <a:srgbClr val="3A90A1"/>
                  </a:solidFill>
                  <a:latin typeface="黑体" panose="02010609060101010101" pitchFamily="49" charset="-122"/>
                  <a:ea typeface="黑体" panose="02010609060101010101" pitchFamily="49" charset="-122"/>
                </a:rPr>
                <a:t>（ 　 ）有</a:t>
              </a:r>
            </a:p>
          </p:txBody>
        </p:sp>
        <p:sp>
          <p:nvSpPr>
            <p:cNvPr id="7" name="Rectangle 4">
              <a:extLst>
                <a:ext uri="{FF2B5EF4-FFF2-40B4-BE49-F238E27FC236}">
                  <a16:creationId xmlns:a16="http://schemas.microsoft.com/office/drawing/2014/main" xmlns="" id="{568DF87F-BB0D-4C46-8A95-E4036CE98202}"/>
                </a:ext>
              </a:extLst>
            </p:cNvPr>
            <p:cNvSpPr>
              <a:spLocks noChangeArrowheads="1"/>
            </p:cNvSpPr>
            <p:nvPr/>
          </p:nvSpPr>
          <p:spPr bwMode="auto">
            <a:xfrm>
              <a:off x="3464884" y="2580639"/>
              <a:ext cx="537499" cy="486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4400" b="1" dirty="0" err="1">
                  <a:solidFill>
                    <a:srgbClr val="FEB066"/>
                  </a:solidFill>
                  <a:latin typeface="黑体" panose="02010609060101010101" pitchFamily="49" charset="-122"/>
                  <a:ea typeface="黑体" panose="02010609060101010101" pitchFamily="49" charset="-122"/>
                </a:rPr>
                <a:t>quē</a:t>
              </a:r>
              <a:endParaRPr lang="zh-CN" altLang="en-US" sz="4400" b="1" dirty="0">
                <a:solidFill>
                  <a:srgbClr val="FEB066"/>
                </a:solidFill>
                <a:latin typeface="黑体" panose="02010609060101010101" pitchFamily="49" charset="-122"/>
                <a:ea typeface="黑体" panose="02010609060101010101" pitchFamily="49" charset="-122"/>
              </a:endParaRPr>
            </a:p>
          </p:txBody>
        </p:sp>
        <p:sp>
          <p:nvSpPr>
            <p:cNvPr id="9" name="Rectangle 5">
              <a:extLst>
                <a:ext uri="{FF2B5EF4-FFF2-40B4-BE49-F238E27FC236}">
                  <a16:creationId xmlns:a16="http://schemas.microsoft.com/office/drawing/2014/main" xmlns="" id="{768AF9B6-6C5A-4E8A-B776-FA95C0EBBCF9}"/>
                </a:ext>
              </a:extLst>
            </p:cNvPr>
            <p:cNvSpPr>
              <a:spLocks noChangeArrowheads="1"/>
            </p:cNvSpPr>
            <p:nvPr/>
          </p:nvSpPr>
          <p:spPr bwMode="auto">
            <a:xfrm>
              <a:off x="4382597" y="3581167"/>
              <a:ext cx="390273" cy="486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4400" b="1" dirty="0" err="1">
                  <a:solidFill>
                    <a:srgbClr val="FEB066"/>
                  </a:solidFill>
                  <a:latin typeface="黑体" panose="02010609060101010101" pitchFamily="49" charset="-122"/>
                  <a:ea typeface="黑体" panose="02010609060101010101" pitchFamily="49" charset="-122"/>
                </a:rPr>
                <a:t>xī</a:t>
              </a:r>
              <a:endParaRPr lang="zh-CN" altLang="en-US" sz="4400" b="1" dirty="0">
                <a:solidFill>
                  <a:srgbClr val="FEB066"/>
                </a:solidFill>
                <a:latin typeface="黑体" panose="02010609060101010101" pitchFamily="49" charset="-122"/>
                <a:ea typeface="黑体" panose="02010609060101010101" pitchFamily="49" charset="-122"/>
              </a:endParaRPr>
            </a:p>
          </p:txBody>
        </p:sp>
        <p:sp>
          <p:nvSpPr>
            <p:cNvPr id="10" name="Rectangle 6">
              <a:extLst>
                <a:ext uri="{FF2B5EF4-FFF2-40B4-BE49-F238E27FC236}">
                  <a16:creationId xmlns:a16="http://schemas.microsoft.com/office/drawing/2014/main" xmlns="" id="{ECB9FDAC-4765-4617-9D50-9209C32DECBF}"/>
                </a:ext>
              </a:extLst>
            </p:cNvPr>
            <p:cNvSpPr>
              <a:spLocks noChangeArrowheads="1"/>
            </p:cNvSpPr>
            <p:nvPr/>
          </p:nvSpPr>
          <p:spPr bwMode="auto">
            <a:xfrm>
              <a:off x="5464091" y="2580639"/>
              <a:ext cx="404414" cy="525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4800" b="1" dirty="0" err="1">
                  <a:solidFill>
                    <a:srgbClr val="FEB066"/>
                  </a:solidFill>
                  <a:latin typeface="黑体" panose="02010609060101010101" pitchFamily="49" charset="-122"/>
                  <a:ea typeface="黑体" panose="02010609060101010101" pitchFamily="49" charset="-122"/>
                </a:rPr>
                <a:t>f</a:t>
              </a:r>
              <a:r>
                <a:rPr lang="en-US" altLang="zh-CN" sz="4400" b="1" dirty="0" err="1">
                  <a:solidFill>
                    <a:srgbClr val="FEB066"/>
                  </a:solidFill>
                  <a:latin typeface="黑体" panose="02010609060101010101" pitchFamily="49" charset="-122"/>
                  <a:ea typeface="黑体" panose="02010609060101010101" pitchFamily="49" charset="-122"/>
                </a:rPr>
                <a:t>á</a:t>
              </a:r>
              <a:endParaRPr lang="zh-CN" altLang="en-US" sz="4400" b="1" dirty="0">
                <a:solidFill>
                  <a:srgbClr val="FEB066"/>
                </a:solidFill>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val="257389439"/>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2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0FC0F70-AC76-4EA2-86EB-0B407A4ACBB5}"/>
              </a:ext>
            </a:extLst>
          </p:cNvPr>
          <p:cNvGrpSpPr/>
          <p:nvPr/>
        </p:nvGrpSpPr>
        <p:grpSpPr>
          <a:xfrm>
            <a:off x="0" y="182498"/>
            <a:ext cx="12190413" cy="828055"/>
            <a:chOff x="0" y="548258"/>
            <a:chExt cx="12190413" cy="828055"/>
          </a:xfrm>
        </p:grpSpPr>
        <p:sp>
          <p:nvSpPr>
            <p:cNvPr id="11" name="矩形 10">
              <a:extLst>
                <a:ext uri="{FF2B5EF4-FFF2-40B4-BE49-F238E27FC236}">
                  <a16:creationId xmlns:a16="http://schemas.microsoft.com/office/drawing/2014/main" xmlns="" id="{84C0791A-6676-4043-BBF1-DD2993D19C98}"/>
                </a:ext>
              </a:extLst>
            </p:cNvPr>
            <p:cNvSpPr/>
            <p:nvPr/>
          </p:nvSpPr>
          <p:spPr>
            <a:xfrm flipV="1">
              <a:off x="0" y="1330594"/>
              <a:ext cx="12190413" cy="45719"/>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xmlns="" id="{E9BB0E5B-E5F4-4490-B3C7-C915B81DF5B6}"/>
                </a:ext>
              </a:extLst>
            </p:cNvPr>
            <p:cNvSpPr txBox="1">
              <a:spLocks noChangeArrowheads="1"/>
            </p:cNvSpPr>
            <p:nvPr/>
          </p:nvSpPr>
          <p:spPr bwMode="auto">
            <a:xfrm>
              <a:off x="4100511" y="548258"/>
              <a:ext cx="398939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4000" spc="600" dirty="0">
                  <a:solidFill>
                    <a:srgbClr val="3A90A1"/>
                  </a:solidFill>
                  <a:latin typeface="黑体" panose="02010609060101010101" pitchFamily="49" charset="-122"/>
                  <a:ea typeface="黑体" panose="02010609060101010101" pitchFamily="49" charset="-122"/>
                  <a:sym typeface="Arial" panose="020B0604020202020204" pitchFamily="34" charset="0"/>
                </a:rPr>
                <a:t>字词学习</a:t>
              </a:r>
            </a:p>
          </p:txBody>
        </p:sp>
      </p:grpSp>
      <p:sp>
        <p:nvSpPr>
          <p:cNvPr id="5" name="Rectangle 4">
            <a:extLst>
              <a:ext uri="{FF2B5EF4-FFF2-40B4-BE49-F238E27FC236}">
                <a16:creationId xmlns:a16="http://schemas.microsoft.com/office/drawing/2014/main" xmlns="" id="{83053B8F-4A06-412D-9E33-1CE6694C2F8A}"/>
              </a:ext>
            </a:extLst>
          </p:cNvPr>
          <p:cNvSpPr>
            <a:spLocks noChangeArrowheads="1"/>
          </p:cNvSpPr>
          <p:nvPr/>
        </p:nvSpPr>
        <p:spPr bwMode="auto">
          <a:xfrm>
            <a:off x="1863356" y="2985644"/>
            <a:ext cx="10009330" cy="1779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20000"/>
              </a:lnSpc>
              <a:spcBef>
                <a:spcPct val="50000"/>
              </a:spcBef>
            </a:pPr>
            <a:r>
              <a:rPr lang="zh-CN" altLang="en-US" sz="4000" dirty="0">
                <a:ln w="12700">
                  <a:noFill/>
                </a:ln>
                <a:solidFill>
                  <a:srgbClr val="3A90A1"/>
                </a:solidFill>
                <a:latin typeface="黑体" panose="02010609060101010101" pitchFamily="49" charset="-122"/>
                <a:ea typeface="黑体" panose="02010609060101010101" pitchFamily="49" charset="-122"/>
              </a:rPr>
              <a:t>　　历史　 灭绝    千克 　 化石</a:t>
            </a:r>
          </a:p>
          <a:p>
            <a:pPr>
              <a:lnSpc>
                <a:spcPct val="120000"/>
              </a:lnSpc>
              <a:spcBef>
                <a:spcPct val="50000"/>
              </a:spcBef>
            </a:pPr>
            <a:r>
              <a:rPr lang="zh-CN" altLang="en-US" sz="4000" dirty="0">
                <a:ln w="12700">
                  <a:noFill/>
                </a:ln>
                <a:solidFill>
                  <a:srgbClr val="3A90A1"/>
                </a:solidFill>
                <a:latin typeface="黑体" panose="02010609060101010101" pitchFamily="49" charset="-122"/>
                <a:ea typeface="黑体" panose="02010609060101010101" pitchFamily="49" charset="-122"/>
              </a:rPr>
              <a:t>　　一代　 植物    公孙树</a:t>
            </a:r>
          </a:p>
        </p:txBody>
      </p:sp>
      <p:sp>
        <p:nvSpPr>
          <p:cNvPr id="6" name="TextBox 8">
            <a:extLst>
              <a:ext uri="{FF2B5EF4-FFF2-40B4-BE49-F238E27FC236}">
                <a16:creationId xmlns:a16="http://schemas.microsoft.com/office/drawing/2014/main" xmlns="" id="{2C85255E-52AB-4BD4-B759-CCD4E280F828}"/>
              </a:ext>
            </a:extLst>
          </p:cNvPr>
          <p:cNvSpPr txBox="1">
            <a:spLocks noChangeArrowheads="1"/>
          </p:cNvSpPr>
          <p:nvPr/>
        </p:nvSpPr>
        <p:spPr bwMode="auto">
          <a:xfrm>
            <a:off x="4238397" y="1666361"/>
            <a:ext cx="398939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5400" b="1" spc="600" dirty="0">
                <a:solidFill>
                  <a:srgbClr val="FEB066"/>
                </a:solidFill>
                <a:latin typeface="黑体" panose="02010609060101010101" pitchFamily="49" charset="-122"/>
                <a:ea typeface="黑体" panose="02010609060101010101" pitchFamily="49" charset="-122"/>
                <a:sym typeface="Arial" panose="020B0604020202020204" pitchFamily="34" charset="0"/>
              </a:rPr>
              <a:t>我会写</a:t>
            </a:r>
            <a:r>
              <a:rPr lang="en-US" altLang="zh-CN" sz="5400" b="1" spc="600" dirty="0">
                <a:solidFill>
                  <a:srgbClr val="FEB066"/>
                </a:solidFill>
                <a:latin typeface="黑体" panose="02010609060101010101" pitchFamily="49" charset="-122"/>
                <a:ea typeface="黑体" panose="02010609060101010101" pitchFamily="49" charset="-122"/>
                <a:sym typeface="Arial" panose="020B0604020202020204" pitchFamily="34" charset="0"/>
              </a:rPr>
              <a:t>!</a:t>
            </a:r>
            <a:endParaRPr lang="zh-CN" altLang="en-US" sz="5400" b="1" spc="600" dirty="0">
              <a:solidFill>
                <a:srgbClr val="FEB066"/>
              </a:solidFill>
              <a:latin typeface="黑体" panose="02010609060101010101" pitchFamily="49" charset="-122"/>
              <a:ea typeface="黑体" panose="02010609060101010101" pitchFamily="49" charset="-122"/>
              <a:sym typeface="Arial" panose="020B0604020202020204" pitchFamily="34" charset="0"/>
            </a:endParaRPr>
          </a:p>
        </p:txBody>
      </p:sp>
    </p:spTree>
    <p:extLst>
      <p:ext uri="{BB962C8B-B14F-4D97-AF65-F5344CB8AC3E}">
        <p14:creationId xmlns:p14="http://schemas.microsoft.com/office/powerpoint/2010/main" val="2562243794"/>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750"/>
                                        <p:tgtEl>
                                          <p:spTgt spid="6"/>
                                        </p:tgtEl>
                                      </p:cBhvr>
                                    </p:animEffect>
                                    <p:anim calcmode="lin" valueType="num">
                                      <p:cBhvr>
                                        <p:cTn id="17" dur="750" fill="hold"/>
                                        <p:tgtEl>
                                          <p:spTgt spid="6"/>
                                        </p:tgtEl>
                                        <p:attrNameLst>
                                          <p:attrName>ppt_x</p:attrName>
                                        </p:attrNameLst>
                                      </p:cBhvr>
                                      <p:tavLst>
                                        <p:tav tm="0">
                                          <p:val>
                                            <p:strVal val="#ppt_x"/>
                                          </p:val>
                                        </p:tav>
                                        <p:tav tm="100000">
                                          <p:val>
                                            <p:strVal val="#ppt_x"/>
                                          </p:val>
                                        </p:tav>
                                      </p:tavLst>
                                    </p:anim>
                                    <p:anim calcmode="lin" valueType="num">
                                      <p:cBhvr>
                                        <p:cTn id="18" dur="7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0FC503C2-5B6A-40FB-A59A-B5A57FC72C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xmlns="" id="{ABD80E1C-7E2A-4CA7-83A9-87C0967EF6E2}"/>
              </a:ext>
            </a:extLst>
          </p:cNvPr>
          <p:cNvSpPr/>
          <p:nvPr/>
        </p:nvSpPr>
        <p:spPr>
          <a:xfrm>
            <a:off x="354012" y="342900"/>
            <a:ext cx="11482388" cy="6173786"/>
          </a:xfrm>
          <a:prstGeom prst="rect">
            <a:avLst/>
          </a:prstGeom>
          <a:noFill/>
          <a:ln>
            <a:solidFill>
              <a:srgbClr val="3A90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xmlns="" id="{1CBBE432-6DDE-4BF0-A556-1778AA301B43}"/>
              </a:ext>
            </a:extLst>
          </p:cNvPr>
          <p:cNvGrpSpPr>
            <a:grpSpLocks/>
          </p:cNvGrpSpPr>
          <p:nvPr/>
        </p:nvGrpSpPr>
        <p:grpSpPr bwMode="auto">
          <a:xfrm>
            <a:off x="3762982" y="1451431"/>
            <a:ext cx="1650844" cy="2802056"/>
            <a:chOff x="5462478" y="-429416"/>
            <a:chExt cx="1267045" cy="3672333"/>
          </a:xfrm>
        </p:grpSpPr>
        <p:sp>
          <p:nvSpPr>
            <p:cNvPr id="14" name="矩形 13">
              <a:extLst>
                <a:ext uri="{FF2B5EF4-FFF2-40B4-BE49-F238E27FC236}">
                  <a16:creationId xmlns:a16="http://schemas.microsoft.com/office/drawing/2014/main" xmlns="" id="{BD676A6B-C69E-45EC-A435-D33FF3C28245}"/>
                </a:ext>
              </a:extLst>
            </p:cNvPr>
            <p:cNvSpPr/>
            <p:nvPr/>
          </p:nvSpPr>
          <p:spPr>
            <a:xfrm>
              <a:off x="5462478" y="-429416"/>
              <a:ext cx="1267045" cy="3672333"/>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latin typeface="黑体" panose="02010609060101010101" pitchFamily="49" charset="-122"/>
                <a:ea typeface="黑体" panose="02010609060101010101" pitchFamily="49" charset="-122"/>
              </a:endParaRPr>
            </a:p>
          </p:txBody>
        </p:sp>
        <p:grpSp>
          <p:nvGrpSpPr>
            <p:cNvPr id="15" name="组合 15">
              <a:extLst>
                <a:ext uri="{FF2B5EF4-FFF2-40B4-BE49-F238E27FC236}">
                  <a16:creationId xmlns:a16="http://schemas.microsoft.com/office/drawing/2014/main" xmlns="" id="{A39A72EB-F26E-49BC-8189-286B47A4A459}"/>
                </a:ext>
              </a:extLst>
            </p:cNvPr>
            <p:cNvGrpSpPr>
              <a:grpSpLocks/>
            </p:cNvGrpSpPr>
            <p:nvPr/>
          </p:nvGrpSpPr>
          <p:grpSpPr bwMode="auto">
            <a:xfrm>
              <a:off x="5850714" y="475579"/>
              <a:ext cx="496069" cy="1836446"/>
              <a:chOff x="5756766" y="994192"/>
              <a:chExt cx="496069" cy="1836446"/>
            </a:xfrm>
          </p:grpSpPr>
          <p:grpSp>
            <p:nvGrpSpPr>
              <p:cNvPr id="18" name="组合 13">
                <a:extLst>
                  <a:ext uri="{FF2B5EF4-FFF2-40B4-BE49-F238E27FC236}">
                    <a16:creationId xmlns:a16="http://schemas.microsoft.com/office/drawing/2014/main" xmlns="" id="{618D3EB5-8E80-4B86-B6FE-983A610665CA}"/>
                  </a:ext>
                </a:extLst>
              </p:cNvPr>
              <p:cNvGrpSpPr>
                <a:grpSpLocks/>
              </p:cNvGrpSpPr>
              <p:nvPr/>
            </p:nvGrpSpPr>
            <p:grpSpPr bwMode="auto">
              <a:xfrm>
                <a:off x="5756766" y="994192"/>
                <a:ext cx="496069" cy="1836446"/>
                <a:chOff x="5458385" y="994192"/>
                <a:chExt cx="496069" cy="1836446"/>
              </a:xfrm>
            </p:grpSpPr>
            <p:sp>
              <p:nvSpPr>
                <p:cNvPr id="20" name="矩形 12">
                  <a:extLst>
                    <a:ext uri="{FF2B5EF4-FFF2-40B4-BE49-F238E27FC236}">
                      <a16:creationId xmlns:a16="http://schemas.microsoft.com/office/drawing/2014/main" xmlns="" id="{D010F412-335B-4AAE-8B8F-3E057D3848EE}"/>
                    </a:ext>
                  </a:extLst>
                </p:cNvPr>
                <p:cNvSpPr>
                  <a:spLocks noChangeArrowheads="1"/>
                </p:cNvSpPr>
                <p:nvPr/>
              </p:nvSpPr>
              <p:spPr bwMode="auto">
                <a:xfrm>
                  <a:off x="5546353" y="994192"/>
                  <a:ext cx="320131" cy="847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3600" dirty="0">
                      <a:solidFill>
                        <a:schemeClr val="bg1"/>
                      </a:solidFill>
                      <a:latin typeface="黑体" panose="02010609060101010101" pitchFamily="49" charset="-122"/>
                      <a:ea typeface="黑体" panose="02010609060101010101" pitchFamily="49" charset="-122"/>
                    </a:rPr>
                    <a:t>3</a:t>
                  </a:r>
                  <a:endParaRPr lang="zh-CN" altLang="en-US" sz="3600" dirty="0">
                    <a:solidFill>
                      <a:schemeClr val="bg1"/>
                    </a:solidFill>
                    <a:latin typeface="黑体" panose="02010609060101010101" pitchFamily="49" charset="-122"/>
                    <a:ea typeface="黑体" panose="02010609060101010101" pitchFamily="49" charset="-122"/>
                  </a:endParaRPr>
                </a:p>
              </p:txBody>
            </p:sp>
            <p:sp>
              <p:nvSpPr>
                <p:cNvPr id="21" name="矩形 33">
                  <a:extLst>
                    <a:ext uri="{FF2B5EF4-FFF2-40B4-BE49-F238E27FC236}">
                      <a16:creationId xmlns:a16="http://schemas.microsoft.com/office/drawing/2014/main" xmlns="" id="{AB5C0F74-9CF9-4E8D-85BE-1A278C6A4150}"/>
                    </a:ext>
                  </a:extLst>
                </p:cNvPr>
                <p:cNvSpPr>
                  <a:spLocks noChangeArrowheads="1"/>
                </p:cNvSpPr>
                <p:nvPr/>
              </p:nvSpPr>
              <p:spPr bwMode="auto">
                <a:xfrm>
                  <a:off x="5458385" y="1983566"/>
                  <a:ext cx="496069" cy="847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600" dirty="0">
                      <a:solidFill>
                        <a:schemeClr val="bg1"/>
                      </a:solidFill>
                      <a:latin typeface="黑体" panose="02010609060101010101" pitchFamily="49" charset="-122"/>
                      <a:ea typeface="黑体" panose="02010609060101010101" pitchFamily="49" charset="-122"/>
                    </a:rPr>
                    <a:t>叁</a:t>
                  </a:r>
                </a:p>
              </p:txBody>
            </p:sp>
          </p:grpSp>
          <p:sp>
            <p:nvSpPr>
              <p:cNvPr id="19" name="椭圆 18">
                <a:extLst>
                  <a:ext uri="{FF2B5EF4-FFF2-40B4-BE49-F238E27FC236}">
                    <a16:creationId xmlns:a16="http://schemas.microsoft.com/office/drawing/2014/main" xmlns="" id="{A5F37CE9-C4B4-483C-8FA9-0595EF52FA58}"/>
                  </a:ext>
                </a:extLst>
              </p:cNvPr>
              <p:cNvSpPr/>
              <p:nvPr/>
            </p:nvSpPr>
            <p:spPr>
              <a:xfrm>
                <a:off x="5959770" y="1857605"/>
                <a:ext cx="85426" cy="1375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bg1"/>
                  </a:solidFill>
                  <a:latin typeface="黑体" panose="02010609060101010101" pitchFamily="49" charset="-122"/>
                  <a:ea typeface="黑体" panose="02010609060101010101" pitchFamily="49" charset="-122"/>
                </a:endParaRPr>
              </a:p>
            </p:txBody>
          </p:sp>
        </p:grpSp>
        <p:sp>
          <p:nvSpPr>
            <p:cNvPr id="16" name="矩形 15">
              <a:extLst>
                <a:ext uri="{FF2B5EF4-FFF2-40B4-BE49-F238E27FC236}">
                  <a16:creationId xmlns:a16="http://schemas.microsoft.com/office/drawing/2014/main" xmlns="" id="{53EA3DC1-5043-4F43-B634-6555D41606B7}"/>
                </a:ext>
              </a:extLst>
            </p:cNvPr>
            <p:cNvSpPr/>
            <p:nvPr/>
          </p:nvSpPr>
          <p:spPr>
            <a:xfrm>
              <a:off x="5663114" y="351196"/>
              <a:ext cx="865773" cy="21229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latin typeface="黑体" panose="02010609060101010101" pitchFamily="49" charset="-122"/>
                <a:ea typeface="黑体" panose="02010609060101010101" pitchFamily="49" charset="-122"/>
              </a:endParaRPr>
            </a:p>
          </p:txBody>
        </p:sp>
      </p:grpSp>
      <p:sp>
        <p:nvSpPr>
          <p:cNvPr id="22" name="矩形 21">
            <a:extLst>
              <a:ext uri="{FF2B5EF4-FFF2-40B4-BE49-F238E27FC236}">
                <a16:creationId xmlns:a16="http://schemas.microsoft.com/office/drawing/2014/main" xmlns="" id="{403C0B3A-CD6A-4F47-A828-8F5EC91505FD}"/>
              </a:ext>
            </a:extLst>
          </p:cNvPr>
          <p:cNvSpPr/>
          <p:nvPr/>
        </p:nvSpPr>
        <p:spPr>
          <a:xfrm>
            <a:off x="5684406" y="2124001"/>
            <a:ext cx="3662795" cy="861774"/>
          </a:xfrm>
          <a:prstGeom prst="rect">
            <a:avLst/>
          </a:prstGeom>
        </p:spPr>
        <p:txBody>
          <a:bodyPr wrap="square" lIns="0" tIns="0" rIns="0" bIns="0">
            <a:spAutoFit/>
          </a:bodyPr>
          <a:lstStyle/>
          <a:p>
            <a:pPr eaLnBrk="1" hangingPunct="1">
              <a:defRPr/>
            </a:pPr>
            <a:r>
              <a:rPr lang="zh-CN" altLang="en-US" sz="5600" spc="600" noProof="1">
                <a:solidFill>
                  <a:srgbClr val="3A90A1"/>
                </a:solidFill>
                <a:latin typeface="黑体" panose="02010609060101010101" pitchFamily="49" charset="-122"/>
                <a:ea typeface="黑体" panose="02010609060101010101" pitchFamily="49" charset="-122"/>
                <a:cs typeface="+mn-ea"/>
                <a:sym typeface="Arial" panose="020B0604020202020204" pitchFamily="34" charset="0"/>
              </a:rPr>
              <a:t>课文赏识</a:t>
            </a:r>
          </a:p>
        </p:txBody>
      </p:sp>
      <p:sp>
        <p:nvSpPr>
          <p:cNvPr id="23" name="TextBox 11">
            <a:extLst>
              <a:ext uri="{FF2B5EF4-FFF2-40B4-BE49-F238E27FC236}">
                <a16:creationId xmlns:a16="http://schemas.microsoft.com/office/drawing/2014/main" xmlns="" id="{87C65CFE-868C-4F2F-AAF1-8C74FA3FD6B5}"/>
              </a:ext>
            </a:extLst>
          </p:cNvPr>
          <p:cNvSpPr txBox="1"/>
          <p:nvPr/>
        </p:nvSpPr>
        <p:spPr>
          <a:xfrm>
            <a:off x="5512955" y="3013054"/>
            <a:ext cx="3320140" cy="253916"/>
          </a:xfrm>
          <a:prstGeom prst="rect">
            <a:avLst/>
          </a:prstGeom>
          <a:noFill/>
        </p:spPr>
        <p:txBody>
          <a:bodyPr wrap="none">
            <a:spAutoFit/>
          </a:bodyPr>
          <a:lstStyle/>
          <a:p>
            <a:pPr marL="171450" lvl="1" indent="-171450">
              <a:buFont typeface="Arial" panose="020B0604020202020204" pitchFamily="34" charset="0"/>
              <a:buChar char="•"/>
              <a:defRPr/>
            </a:pPr>
            <a:r>
              <a:rPr lang="zh-CN" altLang="en-US" sz="1050" noProof="1">
                <a:solidFill>
                  <a:schemeClr val="bg1">
                    <a:lumMod val="65000"/>
                  </a:schemeClr>
                </a:solidFill>
                <a:latin typeface="黑体" panose="02010609060101010101" pitchFamily="49" charset="-122"/>
                <a:ea typeface="黑体" panose="02010609060101010101" pitchFamily="49" charset="-122"/>
                <a:cs typeface="+mn-ea"/>
                <a:sym typeface="Arial" panose="020B0604020202020204" pitchFamily="34" charset="0"/>
              </a:rPr>
              <a:t>添加相关标题文字添加相关标题文字相关标题文字</a:t>
            </a:r>
            <a:endParaRPr lang="en-US" altLang="zh-CN" sz="1050" noProof="1">
              <a:solidFill>
                <a:schemeClr val="bg1">
                  <a:lumMod val="65000"/>
                </a:schemeClr>
              </a:solidFill>
              <a:latin typeface="黑体" panose="02010609060101010101" pitchFamily="49" charset="-122"/>
              <a:ea typeface="黑体" panose="02010609060101010101" pitchFamily="49" charset="-122"/>
              <a:sym typeface="Arial" panose="020B0604020202020204" pitchFamily="34" charset="0"/>
            </a:endParaRPr>
          </a:p>
        </p:txBody>
      </p:sp>
      <p:sp>
        <p:nvSpPr>
          <p:cNvPr id="24" name="TextBox 11">
            <a:extLst>
              <a:ext uri="{FF2B5EF4-FFF2-40B4-BE49-F238E27FC236}">
                <a16:creationId xmlns:a16="http://schemas.microsoft.com/office/drawing/2014/main" xmlns="" id="{AFB3C0F6-7748-4D67-81FD-750DDEBC6934}"/>
              </a:ext>
            </a:extLst>
          </p:cNvPr>
          <p:cNvSpPr txBox="1"/>
          <p:nvPr/>
        </p:nvSpPr>
        <p:spPr>
          <a:xfrm>
            <a:off x="5512955" y="3257984"/>
            <a:ext cx="3320140" cy="253916"/>
          </a:xfrm>
          <a:prstGeom prst="rect">
            <a:avLst/>
          </a:prstGeom>
          <a:noFill/>
        </p:spPr>
        <p:txBody>
          <a:bodyPr wrap="none">
            <a:spAutoFit/>
          </a:bodyPr>
          <a:lstStyle/>
          <a:p>
            <a:pPr marL="171450" lvl="1" indent="-171450">
              <a:buFont typeface="Arial" panose="020B0604020202020204" pitchFamily="34" charset="0"/>
              <a:buChar char="•"/>
              <a:defRPr/>
            </a:pPr>
            <a:r>
              <a:rPr lang="zh-CN" altLang="en-US" sz="1050" noProof="1">
                <a:solidFill>
                  <a:schemeClr val="bg1">
                    <a:lumMod val="65000"/>
                  </a:schemeClr>
                </a:solidFill>
                <a:latin typeface="黑体" panose="02010609060101010101" pitchFamily="49" charset="-122"/>
                <a:ea typeface="黑体" panose="02010609060101010101" pitchFamily="49" charset="-122"/>
                <a:cs typeface="+mn-ea"/>
                <a:sym typeface="Arial" panose="020B0604020202020204" pitchFamily="34" charset="0"/>
              </a:rPr>
              <a:t>添加相关标题文字添加相关标题文字相关标题文字</a:t>
            </a:r>
            <a:endParaRPr lang="en-US" altLang="zh-CN" sz="1050" noProof="1">
              <a:solidFill>
                <a:schemeClr val="bg1">
                  <a:lumMod val="65000"/>
                </a:schemeClr>
              </a:solidFill>
              <a:latin typeface="黑体" panose="02010609060101010101" pitchFamily="49" charset="-122"/>
              <a:ea typeface="黑体" panose="02010609060101010101" pitchFamily="49" charset="-122"/>
              <a:sym typeface="Arial" panose="020B0604020202020204" pitchFamily="34" charset="0"/>
            </a:endParaRPr>
          </a:p>
        </p:txBody>
      </p:sp>
    </p:spTree>
    <p:extLst>
      <p:ext uri="{BB962C8B-B14F-4D97-AF65-F5344CB8AC3E}">
        <p14:creationId xmlns:p14="http://schemas.microsoft.com/office/powerpoint/2010/main" val="1549533640"/>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3" presetClass="entr" presetSubtype="32"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strVal val="4*#ppt_w"/>
                                          </p:val>
                                        </p:tav>
                                        <p:tav tm="100000">
                                          <p:val>
                                            <p:strVal val="#ppt_w"/>
                                          </p:val>
                                        </p:tav>
                                      </p:tavLst>
                                    </p:anim>
                                    <p:anim calcmode="lin" valueType="num">
                                      <p:cBhvr>
                                        <p:cTn id="24" dur="500" fill="hold"/>
                                        <p:tgtEl>
                                          <p:spTgt spid="22"/>
                                        </p:tgtEl>
                                        <p:attrNameLst>
                                          <p:attrName>ppt_h</p:attrName>
                                        </p:attrNameLst>
                                      </p:cBhvr>
                                      <p:tavLst>
                                        <p:tav tm="0">
                                          <p:val>
                                            <p:strVal val="4*#ppt_h"/>
                                          </p:val>
                                        </p:tav>
                                        <p:tav tm="100000">
                                          <p:val>
                                            <p:strVal val="#ppt_h"/>
                                          </p:val>
                                        </p:tav>
                                      </p:tavLst>
                                    </p:anim>
                                  </p:childTnLst>
                                </p:cTn>
                              </p:par>
                            </p:childTnLst>
                          </p:cTn>
                        </p:par>
                        <p:par>
                          <p:cTn id="25" fill="hold">
                            <p:stCondLst>
                              <p:cond delay="3000"/>
                            </p:stCondLst>
                            <p:childTnLst>
                              <p:par>
                                <p:cTn id="26" presetID="12" presetClass="entr" presetSubtype="8"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p:tgtEl>
                                          <p:spTgt spid="23"/>
                                        </p:tgtEl>
                                        <p:attrNameLst>
                                          <p:attrName>ppt_x</p:attrName>
                                        </p:attrNameLst>
                                      </p:cBhvr>
                                      <p:tavLst>
                                        <p:tav tm="0">
                                          <p:val>
                                            <p:strVal val="#ppt_x-#ppt_w*1.125000"/>
                                          </p:val>
                                        </p:tav>
                                        <p:tav tm="100000">
                                          <p:val>
                                            <p:strVal val="#ppt_x"/>
                                          </p:val>
                                        </p:tav>
                                      </p:tavLst>
                                    </p:anim>
                                    <p:animEffect transition="in" filter="wipe(right)">
                                      <p:cBhvr>
                                        <p:cTn id="29" dur="500"/>
                                        <p:tgtEl>
                                          <p:spTgt spid="23"/>
                                        </p:tgtEl>
                                      </p:cBhvr>
                                    </p:animEffect>
                                  </p:childTnLst>
                                </p:cTn>
                              </p:par>
                            </p:childTnLst>
                          </p:cTn>
                        </p:par>
                        <p:par>
                          <p:cTn id="30" fill="hold">
                            <p:stCondLst>
                              <p:cond delay="3500"/>
                            </p:stCondLst>
                            <p:childTnLst>
                              <p:par>
                                <p:cTn id="31" presetID="12" presetClass="entr" presetSubtype="8"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p:tgtEl>
                                          <p:spTgt spid="24"/>
                                        </p:tgtEl>
                                        <p:attrNameLst>
                                          <p:attrName>ppt_x</p:attrName>
                                        </p:attrNameLst>
                                      </p:cBhvr>
                                      <p:tavLst>
                                        <p:tav tm="0">
                                          <p:val>
                                            <p:strVal val="#ppt_x-#ppt_w*1.125000"/>
                                          </p:val>
                                        </p:tav>
                                        <p:tav tm="100000">
                                          <p:val>
                                            <p:strVal val="#ppt_x"/>
                                          </p:val>
                                        </p:tav>
                                      </p:tavLst>
                                    </p:anim>
                                    <p:animEffect transition="in" filter="wipe(right)">
                                      <p:cBhvr>
                                        <p:cTn id="3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2" grpId="0"/>
      <p:bldP spid="23" grpId="0"/>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0FC0F70-AC76-4EA2-86EB-0B407A4ACBB5}"/>
              </a:ext>
            </a:extLst>
          </p:cNvPr>
          <p:cNvGrpSpPr/>
          <p:nvPr/>
        </p:nvGrpSpPr>
        <p:grpSpPr>
          <a:xfrm>
            <a:off x="0" y="182498"/>
            <a:ext cx="12190413" cy="828055"/>
            <a:chOff x="0" y="548258"/>
            <a:chExt cx="12190413" cy="828055"/>
          </a:xfrm>
        </p:grpSpPr>
        <p:sp>
          <p:nvSpPr>
            <p:cNvPr id="11" name="矩形 10">
              <a:extLst>
                <a:ext uri="{FF2B5EF4-FFF2-40B4-BE49-F238E27FC236}">
                  <a16:creationId xmlns:a16="http://schemas.microsoft.com/office/drawing/2014/main" xmlns="" id="{84C0791A-6676-4043-BBF1-DD2993D19C98}"/>
                </a:ext>
              </a:extLst>
            </p:cNvPr>
            <p:cNvSpPr/>
            <p:nvPr/>
          </p:nvSpPr>
          <p:spPr>
            <a:xfrm flipV="1">
              <a:off x="0" y="1330594"/>
              <a:ext cx="12190413" cy="45719"/>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xmlns="" id="{E9BB0E5B-E5F4-4490-B3C7-C915B81DF5B6}"/>
                </a:ext>
              </a:extLst>
            </p:cNvPr>
            <p:cNvSpPr txBox="1">
              <a:spLocks noChangeArrowheads="1"/>
            </p:cNvSpPr>
            <p:nvPr/>
          </p:nvSpPr>
          <p:spPr bwMode="auto">
            <a:xfrm>
              <a:off x="4100511" y="548258"/>
              <a:ext cx="398939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4000" spc="600" dirty="0">
                  <a:solidFill>
                    <a:srgbClr val="3A90A1"/>
                  </a:solidFill>
                  <a:latin typeface="黑体" panose="02010609060101010101" pitchFamily="49" charset="-122"/>
                  <a:ea typeface="黑体" panose="02010609060101010101" pitchFamily="49" charset="-122"/>
                  <a:sym typeface="Arial" panose="020B0604020202020204" pitchFamily="34" charset="0"/>
                </a:rPr>
                <a:t>课文赏识</a:t>
              </a:r>
            </a:p>
          </p:txBody>
        </p:sp>
      </p:grpSp>
      <p:pic>
        <p:nvPicPr>
          <p:cNvPr id="5" name="Picture 4">
            <a:extLst>
              <a:ext uri="{FF2B5EF4-FFF2-40B4-BE49-F238E27FC236}">
                <a16:creationId xmlns:a16="http://schemas.microsoft.com/office/drawing/2014/main" xmlns="" id="{28F5A6F3-3813-47DB-9C91-6FFC1F45A1F4}"/>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247687" y="2077205"/>
            <a:ext cx="4439169" cy="298312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1026" descr="深色木质">
            <a:extLst>
              <a:ext uri="{FF2B5EF4-FFF2-40B4-BE49-F238E27FC236}">
                <a16:creationId xmlns:a16="http://schemas.microsoft.com/office/drawing/2014/main" xmlns="" id="{E6B26420-D813-465D-AEBA-0C92DC56FBA8}"/>
              </a:ext>
            </a:extLst>
          </p:cNvPr>
          <p:cNvSpPr>
            <a:spLocks noChangeArrowheads="1"/>
          </p:cNvSpPr>
          <p:nvPr/>
        </p:nvSpPr>
        <p:spPr bwMode="auto">
          <a:xfrm>
            <a:off x="1716720" y="1971406"/>
            <a:ext cx="4439535" cy="3194721"/>
          </a:xfrm>
          <a:prstGeom prst="rect">
            <a:avLst/>
          </a:prstGeom>
          <a:noFill/>
          <a:ln>
            <a:noFill/>
          </a:ln>
          <a:effectLst/>
        </p:spPr>
        <p:txBody>
          <a:bodyPr wrap="square">
            <a:spAutoFit/>
          </a:bodyPr>
          <a:lstStyle/>
          <a:p>
            <a:pPr>
              <a:lnSpc>
                <a:spcPct val="120000"/>
              </a:lnSpc>
              <a:spcBef>
                <a:spcPct val="50000"/>
              </a:spcBef>
            </a:pPr>
            <a:r>
              <a:rPr lang="zh-CN" altLang="en-US" sz="2400" dirty="0">
                <a:solidFill>
                  <a:srgbClr val="3A90A1"/>
                </a:solidFill>
                <a:latin typeface="黑体" panose="02010609060101010101" pitchFamily="49" charset="-122"/>
                <a:ea typeface="黑体" panose="02010609060101010101" pitchFamily="49" charset="-122"/>
              </a:rPr>
              <a:t>中华鲟生命周期较长，最长寿命可达</a:t>
            </a:r>
            <a:r>
              <a:rPr lang="en-US" altLang="zh-CN" sz="2400" dirty="0">
                <a:solidFill>
                  <a:srgbClr val="3A90A1"/>
                </a:solidFill>
                <a:latin typeface="黑体" panose="02010609060101010101" pitchFamily="49" charset="-122"/>
                <a:ea typeface="黑体" panose="02010609060101010101" pitchFamily="49" charset="-122"/>
              </a:rPr>
              <a:t>40</a:t>
            </a:r>
            <a:r>
              <a:rPr lang="zh-CN" altLang="en-US" sz="2400" dirty="0">
                <a:solidFill>
                  <a:srgbClr val="3A90A1"/>
                </a:solidFill>
                <a:latin typeface="黑体" panose="02010609060101010101" pitchFamily="49" charset="-122"/>
                <a:ea typeface="黑体" panose="02010609060101010101" pitchFamily="49" charset="-122"/>
              </a:rPr>
              <a:t>龄。是中国一级重点保护野生动物，也是活化石，有“水中大熊猫”之称。具有很高的科研、药用和观赏价值。分布于中国、日本、韩国、老挝人民民主共和国和朝鲜。</a:t>
            </a:r>
            <a:endParaRPr lang="zh-CN" altLang="en-US" sz="2800" dirty="0">
              <a:solidFill>
                <a:srgbClr val="3A90A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869831534"/>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6"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circle(in)">
                                      <p:cBhvr>
                                        <p:cTn id="11" dur="1500"/>
                                        <p:tgtEl>
                                          <p:spTgt spid="5"/>
                                        </p:tgtEl>
                                      </p:cBhvr>
                                    </p:animEffect>
                                  </p:childTnLst>
                                </p:cTn>
                              </p:par>
                            </p:childTnLst>
                          </p:cTn>
                        </p:par>
                        <p:par>
                          <p:cTn id="12" fill="hold">
                            <p:stCondLst>
                              <p:cond delay="2000"/>
                            </p:stCondLst>
                            <p:childTnLst>
                              <p:par>
                                <p:cTn id="13" presetID="22" presetClass="entr" presetSubtype="1"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1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0FC0F70-AC76-4EA2-86EB-0B407A4ACBB5}"/>
              </a:ext>
            </a:extLst>
          </p:cNvPr>
          <p:cNvGrpSpPr/>
          <p:nvPr/>
        </p:nvGrpSpPr>
        <p:grpSpPr>
          <a:xfrm>
            <a:off x="0" y="182498"/>
            <a:ext cx="12190413" cy="828055"/>
            <a:chOff x="0" y="548258"/>
            <a:chExt cx="12190413" cy="828055"/>
          </a:xfrm>
        </p:grpSpPr>
        <p:sp>
          <p:nvSpPr>
            <p:cNvPr id="11" name="矩形 10">
              <a:extLst>
                <a:ext uri="{FF2B5EF4-FFF2-40B4-BE49-F238E27FC236}">
                  <a16:creationId xmlns:a16="http://schemas.microsoft.com/office/drawing/2014/main" xmlns="" id="{84C0791A-6676-4043-BBF1-DD2993D19C98}"/>
                </a:ext>
              </a:extLst>
            </p:cNvPr>
            <p:cNvSpPr/>
            <p:nvPr/>
          </p:nvSpPr>
          <p:spPr>
            <a:xfrm flipV="1">
              <a:off x="0" y="1330594"/>
              <a:ext cx="12190413" cy="45719"/>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xmlns="" id="{E9BB0E5B-E5F4-4490-B3C7-C915B81DF5B6}"/>
                </a:ext>
              </a:extLst>
            </p:cNvPr>
            <p:cNvSpPr txBox="1">
              <a:spLocks noChangeArrowheads="1"/>
            </p:cNvSpPr>
            <p:nvPr/>
          </p:nvSpPr>
          <p:spPr bwMode="auto">
            <a:xfrm>
              <a:off x="4100511" y="548258"/>
              <a:ext cx="398939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4000" spc="600" dirty="0">
                  <a:solidFill>
                    <a:srgbClr val="3A90A1"/>
                  </a:solidFill>
                  <a:latin typeface="黑体" panose="02010609060101010101" pitchFamily="49" charset="-122"/>
                  <a:ea typeface="黑体" panose="02010609060101010101" pitchFamily="49" charset="-122"/>
                  <a:sym typeface="Arial" panose="020B0604020202020204" pitchFamily="34" charset="0"/>
                </a:rPr>
                <a:t>课文赏识</a:t>
              </a:r>
            </a:p>
          </p:txBody>
        </p:sp>
      </p:grpSp>
      <p:sp>
        <p:nvSpPr>
          <p:cNvPr id="5" name="Rectangle 1026" descr="深色木质">
            <a:extLst>
              <a:ext uri="{FF2B5EF4-FFF2-40B4-BE49-F238E27FC236}">
                <a16:creationId xmlns:a16="http://schemas.microsoft.com/office/drawing/2014/main" xmlns="" id="{3EEB37DF-7D9C-4D4E-9C95-8E06A94054C5}"/>
              </a:ext>
            </a:extLst>
          </p:cNvPr>
          <p:cNvSpPr>
            <a:spLocks noChangeArrowheads="1"/>
          </p:cNvSpPr>
          <p:nvPr/>
        </p:nvSpPr>
        <p:spPr bwMode="auto">
          <a:xfrm>
            <a:off x="5813362" y="2111138"/>
            <a:ext cx="5420695" cy="3194721"/>
          </a:xfrm>
          <a:prstGeom prst="rect">
            <a:avLst/>
          </a:prstGeom>
          <a:noFill/>
          <a:ln>
            <a:noFill/>
          </a:ln>
          <a:effectLst/>
        </p:spPr>
        <p:txBody>
          <a:bodyPr wrap="square">
            <a:spAutoFit/>
          </a:bodyPr>
          <a:lstStyle/>
          <a:p>
            <a:pPr>
              <a:lnSpc>
                <a:spcPct val="120000"/>
              </a:lnSpc>
              <a:spcBef>
                <a:spcPct val="50000"/>
              </a:spcBef>
            </a:pPr>
            <a:r>
              <a:rPr lang="zh-CN" altLang="en-US" sz="2400" dirty="0">
                <a:solidFill>
                  <a:srgbClr val="3A90A1"/>
                </a:solidFill>
                <a:latin typeface="黑体" panose="02010609060101010101" pitchFamily="49" charset="-122"/>
                <a:ea typeface="黑体" panose="02010609060101010101" pitchFamily="49" charset="-122"/>
              </a:rPr>
              <a:t>大熊猫已在地球上生存了至少</a:t>
            </a:r>
            <a:r>
              <a:rPr lang="en-US" altLang="zh-CN" sz="2400" dirty="0">
                <a:solidFill>
                  <a:srgbClr val="3A90A1"/>
                </a:solidFill>
                <a:latin typeface="黑体" panose="02010609060101010101" pitchFamily="49" charset="-122"/>
                <a:ea typeface="黑体" panose="02010609060101010101" pitchFamily="49" charset="-122"/>
              </a:rPr>
              <a:t>800</a:t>
            </a:r>
            <a:r>
              <a:rPr lang="zh-CN" altLang="en-US" sz="2400" dirty="0">
                <a:solidFill>
                  <a:srgbClr val="3A90A1"/>
                </a:solidFill>
                <a:latin typeface="黑体" panose="02010609060101010101" pitchFamily="49" charset="-122"/>
                <a:ea typeface="黑体" panose="02010609060101010101" pitchFamily="49" charset="-122"/>
              </a:rPr>
              <a:t>万年，被誉为“活化石”和“中国国宝”，世界自然基金会的形象大使，是世界生物多样性保护的旗舰物种。据第四次全国大熊猫野外种群调查结果，野生大熊猫仅有</a:t>
            </a:r>
            <a:r>
              <a:rPr lang="en-US" altLang="zh-CN" sz="2400" dirty="0">
                <a:solidFill>
                  <a:srgbClr val="3A90A1"/>
                </a:solidFill>
                <a:latin typeface="黑体" panose="02010609060101010101" pitchFamily="49" charset="-122"/>
                <a:ea typeface="黑体" panose="02010609060101010101" pitchFamily="49" charset="-122"/>
              </a:rPr>
              <a:t>1864</a:t>
            </a:r>
            <a:r>
              <a:rPr lang="zh-CN" altLang="en-US" sz="2400" dirty="0">
                <a:solidFill>
                  <a:srgbClr val="3A90A1"/>
                </a:solidFill>
                <a:latin typeface="黑体" panose="02010609060101010101" pitchFamily="49" charset="-122"/>
                <a:ea typeface="黑体" panose="02010609060101010101" pitchFamily="49" charset="-122"/>
              </a:rPr>
              <a:t>只，其中</a:t>
            </a:r>
            <a:r>
              <a:rPr lang="en-US" altLang="zh-CN" sz="2400" dirty="0">
                <a:solidFill>
                  <a:srgbClr val="3A90A1"/>
                </a:solidFill>
                <a:latin typeface="黑体" panose="02010609060101010101" pitchFamily="49" charset="-122"/>
                <a:ea typeface="黑体" panose="02010609060101010101" pitchFamily="49" charset="-122"/>
              </a:rPr>
              <a:t>80%</a:t>
            </a:r>
            <a:r>
              <a:rPr lang="zh-CN" altLang="en-US" sz="2400" dirty="0">
                <a:solidFill>
                  <a:srgbClr val="3A90A1"/>
                </a:solidFill>
                <a:latin typeface="黑体" panose="02010609060101010101" pitchFamily="49" charset="-122"/>
                <a:ea typeface="黑体" panose="02010609060101010101" pitchFamily="49" charset="-122"/>
              </a:rPr>
              <a:t>以上分布于四川境内，属于中国国家一级保护动物。</a:t>
            </a:r>
          </a:p>
        </p:txBody>
      </p:sp>
      <p:pic>
        <p:nvPicPr>
          <p:cNvPr id="6" name="Picture 7">
            <a:extLst>
              <a:ext uri="{FF2B5EF4-FFF2-40B4-BE49-F238E27FC236}">
                <a16:creationId xmlns:a16="http://schemas.microsoft.com/office/drawing/2014/main" xmlns="" id="{CB8DB750-4F6E-4926-A194-1DCD43D49543}"/>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478258" y="2154680"/>
            <a:ext cx="4021971" cy="30347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3386225"/>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750"/>
                                        <p:tgtEl>
                                          <p:spTgt spid="6"/>
                                        </p:tgtEl>
                                      </p:cBhvr>
                                    </p:animEffect>
                                  </p:childTnLst>
                                </p:cTn>
                              </p:par>
                            </p:childTnLst>
                          </p:cTn>
                        </p:par>
                        <p:par>
                          <p:cTn id="12" fill="hold">
                            <p:stCondLst>
                              <p:cond delay="1250"/>
                            </p:stCondLst>
                            <p:childTnLst>
                              <p:par>
                                <p:cTn id="13" presetID="22" presetClass="entr" presetSubtype="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1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0FC0F70-AC76-4EA2-86EB-0B407A4ACBB5}"/>
              </a:ext>
            </a:extLst>
          </p:cNvPr>
          <p:cNvGrpSpPr/>
          <p:nvPr/>
        </p:nvGrpSpPr>
        <p:grpSpPr>
          <a:xfrm>
            <a:off x="0" y="182498"/>
            <a:ext cx="12190413" cy="828055"/>
            <a:chOff x="0" y="548258"/>
            <a:chExt cx="12190413" cy="828055"/>
          </a:xfrm>
        </p:grpSpPr>
        <p:sp>
          <p:nvSpPr>
            <p:cNvPr id="11" name="矩形 10">
              <a:extLst>
                <a:ext uri="{FF2B5EF4-FFF2-40B4-BE49-F238E27FC236}">
                  <a16:creationId xmlns:a16="http://schemas.microsoft.com/office/drawing/2014/main" xmlns="" id="{84C0791A-6676-4043-BBF1-DD2993D19C98}"/>
                </a:ext>
              </a:extLst>
            </p:cNvPr>
            <p:cNvSpPr/>
            <p:nvPr/>
          </p:nvSpPr>
          <p:spPr>
            <a:xfrm flipV="1">
              <a:off x="0" y="1330594"/>
              <a:ext cx="12190413" cy="45719"/>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xmlns="" id="{E9BB0E5B-E5F4-4490-B3C7-C915B81DF5B6}"/>
                </a:ext>
              </a:extLst>
            </p:cNvPr>
            <p:cNvSpPr txBox="1">
              <a:spLocks noChangeArrowheads="1"/>
            </p:cNvSpPr>
            <p:nvPr/>
          </p:nvSpPr>
          <p:spPr bwMode="auto">
            <a:xfrm>
              <a:off x="4100511" y="548258"/>
              <a:ext cx="398939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4000" spc="600" dirty="0">
                  <a:solidFill>
                    <a:srgbClr val="3A90A1"/>
                  </a:solidFill>
                  <a:latin typeface="黑体" panose="02010609060101010101" pitchFamily="49" charset="-122"/>
                  <a:ea typeface="黑体" panose="02010609060101010101" pitchFamily="49" charset="-122"/>
                  <a:sym typeface="Arial" panose="020B0604020202020204" pitchFamily="34" charset="0"/>
                </a:rPr>
                <a:t>课文赏识</a:t>
              </a:r>
            </a:p>
          </p:txBody>
        </p:sp>
      </p:grpSp>
      <p:sp>
        <p:nvSpPr>
          <p:cNvPr id="5" name="矩形 4">
            <a:extLst>
              <a:ext uri="{FF2B5EF4-FFF2-40B4-BE49-F238E27FC236}">
                <a16:creationId xmlns:a16="http://schemas.microsoft.com/office/drawing/2014/main" xmlns="" id="{05BB00E6-EBD7-43CC-B81C-1A1CB63EB409}"/>
              </a:ext>
            </a:extLst>
          </p:cNvPr>
          <p:cNvSpPr/>
          <p:nvPr/>
        </p:nvSpPr>
        <p:spPr>
          <a:xfrm>
            <a:off x="7578389" y="1705303"/>
            <a:ext cx="3080544" cy="386092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1026" descr="深色木质">
            <a:extLst>
              <a:ext uri="{FF2B5EF4-FFF2-40B4-BE49-F238E27FC236}">
                <a16:creationId xmlns:a16="http://schemas.microsoft.com/office/drawing/2014/main" xmlns="" id="{2AA57EF5-A4CC-49EC-9010-08EFEA9CEFA2}"/>
              </a:ext>
            </a:extLst>
          </p:cNvPr>
          <p:cNvSpPr>
            <a:spLocks noChangeArrowheads="1"/>
          </p:cNvSpPr>
          <p:nvPr/>
        </p:nvSpPr>
        <p:spPr bwMode="auto">
          <a:xfrm>
            <a:off x="1807750" y="2096463"/>
            <a:ext cx="5391338" cy="3194721"/>
          </a:xfrm>
          <a:prstGeom prst="rect">
            <a:avLst/>
          </a:prstGeom>
          <a:noFill/>
          <a:ln>
            <a:noFill/>
          </a:ln>
          <a:effectLst/>
        </p:spPr>
        <p:txBody>
          <a:bodyPr wrap="square">
            <a:spAutoFit/>
          </a:bodyPr>
          <a:lstStyle/>
          <a:p>
            <a:pPr>
              <a:lnSpc>
                <a:spcPct val="120000"/>
              </a:lnSpc>
              <a:spcBef>
                <a:spcPct val="50000"/>
              </a:spcBef>
            </a:pPr>
            <a:r>
              <a:rPr lang="zh-CN" altLang="en-US" sz="2400" dirty="0">
                <a:solidFill>
                  <a:srgbClr val="3A90A1"/>
                </a:solidFill>
                <a:latin typeface="黑体" panose="02010609060101010101" pitchFamily="49" charset="-122"/>
                <a:ea typeface="黑体" panose="02010609060101010101" pitchFamily="49" charset="-122"/>
              </a:rPr>
              <a:t>银杏树的果实俗称白果，因此银杏又名白果树。银杏树生长较慢，寿命极长，自然条件下从栽种到结银杏果要二十多年，四十年后才能大量结果，因此又有人把它称作“公孙树”，有“公种而孙得食”的含义，是树中的老寿星，具有观赏、经济、药用等价值。</a:t>
            </a:r>
            <a:endParaRPr lang="zh-CN" altLang="en-US" sz="2000" dirty="0">
              <a:solidFill>
                <a:srgbClr val="3A90A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0716218"/>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1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0FC0F70-AC76-4EA2-86EB-0B407A4ACBB5}"/>
              </a:ext>
            </a:extLst>
          </p:cNvPr>
          <p:cNvGrpSpPr/>
          <p:nvPr/>
        </p:nvGrpSpPr>
        <p:grpSpPr>
          <a:xfrm>
            <a:off x="0" y="182498"/>
            <a:ext cx="12190413" cy="828055"/>
            <a:chOff x="0" y="548258"/>
            <a:chExt cx="12190413" cy="828055"/>
          </a:xfrm>
        </p:grpSpPr>
        <p:sp>
          <p:nvSpPr>
            <p:cNvPr id="11" name="矩形 10">
              <a:extLst>
                <a:ext uri="{FF2B5EF4-FFF2-40B4-BE49-F238E27FC236}">
                  <a16:creationId xmlns:a16="http://schemas.microsoft.com/office/drawing/2014/main" xmlns="" id="{84C0791A-6676-4043-BBF1-DD2993D19C98}"/>
                </a:ext>
              </a:extLst>
            </p:cNvPr>
            <p:cNvSpPr/>
            <p:nvPr/>
          </p:nvSpPr>
          <p:spPr>
            <a:xfrm flipV="1">
              <a:off x="0" y="1330594"/>
              <a:ext cx="12190413" cy="45719"/>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xmlns="" id="{E9BB0E5B-E5F4-4490-B3C7-C915B81DF5B6}"/>
                </a:ext>
              </a:extLst>
            </p:cNvPr>
            <p:cNvSpPr txBox="1">
              <a:spLocks noChangeArrowheads="1"/>
            </p:cNvSpPr>
            <p:nvPr/>
          </p:nvSpPr>
          <p:spPr bwMode="auto">
            <a:xfrm>
              <a:off x="4100511" y="548258"/>
              <a:ext cx="398939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4000" spc="600" dirty="0">
                  <a:solidFill>
                    <a:srgbClr val="3A90A1"/>
                  </a:solidFill>
                  <a:latin typeface="黑体" panose="02010609060101010101" pitchFamily="49" charset="-122"/>
                  <a:ea typeface="黑体" panose="02010609060101010101" pitchFamily="49" charset="-122"/>
                  <a:sym typeface="Arial" panose="020B0604020202020204" pitchFamily="34" charset="0"/>
                </a:rPr>
                <a:t>课文赏识</a:t>
              </a:r>
            </a:p>
          </p:txBody>
        </p:sp>
      </p:grpSp>
      <p:sp>
        <p:nvSpPr>
          <p:cNvPr id="5" name="TextBox 8">
            <a:extLst>
              <a:ext uri="{FF2B5EF4-FFF2-40B4-BE49-F238E27FC236}">
                <a16:creationId xmlns:a16="http://schemas.microsoft.com/office/drawing/2014/main" xmlns="" id="{A8422083-A85D-41A2-B395-000A7A5C993E}"/>
              </a:ext>
            </a:extLst>
          </p:cNvPr>
          <p:cNvSpPr txBox="1">
            <a:spLocks noChangeArrowheads="1"/>
          </p:cNvSpPr>
          <p:nvPr/>
        </p:nvSpPr>
        <p:spPr bwMode="auto">
          <a:xfrm>
            <a:off x="2059441" y="1666361"/>
            <a:ext cx="834730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5400" b="1" spc="600" dirty="0">
                <a:solidFill>
                  <a:srgbClr val="FEB066"/>
                </a:solidFill>
                <a:latin typeface="黑体" panose="02010609060101010101" pitchFamily="49" charset="-122"/>
                <a:ea typeface="黑体" panose="02010609060101010101" pitchFamily="49" charset="-122"/>
                <a:sym typeface="Arial" panose="020B0604020202020204" pitchFamily="34" charset="0"/>
              </a:rPr>
              <a:t>你从中领悟到什么</a:t>
            </a:r>
            <a:r>
              <a:rPr lang="en-US" altLang="zh-CN" sz="5400" b="1" spc="600" dirty="0">
                <a:solidFill>
                  <a:srgbClr val="FEB066"/>
                </a:solidFill>
                <a:latin typeface="黑体" panose="02010609060101010101" pitchFamily="49" charset="-122"/>
                <a:ea typeface="黑体" panose="02010609060101010101" pitchFamily="49" charset="-122"/>
                <a:sym typeface="Arial" panose="020B0604020202020204" pitchFamily="34" charset="0"/>
              </a:rPr>
              <a:t>?</a:t>
            </a:r>
            <a:endParaRPr lang="zh-CN" altLang="en-US" sz="5400" b="1" spc="600" dirty="0">
              <a:solidFill>
                <a:srgbClr val="FEB066"/>
              </a:solidFill>
              <a:latin typeface="黑体" panose="02010609060101010101" pitchFamily="49" charset="-122"/>
              <a:ea typeface="黑体" panose="02010609060101010101" pitchFamily="49" charset="-122"/>
              <a:sym typeface="Arial" panose="020B0604020202020204" pitchFamily="34" charset="0"/>
            </a:endParaRPr>
          </a:p>
        </p:txBody>
      </p:sp>
      <p:sp>
        <p:nvSpPr>
          <p:cNvPr id="6" name="Text Box 10">
            <a:extLst>
              <a:ext uri="{FF2B5EF4-FFF2-40B4-BE49-F238E27FC236}">
                <a16:creationId xmlns:a16="http://schemas.microsoft.com/office/drawing/2014/main" xmlns="" id="{B1DC4FF9-451B-47CD-ABC3-8B9863FAC5BB}"/>
              </a:ext>
            </a:extLst>
          </p:cNvPr>
          <p:cNvSpPr txBox="1">
            <a:spLocks noChangeArrowheads="1"/>
          </p:cNvSpPr>
          <p:nvPr/>
        </p:nvSpPr>
        <p:spPr bwMode="auto">
          <a:xfrm>
            <a:off x="1783669" y="2964542"/>
            <a:ext cx="8623074" cy="1930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50000"/>
              </a:lnSpc>
              <a:spcBef>
                <a:spcPct val="50000"/>
              </a:spcBef>
            </a:pPr>
            <a:r>
              <a:rPr lang="zh-CN" altLang="en-US" sz="2800" dirty="0">
                <a:solidFill>
                  <a:srgbClr val="3A90A1"/>
                </a:solidFill>
                <a:latin typeface="黑体" panose="02010609060101010101" pitchFamily="49" charset="-122"/>
                <a:ea typeface="黑体" panose="02010609060101010101" pitchFamily="49" charset="-122"/>
              </a:rPr>
              <a:t>　　象银杏树、大熊猫、中华鲟这样的古生物已经越来越少，许多人还不了解他们，大家想不想把这些古生物介绍给别人听，并让大家都来保护他们？</a:t>
            </a:r>
          </a:p>
        </p:txBody>
      </p:sp>
    </p:spTree>
    <p:extLst>
      <p:ext uri="{BB962C8B-B14F-4D97-AF65-F5344CB8AC3E}">
        <p14:creationId xmlns:p14="http://schemas.microsoft.com/office/powerpoint/2010/main" val="68895708"/>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750"/>
                                        <p:tgtEl>
                                          <p:spTgt spid="5"/>
                                        </p:tgtEl>
                                      </p:cBhvr>
                                    </p:animEffect>
                                    <p:anim calcmode="lin" valueType="num">
                                      <p:cBhvr>
                                        <p:cTn id="12" dur="750" fill="hold"/>
                                        <p:tgtEl>
                                          <p:spTgt spid="5"/>
                                        </p:tgtEl>
                                        <p:attrNameLst>
                                          <p:attrName>ppt_x</p:attrName>
                                        </p:attrNameLst>
                                      </p:cBhvr>
                                      <p:tavLst>
                                        <p:tav tm="0">
                                          <p:val>
                                            <p:strVal val="#ppt_x"/>
                                          </p:val>
                                        </p:tav>
                                        <p:tav tm="100000">
                                          <p:val>
                                            <p:strVal val="#ppt_x"/>
                                          </p:val>
                                        </p:tav>
                                      </p:tavLst>
                                    </p:anim>
                                    <p:anim calcmode="lin" valueType="num">
                                      <p:cBhvr>
                                        <p:cTn id="13" dur="7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2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2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0FC0F70-AC76-4EA2-86EB-0B407A4ACBB5}"/>
              </a:ext>
            </a:extLst>
          </p:cNvPr>
          <p:cNvGrpSpPr/>
          <p:nvPr/>
        </p:nvGrpSpPr>
        <p:grpSpPr>
          <a:xfrm>
            <a:off x="0" y="182498"/>
            <a:ext cx="12190413" cy="828055"/>
            <a:chOff x="0" y="548258"/>
            <a:chExt cx="12190413" cy="828055"/>
          </a:xfrm>
        </p:grpSpPr>
        <p:sp>
          <p:nvSpPr>
            <p:cNvPr id="11" name="矩形 10">
              <a:extLst>
                <a:ext uri="{FF2B5EF4-FFF2-40B4-BE49-F238E27FC236}">
                  <a16:creationId xmlns:a16="http://schemas.microsoft.com/office/drawing/2014/main" xmlns="" id="{84C0791A-6676-4043-BBF1-DD2993D19C98}"/>
                </a:ext>
              </a:extLst>
            </p:cNvPr>
            <p:cNvSpPr/>
            <p:nvPr/>
          </p:nvSpPr>
          <p:spPr>
            <a:xfrm flipV="1">
              <a:off x="0" y="1330594"/>
              <a:ext cx="12190413" cy="45719"/>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xmlns="" id="{E9BB0E5B-E5F4-4490-B3C7-C915B81DF5B6}"/>
                </a:ext>
              </a:extLst>
            </p:cNvPr>
            <p:cNvSpPr txBox="1">
              <a:spLocks noChangeArrowheads="1"/>
            </p:cNvSpPr>
            <p:nvPr/>
          </p:nvSpPr>
          <p:spPr bwMode="auto">
            <a:xfrm>
              <a:off x="4100511" y="548258"/>
              <a:ext cx="398939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4000" spc="600" dirty="0">
                  <a:solidFill>
                    <a:srgbClr val="3A90A1"/>
                  </a:solidFill>
                  <a:latin typeface="黑体" panose="02010609060101010101" pitchFamily="49" charset="-122"/>
                  <a:ea typeface="黑体" panose="02010609060101010101" pitchFamily="49" charset="-122"/>
                  <a:sym typeface="Arial" panose="020B0604020202020204" pitchFamily="34" charset="0"/>
                </a:rPr>
                <a:t>课文赏识</a:t>
              </a:r>
            </a:p>
          </p:txBody>
        </p:sp>
      </p:grpSp>
      <p:sp>
        <p:nvSpPr>
          <p:cNvPr id="6" name="Text Box 10">
            <a:extLst>
              <a:ext uri="{FF2B5EF4-FFF2-40B4-BE49-F238E27FC236}">
                <a16:creationId xmlns:a16="http://schemas.microsoft.com/office/drawing/2014/main" xmlns="" id="{2073602D-183C-4E72-A0C0-550F349EBACF}"/>
              </a:ext>
            </a:extLst>
          </p:cNvPr>
          <p:cNvSpPr txBox="1">
            <a:spLocks noChangeArrowheads="1"/>
          </p:cNvSpPr>
          <p:nvPr/>
        </p:nvSpPr>
        <p:spPr bwMode="auto">
          <a:xfrm>
            <a:off x="2262641" y="2325913"/>
            <a:ext cx="8623074"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lnSpc>
                <a:spcPct val="150000"/>
              </a:lnSpc>
              <a:spcBef>
                <a:spcPct val="50000"/>
              </a:spcBef>
            </a:pPr>
            <a:r>
              <a:rPr lang="zh-CN" altLang="en-US" sz="4800" b="1" dirty="0">
                <a:solidFill>
                  <a:srgbClr val="FEB066"/>
                </a:solidFill>
                <a:latin typeface="黑体" panose="02010609060101010101" pitchFamily="49" charset="-122"/>
                <a:ea typeface="黑体" panose="02010609060101010101" pitchFamily="49" charset="-122"/>
              </a:rPr>
              <a:t>假如</a:t>
            </a:r>
            <a:r>
              <a:rPr lang="zh-CN" altLang="en-US" sz="3600" dirty="0">
                <a:solidFill>
                  <a:srgbClr val="3A90A1"/>
                </a:solidFill>
                <a:latin typeface="黑体" panose="02010609060101010101" pitchFamily="49" charset="-122"/>
                <a:ea typeface="黑体" panose="02010609060101010101" pitchFamily="49" charset="-122"/>
              </a:rPr>
              <a:t>你是“活化石”，请你任选一种生物，向大家介绍一下自己吧。</a:t>
            </a:r>
          </a:p>
        </p:txBody>
      </p:sp>
    </p:spTree>
    <p:extLst>
      <p:ext uri="{BB962C8B-B14F-4D97-AF65-F5344CB8AC3E}">
        <p14:creationId xmlns:p14="http://schemas.microsoft.com/office/powerpoint/2010/main" val="1039494838"/>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2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a:extLst>
              <a:ext uri="{FF2B5EF4-FFF2-40B4-BE49-F238E27FC236}">
                <a16:creationId xmlns:a16="http://schemas.microsoft.com/office/drawing/2014/main" xmlns="" id="{56C7E88E-A851-4749-A7E6-EFD28E8700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35" name="矩形 34">
            <a:extLst>
              <a:ext uri="{FF2B5EF4-FFF2-40B4-BE49-F238E27FC236}">
                <a16:creationId xmlns:a16="http://schemas.microsoft.com/office/drawing/2014/main" xmlns="" id="{A9369686-FA7D-412F-BE41-3C9C830569DD}"/>
              </a:ext>
            </a:extLst>
          </p:cNvPr>
          <p:cNvSpPr/>
          <p:nvPr/>
        </p:nvSpPr>
        <p:spPr>
          <a:xfrm>
            <a:off x="354012" y="342900"/>
            <a:ext cx="11482388" cy="6173786"/>
          </a:xfrm>
          <a:prstGeom prst="rect">
            <a:avLst/>
          </a:prstGeom>
          <a:noFill/>
          <a:ln>
            <a:solidFill>
              <a:srgbClr val="3A90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a:extLst>
              <a:ext uri="{FF2B5EF4-FFF2-40B4-BE49-F238E27FC236}">
                <a16:creationId xmlns:a16="http://schemas.microsoft.com/office/drawing/2014/main" xmlns="" id="{CD714720-93C6-4AD0-BCF8-4476F69D34DB}"/>
              </a:ext>
            </a:extLst>
          </p:cNvPr>
          <p:cNvGrpSpPr>
            <a:grpSpLocks/>
          </p:cNvGrpSpPr>
          <p:nvPr/>
        </p:nvGrpSpPr>
        <p:grpSpPr bwMode="auto">
          <a:xfrm>
            <a:off x="3646867" y="1545772"/>
            <a:ext cx="1650844" cy="2802056"/>
            <a:chOff x="5462478" y="-429416"/>
            <a:chExt cx="1267045" cy="3672333"/>
          </a:xfrm>
        </p:grpSpPr>
        <p:sp>
          <p:nvSpPr>
            <p:cNvPr id="37" name="矩形 36">
              <a:extLst>
                <a:ext uri="{FF2B5EF4-FFF2-40B4-BE49-F238E27FC236}">
                  <a16:creationId xmlns:a16="http://schemas.microsoft.com/office/drawing/2014/main" xmlns="" id="{B6EC7A06-2615-4B44-B7DF-D64A8015AEF2}"/>
                </a:ext>
              </a:extLst>
            </p:cNvPr>
            <p:cNvSpPr/>
            <p:nvPr/>
          </p:nvSpPr>
          <p:spPr>
            <a:xfrm>
              <a:off x="5462478" y="-429416"/>
              <a:ext cx="1267045" cy="3672333"/>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latin typeface="黑体" panose="02010609060101010101" pitchFamily="49" charset="-122"/>
                <a:ea typeface="黑体" panose="02010609060101010101" pitchFamily="49" charset="-122"/>
              </a:endParaRPr>
            </a:p>
          </p:txBody>
        </p:sp>
        <p:grpSp>
          <p:nvGrpSpPr>
            <p:cNvPr id="38" name="组合 15">
              <a:extLst>
                <a:ext uri="{FF2B5EF4-FFF2-40B4-BE49-F238E27FC236}">
                  <a16:creationId xmlns:a16="http://schemas.microsoft.com/office/drawing/2014/main" xmlns="" id="{8E045C2F-1D31-46E6-A39A-31124FA222D2}"/>
                </a:ext>
              </a:extLst>
            </p:cNvPr>
            <p:cNvGrpSpPr>
              <a:grpSpLocks/>
            </p:cNvGrpSpPr>
            <p:nvPr/>
          </p:nvGrpSpPr>
          <p:grpSpPr bwMode="auto">
            <a:xfrm>
              <a:off x="5850714" y="475579"/>
              <a:ext cx="496070" cy="1836446"/>
              <a:chOff x="5756766" y="994192"/>
              <a:chExt cx="496070" cy="1836446"/>
            </a:xfrm>
          </p:grpSpPr>
          <p:grpSp>
            <p:nvGrpSpPr>
              <p:cNvPr id="40" name="组合 13">
                <a:extLst>
                  <a:ext uri="{FF2B5EF4-FFF2-40B4-BE49-F238E27FC236}">
                    <a16:creationId xmlns:a16="http://schemas.microsoft.com/office/drawing/2014/main" xmlns="" id="{45863FE3-08B2-4C2C-AD63-8A76882F1BAC}"/>
                  </a:ext>
                </a:extLst>
              </p:cNvPr>
              <p:cNvGrpSpPr>
                <a:grpSpLocks/>
              </p:cNvGrpSpPr>
              <p:nvPr/>
            </p:nvGrpSpPr>
            <p:grpSpPr bwMode="auto">
              <a:xfrm>
                <a:off x="5756766" y="994192"/>
                <a:ext cx="496070" cy="1836446"/>
                <a:chOff x="5458385" y="994192"/>
                <a:chExt cx="496070" cy="1836446"/>
              </a:xfrm>
            </p:grpSpPr>
            <p:sp>
              <p:nvSpPr>
                <p:cNvPr id="42" name="矩形 12">
                  <a:extLst>
                    <a:ext uri="{FF2B5EF4-FFF2-40B4-BE49-F238E27FC236}">
                      <a16:creationId xmlns:a16="http://schemas.microsoft.com/office/drawing/2014/main" xmlns="" id="{A9819D96-54BB-4DB7-97A3-80BDFD19DF09}"/>
                    </a:ext>
                  </a:extLst>
                </p:cNvPr>
                <p:cNvSpPr>
                  <a:spLocks noChangeArrowheads="1"/>
                </p:cNvSpPr>
                <p:nvPr/>
              </p:nvSpPr>
              <p:spPr bwMode="auto">
                <a:xfrm>
                  <a:off x="5458385" y="994192"/>
                  <a:ext cx="496067" cy="847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600" dirty="0">
                      <a:solidFill>
                        <a:schemeClr val="bg1"/>
                      </a:solidFill>
                      <a:latin typeface="黑体" panose="02010609060101010101" pitchFamily="49" charset="-122"/>
                      <a:ea typeface="黑体" panose="02010609060101010101" pitchFamily="49" charset="-122"/>
                    </a:rPr>
                    <a:t>目</a:t>
                  </a:r>
                </a:p>
              </p:txBody>
            </p:sp>
            <p:sp>
              <p:nvSpPr>
                <p:cNvPr id="43" name="矩形 33">
                  <a:extLst>
                    <a:ext uri="{FF2B5EF4-FFF2-40B4-BE49-F238E27FC236}">
                      <a16:creationId xmlns:a16="http://schemas.microsoft.com/office/drawing/2014/main" xmlns="" id="{2FE99E98-4162-481A-BCA2-EDC8C04A2989}"/>
                    </a:ext>
                  </a:extLst>
                </p:cNvPr>
                <p:cNvSpPr>
                  <a:spLocks noChangeArrowheads="1"/>
                </p:cNvSpPr>
                <p:nvPr/>
              </p:nvSpPr>
              <p:spPr bwMode="auto">
                <a:xfrm>
                  <a:off x="5458387" y="1983566"/>
                  <a:ext cx="496068" cy="847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600" dirty="0">
                      <a:solidFill>
                        <a:schemeClr val="bg1"/>
                      </a:solidFill>
                      <a:latin typeface="黑体" panose="02010609060101010101" pitchFamily="49" charset="-122"/>
                      <a:ea typeface="黑体" panose="02010609060101010101" pitchFamily="49" charset="-122"/>
                    </a:rPr>
                    <a:t>录</a:t>
                  </a:r>
                </a:p>
              </p:txBody>
            </p:sp>
          </p:grpSp>
          <p:sp>
            <p:nvSpPr>
              <p:cNvPr id="41" name="椭圆 40">
                <a:extLst>
                  <a:ext uri="{FF2B5EF4-FFF2-40B4-BE49-F238E27FC236}">
                    <a16:creationId xmlns:a16="http://schemas.microsoft.com/office/drawing/2014/main" xmlns="" id="{AC0F1C1D-52B1-42BD-91E7-4765E302FFA0}"/>
                  </a:ext>
                </a:extLst>
              </p:cNvPr>
              <p:cNvSpPr/>
              <p:nvPr/>
            </p:nvSpPr>
            <p:spPr>
              <a:xfrm>
                <a:off x="5959770" y="1857605"/>
                <a:ext cx="85426" cy="1375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bg1"/>
                  </a:solidFill>
                  <a:latin typeface="黑体" panose="02010609060101010101" pitchFamily="49" charset="-122"/>
                  <a:ea typeface="黑体" panose="02010609060101010101" pitchFamily="49" charset="-122"/>
                </a:endParaRPr>
              </a:p>
            </p:txBody>
          </p:sp>
        </p:grpSp>
        <p:sp>
          <p:nvSpPr>
            <p:cNvPr id="39" name="矩形 38">
              <a:extLst>
                <a:ext uri="{FF2B5EF4-FFF2-40B4-BE49-F238E27FC236}">
                  <a16:creationId xmlns:a16="http://schemas.microsoft.com/office/drawing/2014/main" xmlns="" id="{D22F2AC9-9D5D-4AF7-96CF-7B6F9D583428}"/>
                </a:ext>
              </a:extLst>
            </p:cNvPr>
            <p:cNvSpPr/>
            <p:nvPr/>
          </p:nvSpPr>
          <p:spPr>
            <a:xfrm>
              <a:off x="5663114" y="351196"/>
              <a:ext cx="865773" cy="21229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latin typeface="黑体" panose="02010609060101010101" pitchFamily="49" charset="-122"/>
                <a:ea typeface="黑体" panose="02010609060101010101" pitchFamily="49" charset="-122"/>
              </a:endParaRPr>
            </a:p>
          </p:txBody>
        </p:sp>
      </p:grpSp>
      <p:grpSp>
        <p:nvGrpSpPr>
          <p:cNvPr id="44" name="组合 43">
            <a:extLst>
              <a:ext uri="{FF2B5EF4-FFF2-40B4-BE49-F238E27FC236}">
                <a16:creationId xmlns:a16="http://schemas.microsoft.com/office/drawing/2014/main" xmlns="" id="{B734FB10-6F76-45D8-84DF-3947F1AB921E}"/>
              </a:ext>
            </a:extLst>
          </p:cNvPr>
          <p:cNvGrpSpPr/>
          <p:nvPr/>
        </p:nvGrpSpPr>
        <p:grpSpPr>
          <a:xfrm>
            <a:off x="5798708" y="1345293"/>
            <a:ext cx="3032872" cy="3253626"/>
            <a:chOff x="5109565" y="1956502"/>
            <a:chExt cx="3499265" cy="3753969"/>
          </a:xfrm>
        </p:grpSpPr>
        <p:sp>
          <p:nvSpPr>
            <p:cNvPr id="45" name="椭圆 44">
              <a:extLst>
                <a:ext uri="{FF2B5EF4-FFF2-40B4-BE49-F238E27FC236}">
                  <a16:creationId xmlns:a16="http://schemas.microsoft.com/office/drawing/2014/main" xmlns="" id="{7396357B-AEAF-4C2C-8ED4-9A38F4EE0691}"/>
                </a:ext>
              </a:extLst>
            </p:cNvPr>
            <p:cNvSpPr/>
            <p:nvPr/>
          </p:nvSpPr>
          <p:spPr>
            <a:xfrm>
              <a:off x="5109566" y="5000089"/>
              <a:ext cx="710384" cy="710382"/>
            </a:xfrm>
            <a:prstGeom prst="ellipse">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2800" dirty="0">
                  <a:solidFill>
                    <a:schemeClr val="bg1"/>
                  </a:solidFill>
                  <a:latin typeface="黑体" panose="02010609060101010101" pitchFamily="49" charset="-122"/>
                  <a:ea typeface="黑体" panose="02010609060101010101" pitchFamily="49" charset="-122"/>
                </a:rPr>
                <a:t>4</a:t>
              </a:r>
              <a:endParaRPr lang="zh-CN" altLang="en-US" sz="2800" dirty="0">
                <a:solidFill>
                  <a:schemeClr val="bg1"/>
                </a:solidFill>
                <a:latin typeface="黑体" panose="02010609060101010101" pitchFamily="49" charset="-122"/>
                <a:ea typeface="黑体" panose="02010609060101010101" pitchFamily="49" charset="-122"/>
              </a:endParaRPr>
            </a:p>
          </p:txBody>
        </p:sp>
        <p:sp>
          <p:nvSpPr>
            <p:cNvPr id="46" name="椭圆 45">
              <a:extLst>
                <a:ext uri="{FF2B5EF4-FFF2-40B4-BE49-F238E27FC236}">
                  <a16:creationId xmlns:a16="http://schemas.microsoft.com/office/drawing/2014/main" xmlns="" id="{E6BC6220-39B9-4DBD-B85A-2296CA50BCF0}"/>
                </a:ext>
              </a:extLst>
            </p:cNvPr>
            <p:cNvSpPr/>
            <p:nvPr/>
          </p:nvSpPr>
          <p:spPr>
            <a:xfrm>
              <a:off x="5109566" y="2922651"/>
              <a:ext cx="710384" cy="710382"/>
            </a:xfrm>
            <a:prstGeom prst="ellipse">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2800" dirty="0">
                  <a:solidFill>
                    <a:schemeClr val="bg1"/>
                  </a:solidFill>
                  <a:latin typeface="黑体" panose="02010609060101010101" pitchFamily="49" charset="-122"/>
                  <a:ea typeface="黑体" panose="02010609060101010101" pitchFamily="49" charset="-122"/>
                </a:rPr>
                <a:t>2</a:t>
              </a:r>
              <a:endParaRPr lang="zh-CN" altLang="en-US" sz="2800" dirty="0">
                <a:solidFill>
                  <a:schemeClr val="bg1"/>
                </a:solidFill>
                <a:latin typeface="黑体" panose="02010609060101010101" pitchFamily="49" charset="-122"/>
                <a:ea typeface="黑体" panose="02010609060101010101" pitchFamily="49" charset="-122"/>
              </a:endParaRPr>
            </a:p>
          </p:txBody>
        </p:sp>
        <p:sp>
          <p:nvSpPr>
            <p:cNvPr id="47" name="椭圆 46">
              <a:extLst>
                <a:ext uri="{FF2B5EF4-FFF2-40B4-BE49-F238E27FC236}">
                  <a16:creationId xmlns:a16="http://schemas.microsoft.com/office/drawing/2014/main" xmlns="" id="{89780EA8-6319-4F14-B43C-414D05D72F05}"/>
                </a:ext>
              </a:extLst>
            </p:cNvPr>
            <p:cNvSpPr/>
            <p:nvPr/>
          </p:nvSpPr>
          <p:spPr>
            <a:xfrm>
              <a:off x="5109565" y="1956502"/>
              <a:ext cx="710384" cy="710382"/>
            </a:xfrm>
            <a:prstGeom prst="ellipse">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2800" dirty="0">
                  <a:solidFill>
                    <a:schemeClr val="bg1"/>
                  </a:solidFill>
                  <a:latin typeface="黑体" panose="02010609060101010101" pitchFamily="49" charset="-122"/>
                  <a:ea typeface="黑体" panose="02010609060101010101" pitchFamily="49" charset="-122"/>
                </a:rPr>
                <a:t>1</a:t>
              </a:r>
              <a:endParaRPr lang="zh-CN" altLang="en-US" sz="2800" dirty="0">
                <a:solidFill>
                  <a:schemeClr val="bg1"/>
                </a:solidFill>
                <a:latin typeface="黑体" panose="02010609060101010101" pitchFamily="49" charset="-122"/>
                <a:ea typeface="黑体" panose="02010609060101010101" pitchFamily="49" charset="-122"/>
              </a:endParaRPr>
            </a:p>
          </p:txBody>
        </p:sp>
        <p:sp>
          <p:nvSpPr>
            <p:cNvPr id="48" name="椭圆 47">
              <a:extLst>
                <a:ext uri="{FF2B5EF4-FFF2-40B4-BE49-F238E27FC236}">
                  <a16:creationId xmlns:a16="http://schemas.microsoft.com/office/drawing/2014/main" xmlns="" id="{1C303DE8-3A87-4865-80D1-A4FE3CC00C21}"/>
                </a:ext>
              </a:extLst>
            </p:cNvPr>
            <p:cNvSpPr/>
            <p:nvPr/>
          </p:nvSpPr>
          <p:spPr>
            <a:xfrm>
              <a:off x="5109566" y="4019426"/>
              <a:ext cx="710384" cy="710382"/>
            </a:xfrm>
            <a:prstGeom prst="ellipse">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2800" dirty="0">
                  <a:solidFill>
                    <a:schemeClr val="bg1"/>
                  </a:solidFill>
                  <a:latin typeface="黑体" panose="02010609060101010101" pitchFamily="49" charset="-122"/>
                  <a:ea typeface="黑体" panose="02010609060101010101" pitchFamily="49" charset="-122"/>
                </a:rPr>
                <a:t>3</a:t>
              </a:r>
              <a:endParaRPr lang="zh-CN" altLang="en-US" sz="2800" dirty="0">
                <a:solidFill>
                  <a:schemeClr val="bg1"/>
                </a:solidFill>
                <a:latin typeface="黑体" panose="02010609060101010101" pitchFamily="49" charset="-122"/>
                <a:ea typeface="黑体" panose="02010609060101010101" pitchFamily="49" charset="-122"/>
              </a:endParaRPr>
            </a:p>
          </p:txBody>
        </p:sp>
        <p:grpSp>
          <p:nvGrpSpPr>
            <p:cNvPr id="49" name="组合 48">
              <a:extLst>
                <a:ext uri="{FF2B5EF4-FFF2-40B4-BE49-F238E27FC236}">
                  <a16:creationId xmlns:a16="http://schemas.microsoft.com/office/drawing/2014/main" xmlns="" id="{C4D9C13A-6821-48F3-A14D-9859BDA37F53}"/>
                </a:ext>
              </a:extLst>
            </p:cNvPr>
            <p:cNvGrpSpPr/>
            <p:nvPr/>
          </p:nvGrpSpPr>
          <p:grpSpPr>
            <a:xfrm>
              <a:off x="5948176" y="2049655"/>
              <a:ext cx="2660654" cy="479820"/>
              <a:chOff x="3382716" y="1416565"/>
              <a:chExt cx="2660654" cy="479820"/>
            </a:xfrm>
            <a:noFill/>
          </p:grpSpPr>
          <p:sp>
            <p:nvSpPr>
              <p:cNvPr id="59" name="燕尾形 12">
                <a:extLst>
                  <a:ext uri="{FF2B5EF4-FFF2-40B4-BE49-F238E27FC236}">
                    <a16:creationId xmlns:a16="http://schemas.microsoft.com/office/drawing/2014/main" xmlns="" id="{134B047F-916B-456C-90F9-EE41D3821C2F}"/>
                  </a:ext>
                </a:extLst>
              </p:cNvPr>
              <p:cNvSpPr/>
              <p:nvPr/>
            </p:nvSpPr>
            <p:spPr>
              <a:xfrm>
                <a:off x="3382716" y="1432965"/>
                <a:ext cx="2660654" cy="463420"/>
              </a:xfrm>
              <a:prstGeom prst="chevron">
                <a:avLst/>
              </a:prstGeom>
              <a:noFill/>
              <a:ln>
                <a:solidFill>
                  <a:srgbClr val="3A90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dirty="0">
                  <a:solidFill>
                    <a:schemeClr val="bg1">
                      <a:lumMod val="65000"/>
                    </a:schemeClr>
                  </a:solidFill>
                  <a:latin typeface="黑体" panose="02010609060101010101" pitchFamily="49" charset="-122"/>
                  <a:ea typeface="黑体" panose="02010609060101010101" pitchFamily="49" charset="-122"/>
                </a:endParaRPr>
              </a:p>
            </p:txBody>
          </p:sp>
          <p:sp>
            <p:nvSpPr>
              <p:cNvPr id="60" name="矩形 59">
                <a:extLst>
                  <a:ext uri="{FF2B5EF4-FFF2-40B4-BE49-F238E27FC236}">
                    <a16:creationId xmlns:a16="http://schemas.microsoft.com/office/drawing/2014/main" xmlns="" id="{A0D57E87-9252-42CD-B18B-3DCBA30F5ED4}"/>
                  </a:ext>
                </a:extLst>
              </p:cNvPr>
              <p:cNvSpPr/>
              <p:nvPr/>
            </p:nvSpPr>
            <p:spPr>
              <a:xfrm>
                <a:off x="3871958" y="1416565"/>
                <a:ext cx="1751857" cy="461639"/>
              </a:xfrm>
              <a:prstGeom prst="rect">
                <a:avLst/>
              </a:prstGeom>
              <a:grpFill/>
              <a:ln>
                <a:noFill/>
              </a:ln>
            </p:spPr>
            <p:txBody>
              <a:bodyPr wrap="none">
                <a:spAutoFit/>
              </a:bodyPr>
              <a:lstStyle/>
              <a:p>
                <a:pPr algn="ctr" fontAlgn="base">
                  <a:spcBef>
                    <a:spcPct val="0"/>
                  </a:spcBef>
                  <a:spcAft>
                    <a:spcPct val="0"/>
                  </a:spcAft>
                </a:pPr>
                <a:r>
                  <a:rPr lang="zh-CN" altLang="en-US" sz="2000" spc="600" dirty="0">
                    <a:solidFill>
                      <a:schemeClr val="bg1">
                        <a:lumMod val="50000"/>
                      </a:schemeClr>
                    </a:solidFill>
                    <a:latin typeface="黑体" panose="02010609060101010101" pitchFamily="49" charset="-122"/>
                    <a:ea typeface="黑体" panose="02010609060101010101" pitchFamily="49" charset="-122"/>
                  </a:rPr>
                  <a:t>背景知识</a:t>
                </a:r>
              </a:p>
            </p:txBody>
          </p:sp>
        </p:grpSp>
        <p:grpSp>
          <p:nvGrpSpPr>
            <p:cNvPr id="50" name="组合 49">
              <a:extLst>
                <a:ext uri="{FF2B5EF4-FFF2-40B4-BE49-F238E27FC236}">
                  <a16:creationId xmlns:a16="http://schemas.microsoft.com/office/drawing/2014/main" xmlns="" id="{AC541CC0-2D61-418E-839D-1B5D5ED07C6F}"/>
                </a:ext>
              </a:extLst>
            </p:cNvPr>
            <p:cNvGrpSpPr/>
            <p:nvPr/>
          </p:nvGrpSpPr>
          <p:grpSpPr>
            <a:xfrm>
              <a:off x="5948176" y="3040952"/>
              <a:ext cx="2660654" cy="466692"/>
              <a:chOff x="4463689" y="2321948"/>
              <a:chExt cx="2660654" cy="466692"/>
            </a:xfrm>
            <a:noFill/>
          </p:grpSpPr>
          <p:sp>
            <p:nvSpPr>
              <p:cNvPr id="57" name="燕尾形 15">
                <a:extLst>
                  <a:ext uri="{FF2B5EF4-FFF2-40B4-BE49-F238E27FC236}">
                    <a16:creationId xmlns:a16="http://schemas.microsoft.com/office/drawing/2014/main" xmlns="" id="{E240D581-5CD2-4ECF-A878-D066B68788AB}"/>
                  </a:ext>
                </a:extLst>
              </p:cNvPr>
              <p:cNvSpPr/>
              <p:nvPr/>
            </p:nvSpPr>
            <p:spPr>
              <a:xfrm>
                <a:off x="4463689" y="2325220"/>
                <a:ext cx="2660654" cy="463420"/>
              </a:xfrm>
              <a:prstGeom prst="chevron">
                <a:avLst/>
              </a:prstGeom>
              <a:noFill/>
              <a:ln>
                <a:solidFill>
                  <a:srgbClr val="3A90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schemeClr val="bg1">
                      <a:lumMod val="65000"/>
                    </a:schemeClr>
                  </a:solidFill>
                  <a:latin typeface="黑体" panose="02010609060101010101" pitchFamily="49" charset="-122"/>
                  <a:ea typeface="黑体" panose="02010609060101010101" pitchFamily="49" charset="-122"/>
                </a:endParaRPr>
              </a:p>
            </p:txBody>
          </p:sp>
          <p:sp>
            <p:nvSpPr>
              <p:cNvPr id="58" name="矩形 57">
                <a:extLst>
                  <a:ext uri="{FF2B5EF4-FFF2-40B4-BE49-F238E27FC236}">
                    <a16:creationId xmlns:a16="http://schemas.microsoft.com/office/drawing/2014/main" xmlns="" id="{E633BFF0-72D4-4731-8FAA-D1604AF64229}"/>
                  </a:ext>
                </a:extLst>
              </p:cNvPr>
              <p:cNvSpPr/>
              <p:nvPr/>
            </p:nvSpPr>
            <p:spPr>
              <a:xfrm>
                <a:off x="4947436" y="2321948"/>
                <a:ext cx="1751857" cy="461638"/>
              </a:xfrm>
              <a:prstGeom prst="rect">
                <a:avLst/>
              </a:prstGeom>
              <a:grpFill/>
              <a:ln>
                <a:noFill/>
              </a:ln>
            </p:spPr>
            <p:txBody>
              <a:bodyPr wrap="none">
                <a:spAutoFit/>
              </a:bodyPr>
              <a:lstStyle/>
              <a:p>
                <a:pPr algn="ctr" fontAlgn="base">
                  <a:spcBef>
                    <a:spcPct val="0"/>
                  </a:spcBef>
                  <a:spcAft>
                    <a:spcPct val="0"/>
                  </a:spcAft>
                </a:pPr>
                <a:r>
                  <a:rPr lang="zh-CN" altLang="en-US" sz="2000" spc="600" dirty="0">
                    <a:solidFill>
                      <a:schemeClr val="bg1">
                        <a:lumMod val="50000"/>
                      </a:schemeClr>
                    </a:solidFill>
                    <a:latin typeface="黑体" panose="02010609060101010101" pitchFamily="49" charset="-122"/>
                    <a:ea typeface="黑体" panose="02010609060101010101" pitchFamily="49" charset="-122"/>
                  </a:rPr>
                  <a:t>字词学习</a:t>
                </a:r>
              </a:p>
            </p:txBody>
          </p:sp>
        </p:grpSp>
        <p:grpSp>
          <p:nvGrpSpPr>
            <p:cNvPr id="51" name="组合 50">
              <a:extLst>
                <a:ext uri="{FF2B5EF4-FFF2-40B4-BE49-F238E27FC236}">
                  <a16:creationId xmlns:a16="http://schemas.microsoft.com/office/drawing/2014/main" xmlns="" id="{F4B0C66C-FAEC-4606-B098-9CF08525CB31}"/>
                </a:ext>
              </a:extLst>
            </p:cNvPr>
            <p:cNvGrpSpPr/>
            <p:nvPr/>
          </p:nvGrpSpPr>
          <p:grpSpPr>
            <a:xfrm>
              <a:off x="5948176" y="4151307"/>
              <a:ext cx="2660654" cy="468947"/>
              <a:chOff x="5477852" y="3215763"/>
              <a:chExt cx="2660654" cy="468947"/>
            </a:xfrm>
            <a:noFill/>
          </p:grpSpPr>
          <p:sp>
            <p:nvSpPr>
              <p:cNvPr id="55" name="燕尾形 18">
                <a:extLst>
                  <a:ext uri="{FF2B5EF4-FFF2-40B4-BE49-F238E27FC236}">
                    <a16:creationId xmlns:a16="http://schemas.microsoft.com/office/drawing/2014/main" xmlns="" id="{55AC7005-5848-4035-8396-AD89CB85F81A}"/>
                  </a:ext>
                </a:extLst>
              </p:cNvPr>
              <p:cNvSpPr/>
              <p:nvPr/>
            </p:nvSpPr>
            <p:spPr>
              <a:xfrm>
                <a:off x="5477852" y="3221290"/>
                <a:ext cx="2660654" cy="463420"/>
              </a:xfrm>
              <a:prstGeom prst="chevron">
                <a:avLst/>
              </a:prstGeom>
              <a:noFill/>
              <a:ln>
                <a:solidFill>
                  <a:srgbClr val="3A90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a:solidFill>
                    <a:schemeClr val="bg1">
                      <a:lumMod val="65000"/>
                    </a:schemeClr>
                  </a:solidFill>
                  <a:latin typeface="黑体" panose="02010609060101010101" pitchFamily="49" charset="-122"/>
                  <a:ea typeface="黑体" panose="02010609060101010101" pitchFamily="49" charset="-122"/>
                </a:endParaRPr>
              </a:p>
            </p:txBody>
          </p:sp>
          <p:sp>
            <p:nvSpPr>
              <p:cNvPr id="56" name="矩形 55">
                <a:extLst>
                  <a:ext uri="{FF2B5EF4-FFF2-40B4-BE49-F238E27FC236}">
                    <a16:creationId xmlns:a16="http://schemas.microsoft.com/office/drawing/2014/main" xmlns="" id="{8FECEFAD-3166-4ACA-96E0-2100929EA46B}"/>
                  </a:ext>
                </a:extLst>
              </p:cNvPr>
              <p:cNvSpPr/>
              <p:nvPr/>
            </p:nvSpPr>
            <p:spPr>
              <a:xfrm>
                <a:off x="5967216" y="3215763"/>
                <a:ext cx="1751857" cy="461639"/>
              </a:xfrm>
              <a:prstGeom prst="rect">
                <a:avLst/>
              </a:prstGeom>
              <a:grpFill/>
              <a:ln>
                <a:noFill/>
              </a:ln>
            </p:spPr>
            <p:txBody>
              <a:bodyPr wrap="none">
                <a:spAutoFit/>
              </a:bodyPr>
              <a:lstStyle/>
              <a:p>
                <a:pPr algn="ctr" fontAlgn="base">
                  <a:spcBef>
                    <a:spcPct val="0"/>
                  </a:spcBef>
                  <a:spcAft>
                    <a:spcPct val="0"/>
                  </a:spcAft>
                </a:pPr>
                <a:r>
                  <a:rPr lang="zh-CN" altLang="en-US" sz="2000" spc="600" dirty="0">
                    <a:solidFill>
                      <a:schemeClr val="bg1">
                        <a:lumMod val="50000"/>
                      </a:schemeClr>
                    </a:solidFill>
                    <a:latin typeface="黑体" panose="02010609060101010101" pitchFamily="49" charset="-122"/>
                    <a:ea typeface="黑体" panose="02010609060101010101" pitchFamily="49" charset="-122"/>
                  </a:rPr>
                  <a:t>课文赏识</a:t>
                </a:r>
              </a:p>
            </p:txBody>
          </p:sp>
        </p:grpSp>
        <p:grpSp>
          <p:nvGrpSpPr>
            <p:cNvPr id="52" name="组合 51">
              <a:extLst>
                <a:ext uri="{FF2B5EF4-FFF2-40B4-BE49-F238E27FC236}">
                  <a16:creationId xmlns:a16="http://schemas.microsoft.com/office/drawing/2014/main" xmlns="" id="{2E3AD071-4B43-4E78-A7EC-B46356B91D6E}"/>
                </a:ext>
              </a:extLst>
            </p:cNvPr>
            <p:cNvGrpSpPr/>
            <p:nvPr/>
          </p:nvGrpSpPr>
          <p:grpSpPr>
            <a:xfrm>
              <a:off x="5948176" y="5141089"/>
              <a:ext cx="2660654" cy="480692"/>
              <a:chOff x="4469388" y="4105117"/>
              <a:chExt cx="2660654" cy="480692"/>
            </a:xfrm>
            <a:noFill/>
          </p:grpSpPr>
          <p:sp>
            <p:nvSpPr>
              <p:cNvPr id="53" name="燕尾形 21">
                <a:extLst>
                  <a:ext uri="{FF2B5EF4-FFF2-40B4-BE49-F238E27FC236}">
                    <a16:creationId xmlns:a16="http://schemas.microsoft.com/office/drawing/2014/main" xmlns="" id="{6DCD1CDA-2E3E-4CF0-A07C-C42E22087145}"/>
                  </a:ext>
                </a:extLst>
              </p:cNvPr>
              <p:cNvSpPr/>
              <p:nvPr/>
            </p:nvSpPr>
            <p:spPr>
              <a:xfrm>
                <a:off x="4469388" y="4122389"/>
                <a:ext cx="2660654" cy="463420"/>
              </a:xfrm>
              <a:prstGeom prst="chevron">
                <a:avLst/>
              </a:prstGeom>
              <a:noFill/>
              <a:ln>
                <a:solidFill>
                  <a:srgbClr val="3A90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dirty="0">
                  <a:solidFill>
                    <a:schemeClr val="bg1">
                      <a:lumMod val="65000"/>
                    </a:schemeClr>
                  </a:solidFill>
                  <a:latin typeface="黑体" panose="02010609060101010101" pitchFamily="49" charset="-122"/>
                  <a:ea typeface="黑体" panose="02010609060101010101" pitchFamily="49" charset="-122"/>
                </a:endParaRPr>
              </a:p>
            </p:txBody>
          </p:sp>
          <p:sp>
            <p:nvSpPr>
              <p:cNvPr id="54" name="矩形 53">
                <a:extLst>
                  <a:ext uri="{FF2B5EF4-FFF2-40B4-BE49-F238E27FC236}">
                    <a16:creationId xmlns:a16="http://schemas.microsoft.com/office/drawing/2014/main" xmlns="" id="{9C54FE5D-876F-4FB1-8EBC-811062DF5040}"/>
                  </a:ext>
                </a:extLst>
              </p:cNvPr>
              <p:cNvSpPr/>
              <p:nvPr/>
            </p:nvSpPr>
            <p:spPr>
              <a:xfrm>
                <a:off x="4984360" y="4105117"/>
                <a:ext cx="1751857" cy="461638"/>
              </a:xfrm>
              <a:prstGeom prst="rect">
                <a:avLst/>
              </a:prstGeom>
              <a:grpFill/>
              <a:ln>
                <a:noFill/>
              </a:ln>
            </p:spPr>
            <p:txBody>
              <a:bodyPr wrap="none">
                <a:spAutoFit/>
              </a:bodyPr>
              <a:lstStyle/>
              <a:p>
                <a:pPr algn="ctr" fontAlgn="base">
                  <a:spcBef>
                    <a:spcPct val="0"/>
                  </a:spcBef>
                  <a:spcAft>
                    <a:spcPct val="0"/>
                  </a:spcAft>
                </a:pPr>
                <a:r>
                  <a:rPr lang="zh-CN" altLang="en-US" sz="2000" spc="600" dirty="0">
                    <a:solidFill>
                      <a:schemeClr val="bg1">
                        <a:lumMod val="50000"/>
                      </a:schemeClr>
                    </a:solidFill>
                    <a:latin typeface="黑体" panose="02010609060101010101" pitchFamily="49" charset="-122"/>
                    <a:ea typeface="黑体" panose="02010609060101010101" pitchFamily="49" charset="-122"/>
                  </a:rPr>
                  <a:t>拓展学习</a:t>
                </a:r>
              </a:p>
            </p:txBody>
          </p:sp>
        </p:grpSp>
      </p:gr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750" fill="hold"/>
                                            <p:tgtEl>
                                              <p:spTgt spid="35"/>
                                            </p:tgtEl>
                                            <p:attrNameLst>
                                              <p:attrName>ppt_w</p:attrName>
                                            </p:attrNameLst>
                                          </p:cBhvr>
                                          <p:tavLst>
                                            <p:tav tm="0">
                                              <p:val>
                                                <p:fltVal val="0"/>
                                              </p:val>
                                            </p:tav>
                                            <p:tav tm="100000">
                                              <p:val>
                                                <p:strVal val="#ppt_w"/>
                                              </p:val>
                                            </p:tav>
                                          </p:tavLst>
                                        </p:anim>
                                        <p:anim calcmode="lin" valueType="num">
                                          <p:cBhvr>
                                            <p:cTn id="12" dur="750" fill="hold"/>
                                            <p:tgtEl>
                                              <p:spTgt spid="35"/>
                                            </p:tgtEl>
                                            <p:attrNameLst>
                                              <p:attrName>ppt_h</p:attrName>
                                            </p:attrNameLst>
                                          </p:cBhvr>
                                          <p:tavLst>
                                            <p:tav tm="0">
                                              <p:val>
                                                <p:fltVal val="0"/>
                                              </p:val>
                                            </p:tav>
                                            <p:tav tm="100000">
                                              <p:val>
                                                <p:strVal val="#ppt_h"/>
                                              </p:val>
                                            </p:tav>
                                          </p:tavLst>
                                        </p:anim>
                                        <p:animEffect transition="in" filter="fade">
                                          <p:cBhvr>
                                            <p:cTn id="13" dur="750"/>
                                            <p:tgtEl>
                                              <p:spTgt spid="35"/>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 presetClass="entr" presetSubtype="8" fill="hold" nodeType="afterEffect" p14:presetBounceEnd="58000">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14:bounceEnd="58000">
                                          <p:cBhvr additive="base">
                                            <p:cTn id="23" dur="1000" fill="hold"/>
                                            <p:tgtEl>
                                              <p:spTgt spid="44"/>
                                            </p:tgtEl>
                                            <p:attrNameLst>
                                              <p:attrName>ppt_x</p:attrName>
                                            </p:attrNameLst>
                                          </p:cBhvr>
                                          <p:tavLst>
                                            <p:tav tm="0">
                                              <p:val>
                                                <p:strVal val="0-#ppt_w/2"/>
                                              </p:val>
                                            </p:tav>
                                            <p:tav tm="100000">
                                              <p:val>
                                                <p:strVal val="#ppt_x"/>
                                              </p:val>
                                            </p:tav>
                                          </p:tavLst>
                                        </p:anim>
                                        <p:anim calcmode="lin" valueType="num" p14:bounceEnd="58000">
                                          <p:cBhvr additive="base">
                                            <p:cTn id="24" dur="10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750" fill="hold"/>
                                            <p:tgtEl>
                                              <p:spTgt spid="35"/>
                                            </p:tgtEl>
                                            <p:attrNameLst>
                                              <p:attrName>ppt_w</p:attrName>
                                            </p:attrNameLst>
                                          </p:cBhvr>
                                          <p:tavLst>
                                            <p:tav tm="0">
                                              <p:val>
                                                <p:fltVal val="0"/>
                                              </p:val>
                                            </p:tav>
                                            <p:tav tm="100000">
                                              <p:val>
                                                <p:strVal val="#ppt_w"/>
                                              </p:val>
                                            </p:tav>
                                          </p:tavLst>
                                        </p:anim>
                                        <p:anim calcmode="lin" valueType="num">
                                          <p:cBhvr>
                                            <p:cTn id="12" dur="750" fill="hold"/>
                                            <p:tgtEl>
                                              <p:spTgt spid="35"/>
                                            </p:tgtEl>
                                            <p:attrNameLst>
                                              <p:attrName>ppt_h</p:attrName>
                                            </p:attrNameLst>
                                          </p:cBhvr>
                                          <p:tavLst>
                                            <p:tav tm="0">
                                              <p:val>
                                                <p:fltVal val="0"/>
                                              </p:val>
                                            </p:tav>
                                            <p:tav tm="100000">
                                              <p:val>
                                                <p:strVal val="#ppt_h"/>
                                              </p:val>
                                            </p:tav>
                                          </p:tavLst>
                                        </p:anim>
                                        <p:animEffect transition="in" filter="fade">
                                          <p:cBhvr>
                                            <p:cTn id="13" dur="750"/>
                                            <p:tgtEl>
                                              <p:spTgt spid="35"/>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 presetClass="entr" presetSubtype="8" fill="hold" nodeType="after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additive="base">
                                            <p:cTn id="23" dur="1000" fill="hold"/>
                                            <p:tgtEl>
                                              <p:spTgt spid="44"/>
                                            </p:tgtEl>
                                            <p:attrNameLst>
                                              <p:attrName>ppt_x</p:attrName>
                                            </p:attrNameLst>
                                          </p:cBhvr>
                                          <p:tavLst>
                                            <p:tav tm="0">
                                              <p:val>
                                                <p:strVal val="0-#ppt_w/2"/>
                                              </p:val>
                                            </p:tav>
                                            <p:tav tm="100000">
                                              <p:val>
                                                <p:strVal val="#ppt_x"/>
                                              </p:val>
                                            </p:tav>
                                          </p:tavLst>
                                        </p:anim>
                                        <p:anim calcmode="lin" valueType="num">
                                          <p:cBhvr additive="base">
                                            <p:cTn id="24" dur="10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0FC503C2-5B6A-40FB-A59A-B5A57FC72C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xmlns="" id="{ABD80E1C-7E2A-4CA7-83A9-87C0967EF6E2}"/>
              </a:ext>
            </a:extLst>
          </p:cNvPr>
          <p:cNvSpPr/>
          <p:nvPr/>
        </p:nvSpPr>
        <p:spPr>
          <a:xfrm>
            <a:off x="354012" y="342900"/>
            <a:ext cx="11482388" cy="6173786"/>
          </a:xfrm>
          <a:prstGeom prst="rect">
            <a:avLst/>
          </a:prstGeom>
          <a:noFill/>
          <a:ln>
            <a:solidFill>
              <a:srgbClr val="3A90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xmlns="" id="{1CBBE432-6DDE-4BF0-A556-1778AA301B43}"/>
              </a:ext>
            </a:extLst>
          </p:cNvPr>
          <p:cNvGrpSpPr>
            <a:grpSpLocks/>
          </p:cNvGrpSpPr>
          <p:nvPr/>
        </p:nvGrpSpPr>
        <p:grpSpPr bwMode="auto">
          <a:xfrm>
            <a:off x="3762982" y="1451431"/>
            <a:ext cx="1650844" cy="2802056"/>
            <a:chOff x="5462478" y="-429416"/>
            <a:chExt cx="1267045" cy="3672333"/>
          </a:xfrm>
        </p:grpSpPr>
        <p:sp>
          <p:nvSpPr>
            <p:cNvPr id="14" name="矩形 13">
              <a:extLst>
                <a:ext uri="{FF2B5EF4-FFF2-40B4-BE49-F238E27FC236}">
                  <a16:creationId xmlns:a16="http://schemas.microsoft.com/office/drawing/2014/main" xmlns="" id="{BD676A6B-C69E-45EC-A435-D33FF3C28245}"/>
                </a:ext>
              </a:extLst>
            </p:cNvPr>
            <p:cNvSpPr/>
            <p:nvPr/>
          </p:nvSpPr>
          <p:spPr>
            <a:xfrm>
              <a:off x="5462478" y="-429416"/>
              <a:ext cx="1267045" cy="3672333"/>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latin typeface="黑体" panose="02010609060101010101" pitchFamily="49" charset="-122"/>
                <a:ea typeface="黑体" panose="02010609060101010101" pitchFamily="49" charset="-122"/>
              </a:endParaRPr>
            </a:p>
          </p:txBody>
        </p:sp>
        <p:grpSp>
          <p:nvGrpSpPr>
            <p:cNvPr id="15" name="组合 15">
              <a:extLst>
                <a:ext uri="{FF2B5EF4-FFF2-40B4-BE49-F238E27FC236}">
                  <a16:creationId xmlns:a16="http://schemas.microsoft.com/office/drawing/2014/main" xmlns="" id="{A39A72EB-F26E-49BC-8189-286B47A4A459}"/>
                </a:ext>
              </a:extLst>
            </p:cNvPr>
            <p:cNvGrpSpPr>
              <a:grpSpLocks/>
            </p:cNvGrpSpPr>
            <p:nvPr/>
          </p:nvGrpSpPr>
          <p:grpSpPr bwMode="auto">
            <a:xfrm>
              <a:off x="5850714" y="475579"/>
              <a:ext cx="496069" cy="1836446"/>
              <a:chOff x="5756766" y="994192"/>
              <a:chExt cx="496069" cy="1836446"/>
            </a:xfrm>
          </p:grpSpPr>
          <p:grpSp>
            <p:nvGrpSpPr>
              <p:cNvPr id="18" name="组合 13">
                <a:extLst>
                  <a:ext uri="{FF2B5EF4-FFF2-40B4-BE49-F238E27FC236}">
                    <a16:creationId xmlns:a16="http://schemas.microsoft.com/office/drawing/2014/main" xmlns="" id="{618D3EB5-8E80-4B86-B6FE-983A610665CA}"/>
                  </a:ext>
                </a:extLst>
              </p:cNvPr>
              <p:cNvGrpSpPr>
                <a:grpSpLocks/>
              </p:cNvGrpSpPr>
              <p:nvPr/>
            </p:nvGrpSpPr>
            <p:grpSpPr bwMode="auto">
              <a:xfrm>
                <a:off x="5756766" y="994192"/>
                <a:ext cx="496069" cy="1836446"/>
                <a:chOff x="5458385" y="994192"/>
                <a:chExt cx="496069" cy="1836446"/>
              </a:xfrm>
            </p:grpSpPr>
            <p:sp>
              <p:nvSpPr>
                <p:cNvPr id="20" name="矩形 12">
                  <a:extLst>
                    <a:ext uri="{FF2B5EF4-FFF2-40B4-BE49-F238E27FC236}">
                      <a16:creationId xmlns:a16="http://schemas.microsoft.com/office/drawing/2014/main" xmlns="" id="{D010F412-335B-4AAE-8B8F-3E057D3848EE}"/>
                    </a:ext>
                  </a:extLst>
                </p:cNvPr>
                <p:cNvSpPr>
                  <a:spLocks noChangeArrowheads="1"/>
                </p:cNvSpPr>
                <p:nvPr/>
              </p:nvSpPr>
              <p:spPr bwMode="auto">
                <a:xfrm>
                  <a:off x="5546353" y="994192"/>
                  <a:ext cx="320131" cy="847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3600" dirty="0">
                      <a:solidFill>
                        <a:schemeClr val="bg1"/>
                      </a:solidFill>
                      <a:latin typeface="黑体" panose="02010609060101010101" pitchFamily="49" charset="-122"/>
                      <a:ea typeface="黑体" panose="02010609060101010101" pitchFamily="49" charset="-122"/>
                    </a:rPr>
                    <a:t>4</a:t>
                  </a:r>
                  <a:endParaRPr lang="zh-CN" altLang="en-US" sz="3600" dirty="0">
                    <a:solidFill>
                      <a:schemeClr val="bg1"/>
                    </a:solidFill>
                    <a:latin typeface="黑体" panose="02010609060101010101" pitchFamily="49" charset="-122"/>
                    <a:ea typeface="黑体" panose="02010609060101010101" pitchFamily="49" charset="-122"/>
                  </a:endParaRPr>
                </a:p>
              </p:txBody>
            </p:sp>
            <p:sp>
              <p:nvSpPr>
                <p:cNvPr id="21" name="矩形 33">
                  <a:extLst>
                    <a:ext uri="{FF2B5EF4-FFF2-40B4-BE49-F238E27FC236}">
                      <a16:creationId xmlns:a16="http://schemas.microsoft.com/office/drawing/2014/main" xmlns="" id="{AB5C0F74-9CF9-4E8D-85BE-1A278C6A4150}"/>
                    </a:ext>
                  </a:extLst>
                </p:cNvPr>
                <p:cNvSpPr>
                  <a:spLocks noChangeArrowheads="1"/>
                </p:cNvSpPr>
                <p:nvPr/>
              </p:nvSpPr>
              <p:spPr bwMode="auto">
                <a:xfrm>
                  <a:off x="5458385" y="1983566"/>
                  <a:ext cx="496069" cy="847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600" dirty="0">
                      <a:solidFill>
                        <a:schemeClr val="bg1"/>
                      </a:solidFill>
                      <a:latin typeface="黑体" panose="02010609060101010101" pitchFamily="49" charset="-122"/>
                      <a:ea typeface="黑体" panose="02010609060101010101" pitchFamily="49" charset="-122"/>
                    </a:rPr>
                    <a:t>肆</a:t>
                  </a:r>
                </a:p>
              </p:txBody>
            </p:sp>
          </p:grpSp>
          <p:sp>
            <p:nvSpPr>
              <p:cNvPr id="19" name="椭圆 18">
                <a:extLst>
                  <a:ext uri="{FF2B5EF4-FFF2-40B4-BE49-F238E27FC236}">
                    <a16:creationId xmlns:a16="http://schemas.microsoft.com/office/drawing/2014/main" xmlns="" id="{A5F37CE9-C4B4-483C-8FA9-0595EF52FA58}"/>
                  </a:ext>
                </a:extLst>
              </p:cNvPr>
              <p:cNvSpPr/>
              <p:nvPr/>
            </p:nvSpPr>
            <p:spPr>
              <a:xfrm>
                <a:off x="5959770" y="1857605"/>
                <a:ext cx="85426" cy="1375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bg1"/>
                  </a:solidFill>
                  <a:latin typeface="黑体" panose="02010609060101010101" pitchFamily="49" charset="-122"/>
                  <a:ea typeface="黑体" panose="02010609060101010101" pitchFamily="49" charset="-122"/>
                </a:endParaRPr>
              </a:p>
            </p:txBody>
          </p:sp>
        </p:grpSp>
        <p:sp>
          <p:nvSpPr>
            <p:cNvPr id="16" name="矩形 15">
              <a:extLst>
                <a:ext uri="{FF2B5EF4-FFF2-40B4-BE49-F238E27FC236}">
                  <a16:creationId xmlns:a16="http://schemas.microsoft.com/office/drawing/2014/main" xmlns="" id="{53EA3DC1-5043-4F43-B634-6555D41606B7}"/>
                </a:ext>
              </a:extLst>
            </p:cNvPr>
            <p:cNvSpPr/>
            <p:nvPr/>
          </p:nvSpPr>
          <p:spPr>
            <a:xfrm>
              <a:off x="5663114" y="351196"/>
              <a:ext cx="865773" cy="21229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latin typeface="黑体" panose="02010609060101010101" pitchFamily="49" charset="-122"/>
                <a:ea typeface="黑体" panose="02010609060101010101" pitchFamily="49" charset="-122"/>
              </a:endParaRPr>
            </a:p>
          </p:txBody>
        </p:sp>
      </p:grpSp>
      <p:sp>
        <p:nvSpPr>
          <p:cNvPr id="22" name="矩形 21">
            <a:extLst>
              <a:ext uri="{FF2B5EF4-FFF2-40B4-BE49-F238E27FC236}">
                <a16:creationId xmlns:a16="http://schemas.microsoft.com/office/drawing/2014/main" xmlns="" id="{403C0B3A-CD6A-4F47-A828-8F5EC91505FD}"/>
              </a:ext>
            </a:extLst>
          </p:cNvPr>
          <p:cNvSpPr/>
          <p:nvPr/>
        </p:nvSpPr>
        <p:spPr>
          <a:xfrm>
            <a:off x="5684406" y="2124001"/>
            <a:ext cx="3662795" cy="861774"/>
          </a:xfrm>
          <a:prstGeom prst="rect">
            <a:avLst/>
          </a:prstGeom>
        </p:spPr>
        <p:txBody>
          <a:bodyPr wrap="square" lIns="0" tIns="0" rIns="0" bIns="0">
            <a:spAutoFit/>
          </a:bodyPr>
          <a:lstStyle/>
          <a:p>
            <a:pPr eaLnBrk="1" hangingPunct="1">
              <a:defRPr/>
            </a:pPr>
            <a:r>
              <a:rPr lang="zh-CN" altLang="en-US" sz="5600" spc="600" noProof="1">
                <a:solidFill>
                  <a:srgbClr val="3A90A1"/>
                </a:solidFill>
                <a:latin typeface="黑体" panose="02010609060101010101" pitchFamily="49" charset="-122"/>
                <a:ea typeface="黑体" panose="02010609060101010101" pitchFamily="49" charset="-122"/>
                <a:cs typeface="+mn-ea"/>
                <a:sym typeface="Arial" panose="020B0604020202020204" pitchFamily="34" charset="0"/>
              </a:rPr>
              <a:t>拓展学习</a:t>
            </a:r>
          </a:p>
        </p:txBody>
      </p:sp>
      <p:sp>
        <p:nvSpPr>
          <p:cNvPr id="23" name="TextBox 11">
            <a:extLst>
              <a:ext uri="{FF2B5EF4-FFF2-40B4-BE49-F238E27FC236}">
                <a16:creationId xmlns:a16="http://schemas.microsoft.com/office/drawing/2014/main" xmlns="" id="{87C65CFE-868C-4F2F-AAF1-8C74FA3FD6B5}"/>
              </a:ext>
            </a:extLst>
          </p:cNvPr>
          <p:cNvSpPr txBox="1"/>
          <p:nvPr/>
        </p:nvSpPr>
        <p:spPr>
          <a:xfrm>
            <a:off x="5512955" y="3013054"/>
            <a:ext cx="3320140" cy="253916"/>
          </a:xfrm>
          <a:prstGeom prst="rect">
            <a:avLst/>
          </a:prstGeom>
          <a:noFill/>
        </p:spPr>
        <p:txBody>
          <a:bodyPr wrap="none">
            <a:spAutoFit/>
          </a:bodyPr>
          <a:lstStyle/>
          <a:p>
            <a:pPr marL="171450" lvl="1" indent="-171450">
              <a:buFont typeface="Arial" panose="020B0604020202020204" pitchFamily="34" charset="0"/>
              <a:buChar char="•"/>
              <a:defRPr/>
            </a:pPr>
            <a:r>
              <a:rPr lang="zh-CN" altLang="en-US" sz="1050" noProof="1">
                <a:solidFill>
                  <a:schemeClr val="bg1">
                    <a:lumMod val="65000"/>
                  </a:schemeClr>
                </a:solidFill>
                <a:latin typeface="黑体" panose="02010609060101010101" pitchFamily="49" charset="-122"/>
                <a:ea typeface="黑体" panose="02010609060101010101" pitchFamily="49" charset="-122"/>
                <a:cs typeface="+mn-ea"/>
                <a:sym typeface="Arial" panose="020B0604020202020204" pitchFamily="34" charset="0"/>
              </a:rPr>
              <a:t>添加相关标题文字添加相关标题文字相关标题文字</a:t>
            </a:r>
            <a:endParaRPr lang="en-US" altLang="zh-CN" sz="1050" noProof="1">
              <a:solidFill>
                <a:schemeClr val="bg1">
                  <a:lumMod val="65000"/>
                </a:schemeClr>
              </a:solidFill>
              <a:latin typeface="黑体" panose="02010609060101010101" pitchFamily="49" charset="-122"/>
              <a:ea typeface="黑体" panose="02010609060101010101" pitchFamily="49" charset="-122"/>
              <a:sym typeface="Arial" panose="020B0604020202020204" pitchFamily="34" charset="0"/>
            </a:endParaRPr>
          </a:p>
        </p:txBody>
      </p:sp>
      <p:sp>
        <p:nvSpPr>
          <p:cNvPr id="24" name="TextBox 11">
            <a:extLst>
              <a:ext uri="{FF2B5EF4-FFF2-40B4-BE49-F238E27FC236}">
                <a16:creationId xmlns:a16="http://schemas.microsoft.com/office/drawing/2014/main" xmlns="" id="{AFB3C0F6-7748-4D67-81FD-750DDEBC6934}"/>
              </a:ext>
            </a:extLst>
          </p:cNvPr>
          <p:cNvSpPr txBox="1"/>
          <p:nvPr/>
        </p:nvSpPr>
        <p:spPr>
          <a:xfrm>
            <a:off x="5512955" y="3257984"/>
            <a:ext cx="3320140" cy="253916"/>
          </a:xfrm>
          <a:prstGeom prst="rect">
            <a:avLst/>
          </a:prstGeom>
          <a:noFill/>
        </p:spPr>
        <p:txBody>
          <a:bodyPr wrap="none">
            <a:spAutoFit/>
          </a:bodyPr>
          <a:lstStyle/>
          <a:p>
            <a:pPr marL="171450" lvl="1" indent="-171450">
              <a:buFont typeface="Arial" panose="020B0604020202020204" pitchFamily="34" charset="0"/>
              <a:buChar char="•"/>
              <a:defRPr/>
            </a:pPr>
            <a:r>
              <a:rPr lang="zh-CN" altLang="en-US" sz="1050" noProof="1">
                <a:solidFill>
                  <a:schemeClr val="bg1">
                    <a:lumMod val="65000"/>
                  </a:schemeClr>
                </a:solidFill>
                <a:latin typeface="黑体" panose="02010609060101010101" pitchFamily="49" charset="-122"/>
                <a:ea typeface="黑体" panose="02010609060101010101" pitchFamily="49" charset="-122"/>
                <a:cs typeface="+mn-ea"/>
                <a:sym typeface="Arial" panose="020B0604020202020204" pitchFamily="34" charset="0"/>
              </a:rPr>
              <a:t>添加相关标题文字添加相关标题文字相关标题文字</a:t>
            </a:r>
            <a:endParaRPr lang="en-US" altLang="zh-CN" sz="1050" noProof="1">
              <a:solidFill>
                <a:schemeClr val="bg1">
                  <a:lumMod val="65000"/>
                </a:schemeClr>
              </a:solidFill>
              <a:latin typeface="黑体" panose="02010609060101010101" pitchFamily="49" charset="-122"/>
              <a:ea typeface="黑体" panose="02010609060101010101" pitchFamily="49" charset="-122"/>
              <a:sym typeface="Arial" panose="020B0604020202020204" pitchFamily="34" charset="0"/>
            </a:endParaRPr>
          </a:p>
        </p:txBody>
      </p:sp>
    </p:spTree>
    <p:extLst>
      <p:ext uri="{BB962C8B-B14F-4D97-AF65-F5344CB8AC3E}">
        <p14:creationId xmlns:p14="http://schemas.microsoft.com/office/powerpoint/2010/main" val="1736283455"/>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3" presetClass="entr" presetSubtype="32"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strVal val="4*#ppt_w"/>
                                          </p:val>
                                        </p:tav>
                                        <p:tav tm="100000">
                                          <p:val>
                                            <p:strVal val="#ppt_w"/>
                                          </p:val>
                                        </p:tav>
                                      </p:tavLst>
                                    </p:anim>
                                    <p:anim calcmode="lin" valueType="num">
                                      <p:cBhvr>
                                        <p:cTn id="24" dur="500" fill="hold"/>
                                        <p:tgtEl>
                                          <p:spTgt spid="22"/>
                                        </p:tgtEl>
                                        <p:attrNameLst>
                                          <p:attrName>ppt_h</p:attrName>
                                        </p:attrNameLst>
                                      </p:cBhvr>
                                      <p:tavLst>
                                        <p:tav tm="0">
                                          <p:val>
                                            <p:strVal val="4*#ppt_h"/>
                                          </p:val>
                                        </p:tav>
                                        <p:tav tm="100000">
                                          <p:val>
                                            <p:strVal val="#ppt_h"/>
                                          </p:val>
                                        </p:tav>
                                      </p:tavLst>
                                    </p:anim>
                                  </p:childTnLst>
                                </p:cTn>
                              </p:par>
                            </p:childTnLst>
                          </p:cTn>
                        </p:par>
                        <p:par>
                          <p:cTn id="25" fill="hold">
                            <p:stCondLst>
                              <p:cond delay="3000"/>
                            </p:stCondLst>
                            <p:childTnLst>
                              <p:par>
                                <p:cTn id="26" presetID="12" presetClass="entr" presetSubtype="8"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p:tgtEl>
                                          <p:spTgt spid="23"/>
                                        </p:tgtEl>
                                        <p:attrNameLst>
                                          <p:attrName>ppt_x</p:attrName>
                                        </p:attrNameLst>
                                      </p:cBhvr>
                                      <p:tavLst>
                                        <p:tav tm="0">
                                          <p:val>
                                            <p:strVal val="#ppt_x-#ppt_w*1.125000"/>
                                          </p:val>
                                        </p:tav>
                                        <p:tav tm="100000">
                                          <p:val>
                                            <p:strVal val="#ppt_x"/>
                                          </p:val>
                                        </p:tav>
                                      </p:tavLst>
                                    </p:anim>
                                    <p:animEffect transition="in" filter="wipe(right)">
                                      <p:cBhvr>
                                        <p:cTn id="29" dur="500"/>
                                        <p:tgtEl>
                                          <p:spTgt spid="23"/>
                                        </p:tgtEl>
                                      </p:cBhvr>
                                    </p:animEffect>
                                  </p:childTnLst>
                                </p:cTn>
                              </p:par>
                            </p:childTnLst>
                          </p:cTn>
                        </p:par>
                        <p:par>
                          <p:cTn id="30" fill="hold">
                            <p:stCondLst>
                              <p:cond delay="3500"/>
                            </p:stCondLst>
                            <p:childTnLst>
                              <p:par>
                                <p:cTn id="31" presetID="12" presetClass="entr" presetSubtype="8"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p:tgtEl>
                                          <p:spTgt spid="24"/>
                                        </p:tgtEl>
                                        <p:attrNameLst>
                                          <p:attrName>ppt_x</p:attrName>
                                        </p:attrNameLst>
                                      </p:cBhvr>
                                      <p:tavLst>
                                        <p:tav tm="0">
                                          <p:val>
                                            <p:strVal val="#ppt_x-#ppt_w*1.125000"/>
                                          </p:val>
                                        </p:tav>
                                        <p:tav tm="100000">
                                          <p:val>
                                            <p:strVal val="#ppt_x"/>
                                          </p:val>
                                        </p:tav>
                                      </p:tavLst>
                                    </p:anim>
                                    <p:animEffect transition="in" filter="wipe(right)">
                                      <p:cBhvr>
                                        <p:cTn id="3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2" grpId="0"/>
      <p:bldP spid="23" grpId="0"/>
      <p:bldP spid="2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0FC0F70-AC76-4EA2-86EB-0B407A4ACBB5}"/>
              </a:ext>
            </a:extLst>
          </p:cNvPr>
          <p:cNvGrpSpPr/>
          <p:nvPr/>
        </p:nvGrpSpPr>
        <p:grpSpPr>
          <a:xfrm>
            <a:off x="0" y="182498"/>
            <a:ext cx="12190413" cy="828055"/>
            <a:chOff x="0" y="548258"/>
            <a:chExt cx="12190413" cy="828055"/>
          </a:xfrm>
        </p:grpSpPr>
        <p:sp>
          <p:nvSpPr>
            <p:cNvPr id="11" name="矩形 10">
              <a:extLst>
                <a:ext uri="{FF2B5EF4-FFF2-40B4-BE49-F238E27FC236}">
                  <a16:creationId xmlns:a16="http://schemas.microsoft.com/office/drawing/2014/main" xmlns="" id="{84C0791A-6676-4043-BBF1-DD2993D19C98}"/>
                </a:ext>
              </a:extLst>
            </p:cNvPr>
            <p:cNvSpPr/>
            <p:nvPr/>
          </p:nvSpPr>
          <p:spPr>
            <a:xfrm flipV="1">
              <a:off x="0" y="1330594"/>
              <a:ext cx="12190413" cy="45719"/>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xmlns="" id="{E9BB0E5B-E5F4-4490-B3C7-C915B81DF5B6}"/>
                </a:ext>
              </a:extLst>
            </p:cNvPr>
            <p:cNvSpPr txBox="1">
              <a:spLocks noChangeArrowheads="1"/>
            </p:cNvSpPr>
            <p:nvPr/>
          </p:nvSpPr>
          <p:spPr bwMode="auto">
            <a:xfrm>
              <a:off x="4100511" y="548258"/>
              <a:ext cx="398939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4000" spc="600" dirty="0">
                  <a:solidFill>
                    <a:srgbClr val="3A90A1"/>
                  </a:solidFill>
                  <a:latin typeface="黑体" panose="02010609060101010101" pitchFamily="49" charset="-122"/>
                  <a:ea typeface="黑体" panose="02010609060101010101" pitchFamily="49" charset="-122"/>
                  <a:sym typeface="Arial" panose="020B0604020202020204" pitchFamily="34" charset="0"/>
                </a:rPr>
                <a:t>拓展学习</a:t>
              </a:r>
            </a:p>
          </p:txBody>
        </p:sp>
      </p:grpSp>
      <p:sp>
        <p:nvSpPr>
          <p:cNvPr id="5" name="TextBox 8">
            <a:extLst>
              <a:ext uri="{FF2B5EF4-FFF2-40B4-BE49-F238E27FC236}">
                <a16:creationId xmlns:a16="http://schemas.microsoft.com/office/drawing/2014/main" xmlns="" id="{7BF03734-B007-487C-92F9-20DDDC698F68}"/>
              </a:ext>
            </a:extLst>
          </p:cNvPr>
          <p:cNvSpPr txBox="1">
            <a:spLocks noChangeArrowheads="1"/>
          </p:cNvSpPr>
          <p:nvPr/>
        </p:nvSpPr>
        <p:spPr bwMode="auto">
          <a:xfrm>
            <a:off x="1972357" y="1738934"/>
            <a:ext cx="834730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5400" b="1" spc="600" dirty="0">
                <a:solidFill>
                  <a:srgbClr val="FEB066"/>
                </a:solidFill>
                <a:latin typeface="黑体" panose="02010609060101010101" pitchFamily="49" charset="-122"/>
                <a:ea typeface="黑体" panose="02010609060101010101" pitchFamily="49" charset="-122"/>
                <a:sym typeface="Arial" panose="020B0604020202020204" pitchFamily="34" charset="0"/>
              </a:rPr>
              <a:t>词语填空</a:t>
            </a:r>
          </a:p>
        </p:txBody>
      </p:sp>
      <p:sp>
        <p:nvSpPr>
          <p:cNvPr id="6" name="Text Box 2">
            <a:extLst>
              <a:ext uri="{FF2B5EF4-FFF2-40B4-BE49-F238E27FC236}">
                <a16:creationId xmlns:a16="http://schemas.microsoft.com/office/drawing/2014/main" xmlns="" id="{FD06F7E4-7281-4535-9E4A-5A6F86AA5D1E}"/>
              </a:ext>
            </a:extLst>
          </p:cNvPr>
          <p:cNvSpPr txBox="1">
            <a:spLocks noChangeArrowheads="1"/>
          </p:cNvSpPr>
          <p:nvPr/>
        </p:nvSpPr>
        <p:spPr bwMode="auto">
          <a:xfrm>
            <a:off x="1536416" y="3073068"/>
            <a:ext cx="8159638" cy="2062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spcBef>
                <a:spcPct val="50000"/>
              </a:spcBef>
            </a:pPr>
            <a:r>
              <a:rPr lang="zh-CN" altLang="en-US" sz="3200" dirty="0">
                <a:ln w="12700">
                  <a:noFill/>
                </a:ln>
                <a:solidFill>
                  <a:srgbClr val="3A90A1"/>
                </a:solidFill>
                <a:latin typeface="黑体" panose="02010609060101010101" pitchFamily="49" charset="-122"/>
                <a:ea typeface="黑体" panose="02010609060101010101" pitchFamily="49" charset="-122"/>
              </a:rPr>
              <a:t>　　一片片（</a:t>
            </a:r>
            <a:r>
              <a:rPr lang="zh-CN" altLang="en-US" sz="3200" dirty="0">
                <a:ln w="12700">
                  <a:noFill/>
                </a:ln>
                <a:solidFill>
                  <a:srgbClr val="FEB066"/>
                </a:solidFill>
                <a:latin typeface="黑体" panose="02010609060101010101" pitchFamily="49" charset="-122"/>
                <a:ea typeface="黑体" panose="02010609060101010101" pitchFamily="49" charset="-122"/>
              </a:rPr>
              <a:t>叶子</a:t>
            </a:r>
            <a:r>
              <a:rPr lang="zh-CN" altLang="en-US" sz="3200" dirty="0">
                <a:ln w="12700">
                  <a:noFill/>
                </a:ln>
                <a:solidFill>
                  <a:srgbClr val="3A90A1"/>
                </a:solidFill>
                <a:latin typeface="黑体" panose="02010609060101010101" pitchFamily="49" charset="-122"/>
                <a:ea typeface="黑体" panose="02010609060101010101" pitchFamily="49" charset="-122"/>
              </a:rPr>
              <a:t>）　　   一把把（</a:t>
            </a:r>
            <a:r>
              <a:rPr lang="zh-CN" altLang="en-US" sz="3200" dirty="0">
                <a:ln w="12700">
                  <a:noFill/>
                </a:ln>
                <a:solidFill>
                  <a:srgbClr val="FEB066"/>
                </a:solidFill>
                <a:latin typeface="黑体" panose="02010609060101010101" pitchFamily="49" charset="-122"/>
                <a:ea typeface="黑体" panose="02010609060101010101" pitchFamily="49" charset="-122"/>
              </a:rPr>
              <a:t>扇子</a:t>
            </a:r>
            <a:r>
              <a:rPr lang="zh-CN" altLang="en-US" sz="3200" dirty="0">
                <a:ln w="12700">
                  <a:noFill/>
                </a:ln>
                <a:solidFill>
                  <a:srgbClr val="3A90A1"/>
                </a:solidFill>
                <a:latin typeface="黑体" panose="02010609060101010101" pitchFamily="49" charset="-122"/>
                <a:ea typeface="黑体" panose="02010609060101010101" pitchFamily="49" charset="-122"/>
              </a:rPr>
              <a:t>）</a:t>
            </a:r>
          </a:p>
          <a:p>
            <a:pPr algn="just">
              <a:spcBef>
                <a:spcPct val="50000"/>
              </a:spcBef>
            </a:pPr>
            <a:r>
              <a:rPr lang="zh-CN" altLang="en-US" sz="3200" dirty="0">
                <a:ln w="12700">
                  <a:noFill/>
                </a:ln>
                <a:solidFill>
                  <a:srgbClr val="3A90A1"/>
                </a:solidFill>
                <a:latin typeface="黑体" panose="02010609060101010101" pitchFamily="49" charset="-122"/>
                <a:ea typeface="黑体" panose="02010609060101010101" pitchFamily="49" charset="-122"/>
              </a:rPr>
              <a:t>　　一块块（      ）　　 一条条（      ） </a:t>
            </a:r>
            <a:r>
              <a:rPr lang="zh-CN" altLang="en-US" sz="3200" u="sng" dirty="0">
                <a:ln w="12700">
                  <a:noFill/>
                </a:ln>
                <a:solidFill>
                  <a:srgbClr val="3A90A1"/>
                </a:solidFill>
                <a:latin typeface="黑体" panose="02010609060101010101" pitchFamily="49" charset="-122"/>
                <a:ea typeface="黑体" panose="02010609060101010101" pitchFamily="49" charset="-122"/>
              </a:rPr>
              <a:t>　　</a:t>
            </a:r>
          </a:p>
          <a:p>
            <a:pPr algn="just">
              <a:spcBef>
                <a:spcPct val="50000"/>
              </a:spcBef>
            </a:pPr>
            <a:r>
              <a:rPr lang="zh-CN" altLang="en-US" sz="3200" dirty="0">
                <a:ln w="12700">
                  <a:noFill/>
                </a:ln>
                <a:solidFill>
                  <a:srgbClr val="3A90A1"/>
                </a:solidFill>
                <a:latin typeface="黑体" panose="02010609060101010101" pitchFamily="49" charset="-122"/>
                <a:ea typeface="黑体" panose="02010609060101010101" pitchFamily="49" charset="-122"/>
              </a:rPr>
              <a:t>　　一棵棵（      ） 　  一只只（      ）</a:t>
            </a:r>
            <a:endParaRPr lang="zh-CN" altLang="en-US" sz="3200" u="sng" dirty="0">
              <a:ln w="12700">
                <a:noFill/>
              </a:ln>
              <a:solidFill>
                <a:srgbClr val="3A90A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54694286"/>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750"/>
                                        <p:tgtEl>
                                          <p:spTgt spid="5"/>
                                        </p:tgtEl>
                                      </p:cBhvr>
                                    </p:animEffect>
                                    <p:anim calcmode="lin" valueType="num">
                                      <p:cBhvr>
                                        <p:cTn id="12" dur="750" fill="hold"/>
                                        <p:tgtEl>
                                          <p:spTgt spid="5"/>
                                        </p:tgtEl>
                                        <p:attrNameLst>
                                          <p:attrName>ppt_x</p:attrName>
                                        </p:attrNameLst>
                                      </p:cBhvr>
                                      <p:tavLst>
                                        <p:tav tm="0">
                                          <p:val>
                                            <p:strVal val="#ppt_x"/>
                                          </p:val>
                                        </p:tav>
                                        <p:tav tm="100000">
                                          <p:val>
                                            <p:strVal val="#ppt_x"/>
                                          </p:val>
                                        </p:tav>
                                      </p:tavLst>
                                    </p:anim>
                                    <p:anim calcmode="lin" valueType="num">
                                      <p:cBhvr>
                                        <p:cTn id="13" dur="7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2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0FC0F70-AC76-4EA2-86EB-0B407A4ACBB5}"/>
              </a:ext>
            </a:extLst>
          </p:cNvPr>
          <p:cNvGrpSpPr/>
          <p:nvPr/>
        </p:nvGrpSpPr>
        <p:grpSpPr>
          <a:xfrm>
            <a:off x="0" y="182498"/>
            <a:ext cx="12190413" cy="828055"/>
            <a:chOff x="0" y="548258"/>
            <a:chExt cx="12190413" cy="828055"/>
          </a:xfrm>
        </p:grpSpPr>
        <p:sp>
          <p:nvSpPr>
            <p:cNvPr id="11" name="矩形 10">
              <a:extLst>
                <a:ext uri="{FF2B5EF4-FFF2-40B4-BE49-F238E27FC236}">
                  <a16:creationId xmlns:a16="http://schemas.microsoft.com/office/drawing/2014/main" xmlns="" id="{84C0791A-6676-4043-BBF1-DD2993D19C98}"/>
                </a:ext>
              </a:extLst>
            </p:cNvPr>
            <p:cNvSpPr/>
            <p:nvPr/>
          </p:nvSpPr>
          <p:spPr>
            <a:xfrm flipV="1">
              <a:off x="0" y="1330594"/>
              <a:ext cx="12190413" cy="45719"/>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xmlns="" id="{E9BB0E5B-E5F4-4490-B3C7-C915B81DF5B6}"/>
                </a:ext>
              </a:extLst>
            </p:cNvPr>
            <p:cNvSpPr txBox="1">
              <a:spLocks noChangeArrowheads="1"/>
            </p:cNvSpPr>
            <p:nvPr/>
          </p:nvSpPr>
          <p:spPr bwMode="auto">
            <a:xfrm>
              <a:off x="4100511" y="548258"/>
              <a:ext cx="398939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4000" spc="600" dirty="0">
                  <a:solidFill>
                    <a:srgbClr val="3A90A1"/>
                  </a:solidFill>
                  <a:latin typeface="黑体" panose="02010609060101010101" pitchFamily="49" charset="-122"/>
                  <a:ea typeface="黑体" panose="02010609060101010101" pitchFamily="49" charset="-122"/>
                  <a:sym typeface="Arial" panose="020B0604020202020204" pitchFamily="34" charset="0"/>
                </a:rPr>
                <a:t>拓展学习</a:t>
              </a:r>
            </a:p>
          </p:txBody>
        </p:sp>
      </p:grpSp>
      <p:sp>
        <p:nvSpPr>
          <p:cNvPr id="5" name="TextBox 8">
            <a:extLst>
              <a:ext uri="{FF2B5EF4-FFF2-40B4-BE49-F238E27FC236}">
                <a16:creationId xmlns:a16="http://schemas.microsoft.com/office/drawing/2014/main" xmlns="" id="{9DF85145-B1AE-445E-B8FD-D752DEA223CC}"/>
              </a:ext>
            </a:extLst>
          </p:cNvPr>
          <p:cNvSpPr txBox="1">
            <a:spLocks noChangeArrowheads="1"/>
          </p:cNvSpPr>
          <p:nvPr/>
        </p:nvSpPr>
        <p:spPr bwMode="auto">
          <a:xfrm>
            <a:off x="1972357" y="1738934"/>
            <a:ext cx="834730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5400" b="1" spc="600" dirty="0">
                <a:solidFill>
                  <a:srgbClr val="FEB066"/>
                </a:solidFill>
                <a:latin typeface="黑体" panose="02010609060101010101" pitchFamily="49" charset="-122"/>
                <a:ea typeface="黑体" panose="02010609060101010101" pitchFamily="49" charset="-122"/>
                <a:sym typeface="Arial" panose="020B0604020202020204" pitchFamily="34" charset="0"/>
              </a:rPr>
              <a:t>模仿造句</a:t>
            </a:r>
          </a:p>
        </p:txBody>
      </p:sp>
      <p:sp>
        <p:nvSpPr>
          <p:cNvPr id="6" name="Text Box 6">
            <a:extLst>
              <a:ext uri="{FF2B5EF4-FFF2-40B4-BE49-F238E27FC236}">
                <a16:creationId xmlns:a16="http://schemas.microsoft.com/office/drawing/2014/main" xmlns="" id="{1D4B1821-B497-4AF3-B819-CA9CE221903B}"/>
              </a:ext>
            </a:extLst>
          </p:cNvPr>
          <p:cNvSpPr txBox="1">
            <a:spLocks noChangeArrowheads="1"/>
          </p:cNvSpPr>
          <p:nvPr/>
        </p:nvSpPr>
        <p:spPr bwMode="auto">
          <a:xfrm>
            <a:off x="2444653" y="3068458"/>
            <a:ext cx="8920034" cy="1794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150000"/>
              </a:lnSpc>
            </a:pPr>
            <a:r>
              <a:rPr lang="en-US" altLang="zh-CN" sz="4000" dirty="0">
                <a:ln w="12700">
                  <a:noFill/>
                </a:ln>
                <a:solidFill>
                  <a:srgbClr val="3A90A1"/>
                </a:solidFill>
                <a:latin typeface="黑体" panose="02010609060101010101" pitchFamily="49" charset="-122"/>
                <a:ea typeface="黑体" panose="02010609060101010101" pitchFamily="49" charset="-122"/>
              </a:rPr>
              <a:t>    </a:t>
            </a:r>
            <a:r>
              <a:rPr lang="zh-CN" altLang="en-US" sz="4000" dirty="0">
                <a:ln w="12700">
                  <a:noFill/>
                </a:ln>
                <a:solidFill>
                  <a:srgbClr val="3A90A1"/>
                </a:solidFill>
                <a:latin typeface="黑体" panose="02010609060101010101" pitchFamily="49" charset="-122"/>
                <a:ea typeface="黑体" panose="02010609060101010101" pitchFamily="49" charset="-122"/>
              </a:rPr>
              <a:t>银杏树的样子很容易辨认</a:t>
            </a:r>
            <a:r>
              <a:rPr lang="en-US" altLang="zh-CN" sz="4000" dirty="0">
                <a:ln w="12700">
                  <a:noFill/>
                </a:ln>
                <a:solidFill>
                  <a:srgbClr val="3A90A1"/>
                </a:solidFill>
                <a:latin typeface="黑体" panose="02010609060101010101" pitchFamily="49" charset="-122"/>
                <a:ea typeface="黑体" panose="02010609060101010101" pitchFamily="49" charset="-122"/>
              </a:rPr>
              <a:t>,</a:t>
            </a:r>
          </a:p>
          <a:p>
            <a:pPr>
              <a:lnSpc>
                <a:spcPct val="150000"/>
              </a:lnSpc>
            </a:pPr>
            <a:r>
              <a:rPr lang="zh-CN" altLang="en-US" sz="4000" dirty="0">
                <a:ln w="12700">
                  <a:noFill/>
                </a:ln>
                <a:solidFill>
                  <a:srgbClr val="3A90A1"/>
                </a:solidFill>
                <a:latin typeface="黑体" panose="02010609060101010101" pitchFamily="49" charset="-122"/>
                <a:ea typeface="黑体" panose="02010609060101010101" pitchFamily="49" charset="-122"/>
              </a:rPr>
              <a:t>一片片</a:t>
            </a:r>
            <a:r>
              <a:rPr lang="zh-CN" altLang="en-US" sz="4000" dirty="0">
                <a:ln w="12700">
                  <a:noFill/>
                </a:ln>
                <a:solidFill>
                  <a:srgbClr val="FEB066"/>
                </a:solidFill>
                <a:latin typeface="黑体" panose="02010609060101010101" pitchFamily="49" charset="-122"/>
                <a:ea typeface="黑体" panose="02010609060101010101" pitchFamily="49" charset="-122"/>
              </a:rPr>
              <a:t>（    ）</a:t>
            </a:r>
            <a:r>
              <a:rPr lang="zh-CN" altLang="en-US" sz="4000" dirty="0">
                <a:ln w="12700">
                  <a:noFill/>
                </a:ln>
                <a:solidFill>
                  <a:srgbClr val="3A90A1"/>
                </a:solidFill>
                <a:latin typeface="黑体" panose="02010609060101010101" pitchFamily="49" charset="-122"/>
                <a:ea typeface="黑体" panose="02010609060101010101" pitchFamily="49" charset="-122"/>
              </a:rPr>
              <a:t>像</a:t>
            </a:r>
            <a:r>
              <a:rPr lang="zh-CN" altLang="en-US" sz="4000" dirty="0">
                <a:ln w="12700">
                  <a:noFill/>
                </a:ln>
                <a:solidFill>
                  <a:srgbClr val="FEB066"/>
                </a:solidFill>
                <a:latin typeface="黑体" panose="02010609060101010101" pitchFamily="49" charset="-122"/>
                <a:ea typeface="黑体" panose="02010609060101010101" pitchFamily="49" charset="-122"/>
              </a:rPr>
              <a:t>（    ）</a:t>
            </a:r>
            <a:r>
              <a:rPr lang="zh-CN" altLang="en-US" sz="4000" dirty="0">
                <a:ln w="12700">
                  <a:noFill/>
                </a:ln>
                <a:solidFill>
                  <a:srgbClr val="3A90A1"/>
                </a:solidFill>
                <a:latin typeface="黑体" panose="02010609060101010101" pitchFamily="49" charset="-122"/>
                <a:ea typeface="黑体" panose="02010609060101010101" pitchFamily="49" charset="-122"/>
              </a:rPr>
              <a:t>小扇子。</a:t>
            </a:r>
          </a:p>
        </p:txBody>
      </p:sp>
    </p:spTree>
    <p:extLst>
      <p:ext uri="{BB962C8B-B14F-4D97-AF65-F5344CB8AC3E}">
        <p14:creationId xmlns:p14="http://schemas.microsoft.com/office/powerpoint/2010/main" val="3309003541"/>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750"/>
                                        <p:tgtEl>
                                          <p:spTgt spid="5"/>
                                        </p:tgtEl>
                                      </p:cBhvr>
                                    </p:animEffect>
                                    <p:anim calcmode="lin" valueType="num">
                                      <p:cBhvr>
                                        <p:cTn id="12" dur="750" fill="hold"/>
                                        <p:tgtEl>
                                          <p:spTgt spid="5"/>
                                        </p:tgtEl>
                                        <p:attrNameLst>
                                          <p:attrName>ppt_x</p:attrName>
                                        </p:attrNameLst>
                                      </p:cBhvr>
                                      <p:tavLst>
                                        <p:tav tm="0">
                                          <p:val>
                                            <p:strVal val="#ppt_x"/>
                                          </p:val>
                                        </p:tav>
                                        <p:tav tm="100000">
                                          <p:val>
                                            <p:strVal val="#ppt_x"/>
                                          </p:val>
                                        </p:tav>
                                      </p:tavLst>
                                    </p:anim>
                                    <p:anim calcmode="lin" valueType="num">
                                      <p:cBhvr>
                                        <p:cTn id="13" dur="75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0FC0F70-AC76-4EA2-86EB-0B407A4ACBB5}"/>
              </a:ext>
            </a:extLst>
          </p:cNvPr>
          <p:cNvGrpSpPr/>
          <p:nvPr/>
        </p:nvGrpSpPr>
        <p:grpSpPr>
          <a:xfrm>
            <a:off x="0" y="182498"/>
            <a:ext cx="12190413" cy="828055"/>
            <a:chOff x="0" y="548258"/>
            <a:chExt cx="12190413" cy="828055"/>
          </a:xfrm>
        </p:grpSpPr>
        <p:sp>
          <p:nvSpPr>
            <p:cNvPr id="11" name="矩形 10">
              <a:extLst>
                <a:ext uri="{FF2B5EF4-FFF2-40B4-BE49-F238E27FC236}">
                  <a16:creationId xmlns:a16="http://schemas.microsoft.com/office/drawing/2014/main" xmlns="" id="{84C0791A-6676-4043-BBF1-DD2993D19C98}"/>
                </a:ext>
              </a:extLst>
            </p:cNvPr>
            <p:cNvSpPr/>
            <p:nvPr/>
          </p:nvSpPr>
          <p:spPr>
            <a:xfrm flipV="1">
              <a:off x="0" y="1330594"/>
              <a:ext cx="12190413" cy="45719"/>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xmlns="" id="{E9BB0E5B-E5F4-4490-B3C7-C915B81DF5B6}"/>
                </a:ext>
              </a:extLst>
            </p:cNvPr>
            <p:cNvSpPr txBox="1">
              <a:spLocks noChangeArrowheads="1"/>
            </p:cNvSpPr>
            <p:nvPr/>
          </p:nvSpPr>
          <p:spPr bwMode="auto">
            <a:xfrm>
              <a:off x="4100511" y="548258"/>
              <a:ext cx="398939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a:r>
                <a:rPr lang="zh-CN" altLang="en-US" sz="4000" spc="600" dirty="0">
                  <a:solidFill>
                    <a:srgbClr val="3A90A1"/>
                  </a:solidFill>
                  <a:latin typeface="黑体" panose="02010609060101010101" pitchFamily="49" charset="-122"/>
                  <a:ea typeface="黑体" panose="02010609060101010101" pitchFamily="49" charset="-122"/>
                  <a:sym typeface="Arial" panose="020B0604020202020204" pitchFamily="34" charset="0"/>
                </a:rPr>
                <a:t>拓展学习</a:t>
              </a:r>
            </a:p>
          </p:txBody>
        </p:sp>
      </p:grpSp>
      <p:pic>
        <p:nvPicPr>
          <p:cNvPr id="5" name="图片 4">
            <a:extLst>
              <a:ext uri="{FF2B5EF4-FFF2-40B4-BE49-F238E27FC236}">
                <a16:creationId xmlns:a16="http://schemas.microsoft.com/office/drawing/2014/main" xmlns="" id="{8996F941-54B0-4FD7-B4B3-902425A53C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44104" y="2802866"/>
            <a:ext cx="3973337" cy="2651848"/>
          </a:xfrm>
          <a:prstGeom prst="rect">
            <a:avLst/>
          </a:prstGeom>
        </p:spPr>
      </p:pic>
      <p:sp>
        <p:nvSpPr>
          <p:cNvPr id="6" name="Text Box 2">
            <a:extLst>
              <a:ext uri="{FF2B5EF4-FFF2-40B4-BE49-F238E27FC236}">
                <a16:creationId xmlns:a16="http://schemas.microsoft.com/office/drawing/2014/main" xmlns="" id="{6AFC19B5-17F9-4EDD-A246-01135E96B1E8}"/>
              </a:ext>
            </a:extLst>
          </p:cNvPr>
          <p:cNvSpPr txBox="1">
            <a:spLocks noChangeArrowheads="1"/>
          </p:cNvSpPr>
          <p:nvPr/>
        </p:nvSpPr>
        <p:spPr bwMode="auto">
          <a:xfrm>
            <a:off x="2117432" y="2806976"/>
            <a:ext cx="3977774"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000" dirty="0">
                <a:solidFill>
                  <a:srgbClr val="3A90A1"/>
                </a:solidFill>
                <a:latin typeface="黑体" panose="02010609060101010101" pitchFamily="49" charset="-122"/>
                <a:ea typeface="黑体" panose="02010609060101010101" pitchFamily="49" charset="-122"/>
              </a:rPr>
              <a:t>    在山东省最南端的新村乡，</a:t>
            </a:r>
          </a:p>
          <a:p>
            <a:r>
              <a:rPr lang="zh-CN" altLang="en-US" sz="2000" dirty="0">
                <a:solidFill>
                  <a:srgbClr val="3A90A1"/>
                </a:solidFill>
                <a:latin typeface="黑体" panose="02010609060101010101" pitchFamily="49" charset="-122"/>
                <a:ea typeface="黑体" panose="02010609060101010101" pitchFamily="49" charset="-122"/>
              </a:rPr>
              <a:t>当地群众为一株被冠为“银杏王”</a:t>
            </a:r>
          </a:p>
          <a:p>
            <a:r>
              <a:rPr lang="zh-CN" altLang="en-US" sz="2000" dirty="0">
                <a:solidFill>
                  <a:srgbClr val="3A90A1"/>
                </a:solidFill>
                <a:latin typeface="黑体" panose="02010609060101010101" pitchFamily="49" charset="-122"/>
                <a:ea typeface="黑体" panose="02010609060101010101" pitchFamily="49" charset="-122"/>
              </a:rPr>
              <a:t>的古老银杏树过了</a:t>
            </a:r>
            <a:r>
              <a:rPr lang="en-US" altLang="zh-CN" sz="2000" dirty="0">
                <a:solidFill>
                  <a:srgbClr val="3A90A1"/>
                </a:solidFill>
                <a:latin typeface="黑体" panose="02010609060101010101" pitchFamily="49" charset="-122"/>
                <a:ea typeface="黑体" panose="02010609060101010101" pitchFamily="49" charset="-122"/>
              </a:rPr>
              <a:t>3000</a:t>
            </a:r>
            <a:r>
              <a:rPr lang="zh-CN" altLang="en-US" sz="2000" dirty="0">
                <a:solidFill>
                  <a:srgbClr val="3A90A1"/>
                </a:solidFill>
                <a:latin typeface="黑体" panose="02010609060101010101" pitchFamily="49" charset="-122"/>
                <a:ea typeface="黑体" panose="02010609060101010101" pitchFamily="49" charset="-122"/>
              </a:rPr>
              <a:t>岁“生日”。</a:t>
            </a:r>
          </a:p>
          <a:p>
            <a:r>
              <a:rPr lang="zh-CN" altLang="en-US" sz="2000" dirty="0">
                <a:solidFill>
                  <a:srgbClr val="3A90A1"/>
                </a:solidFill>
                <a:latin typeface="黑体" panose="02010609060101010101" pitchFamily="49" charset="-122"/>
                <a:ea typeface="黑体" panose="02010609060101010101" pitchFamily="49" charset="-122"/>
              </a:rPr>
              <a:t>此树高</a:t>
            </a:r>
            <a:r>
              <a:rPr lang="en-US" altLang="zh-CN" sz="2000" dirty="0">
                <a:solidFill>
                  <a:srgbClr val="3A90A1"/>
                </a:solidFill>
                <a:latin typeface="黑体" panose="02010609060101010101" pitchFamily="49" charset="-122"/>
                <a:ea typeface="黑体" panose="02010609060101010101" pitchFamily="49" charset="-122"/>
              </a:rPr>
              <a:t>41.9</a:t>
            </a:r>
            <a:r>
              <a:rPr lang="zh-CN" altLang="en-US" sz="2000" dirty="0">
                <a:solidFill>
                  <a:srgbClr val="3A90A1"/>
                </a:solidFill>
                <a:latin typeface="黑体" panose="02010609060101010101" pitchFamily="49" charset="-122"/>
                <a:ea typeface="黑体" panose="02010609060101010101" pitchFamily="49" charset="-122"/>
              </a:rPr>
              <a:t>米，胸围８米，直径</a:t>
            </a:r>
          </a:p>
          <a:p>
            <a:r>
              <a:rPr lang="en-US" altLang="zh-CN" sz="2000" dirty="0">
                <a:solidFill>
                  <a:srgbClr val="3A90A1"/>
                </a:solidFill>
                <a:latin typeface="黑体" panose="02010609060101010101" pitchFamily="49" charset="-122"/>
                <a:ea typeface="黑体" panose="02010609060101010101" pitchFamily="49" charset="-122"/>
              </a:rPr>
              <a:t>2.6</a:t>
            </a:r>
            <a:r>
              <a:rPr lang="zh-CN" altLang="en-US" sz="2000" dirty="0">
                <a:solidFill>
                  <a:srgbClr val="3A90A1"/>
                </a:solidFill>
                <a:latin typeface="黑体" panose="02010609060101010101" pitchFamily="49" charset="-122"/>
                <a:ea typeface="黑体" panose="02010609060101010101" pitchFamily="49" charset="-122"/>
              </a:rPr>
              <a:t>米，树冠根系面积五六亩。</a:t>
            </a:r>
          </a:p>
          <a:p>
            <a:r>
              <a:rPr lang="zh-CN" altLang="en-US" sz="2000" dirty="0">
                <a:solidFill>
                  <a:srgbClr val="3A90A1"/>
                </a:solidFill>
                <a:latin typeface="黑体" panose="02010609060101010101" pitchFamily="49" charset="-122"/>
                <a:ea typeface="黑体" panose="02010609060101010101" pitchFamily="49" charset="-122"/>
              </a:rPr>
              <a:t>老树王虽历经沧桑，依然枝繁叶</a:t>
            </a:r>
          </a:p>
          <a:p>
            <a:r>
              <a:rPr lang="zh-CN" altLang="en-US" sz="2000" dirty="0">
                <a:solidFill>
                  <a:srgbClr val="3A90A1"/>
                </a:solidFill>
                <a:latin typeface="黑体" panose="02010609060101010101" pitchFamily="49" charset="-122"/>
                <a:ea typeface="黑体" panose="02010609060101010101" pitchFamily="49" charset="-122"/>
              </a:rPr>
              <a:t>茂，生机盎然。 </a:t>
            </a:r>
            <a:br>
              <a:rPr lang="zh-CN" altLang="en-US" sz="2000" dirty="0">
                <a:solidFill>
                  <a:srgbClr val="3A90A1"/>
                </a:solidFill>
                <a:latin typeface="黑体" panose="02010609060101010101" pitchFamily="49" charset="-122"/>
                <a:ea typeface="黑体" panose="02010609060101010101" pitchFamily="49" charset="-122"/>
              </a:rPr>
            </a:br>
            <a:endParaRPr lang="zh-CN" altLang="en-US" sz="2000" dirty="0">
              <a:solidFill>
                <a:srgbClr val="3A90A1"/>
              </a:solidFill>
              <a:latin typeface="黑体" panose="02010609060101010101" pitchFamily="49" charset="-122"/>
              <a:ea typeface="黑体" panose="02010609060101010101" pitchFamily="49" charset="-122"/>
            </a:endParaRPr>
          </a:p>
        </p:txBody>
      </p:sp>
      <p:sp>
        <p:nvSpPr>
          <p:cNvPr id="7" name="TextBox 8">
            <a:extLst>
              <a:ext uri="{FF2B5EF4-FFF2-40B4-BE49-F238E27FC236}">
                <a16:creationId xmlns:a16="http://schemas.microsoft.com/office/drawing/2014/main" xmlns="" id="{3017CAA0-2187-40AE-B078-D34EF97CCF55}"/>
              </a:ext>
            </a:extLst>
          </p:cNvPr>
          <p:cNvSpPr txBox="1">
            <a:spLocks noChangeArrowheads="1"/>
          </p:cNvSpPr>
          <p:nvPr/>
        </p:nvSpPr>
        <p:spPr bwMode="auto">
          <a:xfrm>
            <a:off x="1972357" y="1550248"/>
            <a:ext cx="834730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5400" b="1" spc="600" dirty="0">
                <a:solidFill>
                  <a:srgbClr val="FEB066"/>
                </a:solidFill>
                <a:latin typeface="黑体" panose="02010609060101010101" pitchFamily="49" charset="-122"/>
                <a:ea typeface="黑体" panose="02010609060101010101" pitchFamily="49" charset="-122"/>
                <a:sym typeface="Arial" panose="020B0604020202020204" pitchFamily="34" charset="0"/>
              </a:rPr>
              <a:t>拓展阅读</a:t>
            </a:r>
          </a:p>
        </p:txBody>
      </p:sp>
    </p:spTree>
    <p:extLst>
      <p:ext uri="{BB962C8B-B14F-4D97-AF65-F5344CB8AC3E}">
        <p14:creationId xmlns:p14="http://schemas.microsoft.com/office/powerpoint/2010/main" val="2053891925"/>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750"/>
                                        <p:tgtEl>
                                          <p:spTgt spid="6"/>
                                        </p:tgtEl>
                                      </p:cBhvr>
                                    </p:animEffect>
                                  </p:childTnLst>
                                </p:cTn>
                              </p:par>
                            </p:childTnLst>
                          </p:cTn>
                        </p:par>
                        <p:par>
                          <p:cTn id="12" fill="hold">
                            <p:stCondLst>
                              <p:cond delay="1250"/>
                            </p:stCondLst>
                            <p:childTnLst>
                              <p:par>
                                <p:cTn id="13" presetID="16" presetClass="entr" presetSubtype="21"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750"/>
                                        <p:tgtEl>
                                          <p:spTgt spid="5"/>
                                        </p:tgtEl>
                                      </p:cBhvr>
                                    </p:animEffect>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750"/>
                                        <p:tgtEl>
                                          <p:spTgt spid="7"/>
                                        </p:tgtEl>
                                      </p:cBhvr>
                                    </p:animEffect>
                                    <p:anim calcmode="lin" valueType="num">
                                      <p:cBhvr>
                                        <p:cTn id="20" dur="750" fill="hold"/>
                                        <p:tgtEl>
                                          <p:spTgt spid="7"/>
                                        </p:tgtEl>
                                        <p:attrNameLst>
                                          <p:attrName>ppt_x</p:attrName>
                                        </p:attrNameLst>
                                      </p:cBhvr>
                                      <p:tavLst>
                                        <p:tav tm="0">
                                          <p:val>
                                            <p:strVal val="#ppt_x"/>
                                          </p:val>
                                        </p:tav>
                                        <p:tav tm="100000">
                                          <p:val>
                                            <p:strVal val="#ppt_x"/>
                                          </p:val>
                                        </p:tav>
                                      </p:tavLst>
                                    </p:anim>
                                    <p:anim calcmode="lin" valueType="num">
                                      <p:cBhvr>
                                        <p:cTn id="21" dur="75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A42F7BA8-39D1-4B71-A405-47523AFCD4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3" name="TextBox 7">
            <a:extLst>
              <a:ext uri="{FF2B5EF4-FFF2-40B4-BE49-F238E27FC236}">
                <a16:creationId xmlns:a16="http://schemas.microsoft.com/office/drawing/2014/main" xmlns="" id="{3356848C-EDC9-4607-B491-D484C32C9CE5}"/>
              </a:ext>
            </a:extLst>
          </p:cNvPr>
          <p:cNvSpPr txBox="1"/>
          <p:nvPr/>
        </p:nvSpPr>
        <p:spPr>
          <a:xfrm>
            <a:off x="3602819" y="2103738"/>
            <a:ext cx="5042830" cy="1406141"/>
          </a:xfrm>
          <a:prstGeom prst="rect">
            <a:avLst/>
          </a:prstGeom>
          <a:noFill/>
        </p:spPr>
        <p:txBody>
          <a:bodyPr wrap="square" lIns="51423" tIns="25711" rIns="51423" bIns="25711" rtlCol="0">
            <a:spAutoFit/>
          </a:bodyPr>
          <a:lstStyle>
            <a:defPPr>
              <a:defRPr lang="zh-CN"/>
            </a:defPPr>
            <a:lvl1pPr>
              <a:defRPr sz="5000" b="1">
                <a:solidFill>
                  <a:schemeClr val="bg1"/>
                </a:solidFill>
                <a:latin typeface="+mn-ea"/>
                <a:ea typeface="+mn-ea"/>
              </a:defRPr>
            </a:lvl1pPr>
          </a:lstStyle>
          <a:p>
            <a:pPr algn="ctr"/>
            <a:r>
              <a:rPr lang="zh-CN" altLang="en-US" sz="8800" spc="2000" dirty="0">
                <a:solidFill>
                  <a:srgbClr val="3A90A1"/>
                </a:solidFill>
                <a:latin typeface="黑体" panose="02010609060101010101" pitchFamily="49" charset="-122"/>
                <a:ea typeface="黑体" panose="02010609060101010101" pitchFamily="49" charset="-122"/>
              </a:rPr>
              <a:t>下课啦</a:t>
            </a:r>
            <a:endParaRPr lang="zh-CN" altLang="zh-CN" sz="8800" spc="2000" dirty="0">
              <a:solidFill>
                <a:srgbClr val="3A90A1"/>
              </a:solidFill>
              <a:latin typeface="黑体" panose="02010609060101010101" pitchFamily="49" charset="-122"/>
              <a:ea typeface="黑体" panose="02010609060101010101" pitchFamily="49" charset="-122"/>
            </a:endParaRPr>
          </a:p>
        </p:txBody>
      </p:sp>
      <p:sp>
        <p:nvSpPr>
          <p:cNvPr id="14" name="矩形 13">
            <a:extLst>
              <a:ext uri="{FF2B5EF4-FFF2-40B4-BE49-F238E27FC236}">
                <a16:creationId xmlns:a16="http://schemas.microsoft.com/office/drawing/2014/main" xmlns="" id="{F3127081-FDB8-497C-984D-EF52A1D246FD}"/>
              </a:ext>
            </a:extLst>
          </p:cNvPr>
          <p:cNvSpPr/>
          <p:nvPr/>
        </p:nvSpPr>
        <p:spPr>
          <a:xfrm>
            <a:off x="3316149" y="3501810"/>
            <a:ext cx="5616170" cy="584775"/>
          </a:xfrm>
          <a:prstGeom prst="rect">
            <a:avLst/>
          </a:prstGeom>
        </p:spPr>
        <p:txBody>
          <a:bodyPr wrap="square">
            <a:spAutoFit/>
          </a:bodyPr>
          <a:lstStyle/>
          <a:p>
            <a:pPr algn="ctr"/>
            <a:r>
              <a:rPr lang="en-US" altLang="zh-CN" sz="3200" kern="1700" spc="1500" dirty="0">
                <a:solidFill>
                  <a:srgbClr val="3A90A1"/>
                </a:solidFill>
                <a:latin typeface="张海山锐线体简" panose="02000000000000000000" pitchFamily="2" charset="-122"/>
                <a:ea typeface="张海山锐线体简" panose="02000000000000000000" pitchFamily="2" charset="-122"/>
              </a:rPr>
              <a:t>LIVING FOSSIL</a:t>
            </a:r>
          </a:p>
        </p:txBody>
      </p:sp>
      <p:sp>
        <p:nvSpPr>
          <p:cNvPr id="15" name="TextBox 15">
            <a:extLst>
              <a:ext uri="{FF2B5EF4-FFF2-40B4-BE49-F238E27FC236}">
                <a16:creationId xmlns:a16="http://schemas.microsoft.com/office/drawing/2014/main" xmlns="" id="{919D4271-DBF7-4DE4-9B80-39EC511836D5}"/>
              </a:ext>
            </a:extLst>
          </p:cNvPr>
          <p:cNvSpPr txBox="1"/>
          <p:nvPr/>
        </p:nvSpPr>
        <p:spPr>
          <a:xfrm>
            <a:off x="5166279" y="4154260"/>
            <a:ext cx="1915910" cy="369332"/>
          </a:xfrm>
          <a:prstGeom prst="rect">
            <a:avLst/>
          </a:prstGeom>
          <a:noFill/>
        </p:spPr>
        <p:txBody>
          <a:bodyPr wrap="none" rtlCol="0">
            <a:spAutoFit/>
          </a:bodyPr>
          <a:lstStyle/>
          <a:p>
            <a:pPr algn="ctr"/>
            <a:r>
              <a:rPr lang="zh-CN" altLang="en-US" spc="600" dirty="0">
                <a:solidFill>
                  <a:srgbClr val="3A90A1"/>
                </a:solidFill>
                <a:latin typeface="黑体" panose="02010609060101010101" pitchFamily="49" charset="-122"/>
                <a:ea typeface="黑体" panose="02010609060101010101" pitchFamily="49" charset="-122"/>
                <a:cs typeface="Lato Black" charset="0"/>
              </a:rPr>
              <a:t>教师</a:t>
            </a:r>
            <a:r>
              <a:rPr lang="en-US" altLang="zh-CN" spc="600" dirty="0">
                <a:solidFill>
                  <a:srgbClr val="3A90A1"/>
                </a:solidFill>
                <a:latin typeface="黑体" panose="02010609060101010101" pitchFamily="49" charset="-122"/>
                <a:ea typeface="黑体" panose="02010609060101010101" pitchFamily="49" charset="-122"/>
                <a:cs typeface="Lato Black" charset="0"/>
              </a:rPr>
              <a:t>:</a:t>
            </a:r>
            <a:r>
              <a:rPr lang="zh-CN" altLang="en-US" spc="600" dirty="0">
                <a:solidFill>
                  <a:srgbClr val="3A90A1"/>
                </a:solidFill>
                <a:latin typeface="黑体" panose="02010609060101010101" pitchFamily="49" charset="-122"/>
                <a:ea typeface="黑体" panose="02010609060101010101" pitchFamily="49" charset="-122"/>
                <a:cs typeface="Lato Black" charset="0"/>
              </a:rPr>
              <a:t>梁某某</a:t>
            </a:r>
            <a:endParaRPr lang="en-US" spc="600" dirty="0">
              <a:solidFill>
                <a:srgbClr val="3A90A1"/>
              </a:solidFill>
              <a:latin typeface="黑体" panose="02010609060101010101" pitchFamily="49" charset="-122"/>
              <a:ea typeface="黑体" panose="02010609060101010101" pitchFamily="49" charset="-122"/>
              <a:cs typeface="Lato Black" charset="0"/>
            </a:endParaRPr>
          </a:p>
        </p:txBody>
      </p:sp>
      <p:sp>
        <p:nvSpPr>
          <p:cNvPr id="16" name="TextBox 15">
            <a:extLst>
              <a:ext uri="{FF2B5EF4-FFF2-40B4-BE49-F238E27FC236}">
                <a16:creationId xmlns:a16="http://schemas.microsoft.com/office/drawing/2014/main" xmlns="" id="{A95CD2E5-9E55-4422-9DCB-CADA7B87B158}"/>
              </a:ext>
            </a:extLst>
          </p:cNvPr>
          <p:cNvSpPr txBox="1"/>
          <p:nvPr/>
        </p:nvSpPr>
        <p:spPr>
          <a:xfrm>
            <a:off x="3608161" y="1315050"/>
            <a:ext cx="5032147" cy="830997"/>
          </a:xfrm>
          <a:prstGeom prst="rect">
            <a:avLst/>
          </a:prstGeom>
          <a:noFill/>
        </p:spPr>
        <p:txBody>
          <a:bodyPr wrap="none" rtlCol="0">
            <a:spAutoFit/>
          </a:bodyPr>
          <a:lstStyle/>
          <a:p>
            <a:pPr algn="ctr"/>
            <a:r>
              <a:rPr lang="zh-CN" altLang="en-US" sz="4800" spc="600" dirty="0">
                <a:solidFill>
                  <a:srgbClr val="3A90A1"/>
                </a:solidFill>
                <a:latin typeface="黑体" panose="02010609060101010101" pitchFamily="49" charset="-122"/>
                <a:ea typeface="黑体" panose="02010609060101010101" pitchFamily="49" charset="-122"/>
                <a:cs typeface="Lato Black" charset="0"/>
              </a:rPr>
              <a:t>二年级三班课件</a:t>
            </a:r>
            <a:endParaRPr lang="en-US" sz="4800" spc="600" dirty="0">
              <a:solidFill>
                <a:srgbClr val="3A90A1"/>
              </a:solidFill>
              <a:latin typeface="黑体" panose="02010609060101010101" pitchFamily="49" charset="-122"/>
              <a:ea typeface="黑体" panose="02010609060101010101" pitchFamily="49" charset="-122"/>
              <a:cs typeface="Lato Black" charset="0"/>
            </a:endParaRPr>
          </a:p>
        </p:txBody>
      </p:sp>
      <p:sp>
        <p:nvSpPr>
          <p:cNvPr id="17" name="矩形 16">
            <a:extLst>
              <a:ext uri="{FF2B5EF4-FFF2-40B4-BE49-F238E27FC236}">
                <a16:creationId xmlns:a16="http://schemas.microsoft.com/office/drawing/2014/main" xmlns="" id="{7B594E92-BFE9-49EC-ADB3-78229D3DCFE4}"/>
              </a:ext>
            </a:extLst>
          </p:cNvPr>
          <p:cNvSpPr/>
          <p:nvPr/>
        </p:nvSpPr>
        <p:spPr>
          <a:xfrm>
            <a:off x="354012" y="342900"/>
            <a:ext cx="11482388" cy="6173786"/>
          </a:xfrm>
          <a:prstGeom prst="rect">
            <a:avLst/>
          </a:prstGeom>
          <a:noFill/>
          <a:ln>
            <a:solidFill>
              <a:srgbClr val="3A90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p:cTn id="11" dur="750" fill="hold"/>
                                        <p:tgtEl>
                                          <p:spTgt spid="17"/>
                                        </p:tgtEl>
                                        <p:attrNameLst>
                                          <p:attrName>ppt_w</p:attrName>
                                        </p:attrNameLst>
                                      </p:cBhvr>
                                      <p:tavLst>
                                        <p:tav tm="0">
                                          <p:val>
                                            <p:fltVal val="0"/>
                                          </p:val>
                                        </p:tav>
                                        <p:tav tm="100000">
                                          <p:val>
                                            <p:strVal val="#ppt_w"/>
                                          </p:val>
                                        </p:tav>
                                      </p:tavLst>
                                    </p:anim>
                                    <p:anim calcmode="lin" valueType="num">
                                      <p:cBhvr>
                                        <p:cTn id="12" dur="750" fill="hold"/>
                                        <p:tgtEl>
                                          <p:spTgt spid="17"/>
                                        </p:tgtEl>
                                        <p:attrNameLst>
                                          <p:attrName>ppt_h</p:attrName>
                                        </p:attrNameLst>
                                      </p:cBhvr>
                                      <p:tavLst>
                                        <p:tav tm="0">
                                          <p:val>
                                            <p:fltVal val="0"/>
                                          </p:val>
                                        </p:tav>
                                        <p:tav tm="100000">
                                          <p:val>
                                            <p:strVal val="#ppt_h"/>
                                          </p:val>
                                        </p:tav>
                                      </p:tavLst>
                                    </p:anim>
                                    <p:animEffect transition="in" filter="fade">
                                      <p:cBhvr>
                                        <p:cTn id="13" dur="750"/>
                                        <p:tgtEl>
                                          <p:spTgt spid="17"/>
                                        </p:tgtEl>
                                      </p:cBhvr>
                                    </p:animEffect>
                                  </p:childTnLst>
                                </p:cTn>
                              </p:par>
                            </p:childTnLst>
                          </p:cTn>
                        </p:par>
                        <p:par>
                          <p:cTn id="14" fill="hold">
                            <p:stCondLst>
                              <p:cond delay="1500"/>
                            </p:stCondLst>
                            <p:childTnLst>
                              <p:par>
                                <p:cTn id="15" presetID="2" presetClass="entr" presetSubtype="2" decel="53300" fill="hold" grpId="0" nodeType="afterEffect">
                                  <p:stCondLst>
                                    <p:cond delay="0"/>
                                  </p:stCondLst>
                                  <p:iterate type="lt">
                                    <p:tmPct val="10000"/>
                                  </p:iterate>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750" fill="hold"/>
                                        <p:tgtEl>
                                          <p:spTgt spid="13"/>
                                        </p:tgtEl>
                                        <p:attrNameLst>
                                          <p:attrName>ppt_x</p:attrName>
                                        </p:attrNameLst>
                                      </p:cBhvr>
                                      <p:tavLst>
                                        <p:tav tm="0">
                                          <p:val>
                                            <p:strVal val="1+#ppt_w/2"/>
                                          </p:val>
                                        </p:tav>
                                        <p:tav tm="100000">
                                          <p:val>
                                            <p:strVal val="#ppt_x"/>
                                          </p:val>
                                        </p:tav>
                                      </p:tavLst>
                                    </p:anim>
                                    <p:anim calcmode="lin" valueType="num">
                                      <p:cBhvr additive="base">
                                        <p:cTn id="18" dur="75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2400"/>
                            </p:stCondLst>
                            <p:childTnLst>
                              <p:par>
                                <p:cTn id="20" presetID="10" presetClass="entr" presetSubtype="0" fill="hold" grpId="0" nodeType="afterEffect">
                                  <p:stCondLst>
                                    <p:cond delay="0"/>
                                  </p:stCondLst>
                                  <p:iterate type="lt">
                                    <p:tmPct val="10000"/>
                                  </p:iterate>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par>
                          <p:cTn id="23" fill="hold">
                            <p:stCondLst>
                              <p:cond delay="3450"/>
                            </p:stCondLst>
                            <p:childTnLst>
                              <p:par>
                                <p:cTn id="24" presetID="42" presetClass="entr" presetSubtype="0"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1000"/>
                                        <p:tgtEl>
                                          <p:spTgt spid="15"/>
                                        </p:tgtEl>
                                      </p:cBhvr>
                                    </p:animEffect>
                                    <p:anim calcmode="lin" valueType="num">
                                      <p:cBhvr>
                                        <p:cTn id="27" dur="1000" fill="hold"/>
                                        <p:tgtEl>
                                          <p:spTgt spid="15"/>
                                        </p:tgtEl>
                                        <p:attrNameLst>
                                          <p:attrName>ppt_x</p:attrName>
                                        </p:attrNameLst>
                                      </p:cBhvr>
                                      <p:tavLst>
                                        <p:tav tm="0">
                                          <p:val>
                                            <p:strVal val="#ppt_x"/>
                                          </p:val>
                                        </p:tav>
                                        <p:tav tm="100000">
                                          <p:val>
                                            <p:strVal val="#ppt_x"/>
                                          </p:val>
                                        </p:tav>
                                      </p:tavLst>
                                    </p:anim>
                                    <p:anim calcmode="lin" valueType="num">
                                      <p:cBhvr>
                                        <p:cTn id="28" dur="1000" fill="hold"/>
                                        <p:tgtEl>
                                          <p:spTgt spid="15"/>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75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225" y="2947116"/>
            <a:ext cx="596822" cy="656705"/>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1731" y="2950722"/>
            <a:ext cx="9358681" cy="65713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77" tIns="0" rIns="179977" bIns="0" anchor="ctr"/>
          <a:lstStyle/>
          <a:p>
            <a:pPr algn="ctr">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3049"/>
            <a:ext cx="9311063" cy="77517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063" y="2179009"/>
            <a:ext cx="853590" cy="779216"/>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494" y="3921752"/>
            <a:ext cx="6905510" cy="2031105"/>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www.ypppt.com/kejian/</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1448415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0FC503C2-5B6A-40FB-A59A-B5A57FC72C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xmlns="" id="{ABD80E1C-7E2A-4CA7-83A9-87C0967EF6E2}"/>
              </a:ext>
            </a:extLst>
          </p:cNvPr>
          <p:cNvSpPr/>
          <p:nvPr/>
        </p:nvSpPr>
        <p:spPr>
          <a:xfrm>
            <a:off x="354012" y="342900"/>
            <a:ext cx="11482388" cy="6173786"/>
          </a:xfrm>
          <a:prstGeom prst="rect">
            <a:avLst/>
          </a:prstGeom>
          <a:noFill/>
          <a:ln>
            <a:solidFill>
              <a:srgbClr val="3A90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xmlns="" id="{1CBBE432-6DDE-4BF0-A556-1778AA301B43}"/>
              </a:ext>
            </a:extLst>
          </p:cNvPr>
          <p:cNvGrpSpPr>
            <a:grpSpLocks/>
          </p:cNvGrpSpPr>
          <p:nvPr/>
        </p:nvGrpSpPr>
        <p:grpSpPr bwMode="auto">
          <a:xfrm>
            <a:off x="3762982" y="1451431"/>
            <a:ext cx="1650844" cy="2802056"/>
            <a:chOff x="5462478" y="-429416"/>
            <a:chExt cx="1267045" cy="3672333"/>
          </a:xfrm>
        </p:grpSpPr>
        <p:sp>
          <p:nvSpPr>
            <p:cNvPr id="14" name="矩形 13">
              <a:extLst>
                <a:ext uri="{FF2B5EF4-FFF2-40B4-BE49-F238E27FC236}">
                  <a16:creationId xmlns:a16="http://schemas.microsoft.com/office/drawing/2014/main" xmlns="" id="{BD676A6B-C69E-45EC-A435-D33FF3C28245}"/>
                </a:ext>
              </a:extLst>
            </p:cNvPr>
            <p:cNvSpPr/>
            <p:nvPr/>
          </p:nvSpPr>
          <p:spPr>
            <a:xfrm>
              <a:off x="5462478" y="-429416"/>
              <a:ext cx="1267045" cy="3672333"/>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latin typeface="黑体" panose="02010609060101010101" pitchFamily="49" charset="-122"/>
                <a:ea typeface="黑体" panose="02010609060101010101" pitchFamily="49" charset="-122"/>
              </a:endParaRPr>
            </a:p>
          </p:txBody>
        </p:sp>
        <p:grpSp>
          <p:nvGrpSpPr>
            <p:cNvPr id="15" name="组合 15">
              <a:extLst>
                <a:ext uri="{FF2B5EF4-FFF2-40B4-BE49-F238E27FC236}">
                  <a16:creationId xmlns:a16="http://schemas.microsoft.com/office/drawing/2014/main" xmlns="" id="{A39A72EB-F26E-49BC-8189-286B47A4A459}"/>
                </a:ext>
              </a:extLst>
            </p:cNvPr>
            <p:cNvGrpSpPr>
              <a:grpSpLocks/>
            </p:cNvGrpSpPr>
            <p:nvPr/>
          </p:nvGrpSpPr>
          <p:grpSpPr bwMode="auto">
            <a:xfrm>
              <a:off x="5850715" y="475579"/>
              <a:ext cx="496068" cy="1836446"/>
              <a:chOff x="5756767" y="994192"/>
              <a:chExt cx="496068" cy="1836446"/>
            </a:xfrm>
          </p:grpSpPr>
          <p:grpSp>
            <p:nvGrpSpPr>
              <p:cNvPr id="18" name="组合 13">
                <a:extLst>
                  <a:ext uri="{FF2B5EF4-FFF2-40B4-BE49-F238E27FC236}">
                    <a16:creationId xmlns:a16="http://schemas.microsoft.com/office/drawing/2014/main" xmlns="" id="{618D3EB5-8E80-4B86-B6FE-983A610665CA}"/>
                  </a:ext>
                </a:extLst>
              </p:cNvPr>
              <p:cNvGrpSpPr>
                <a:grpSpLocks/>
              </p:cNvGrpSpPr>
              <p:nvPr/>
            </p:nvGrpSpPr>
            <p:grpSpPr bwMode="auto">
              <a:xfrm>
                <a:off x="5756767" y="994192"/>
                <a:ext cx="496068" cy="1836446"/>
                <a:chOff x="5458386" y="994192"/>
                <a:chExt cx="496068" cy="1836446"/>
              </a:xfrm>
            </p:grpSpPr>
            <p:sp>
              <p:nvSpPr>
                <p:cNvPr id="20" name="矩形 12">
                  <a:extLst>
                    <a:ext uri="{FF2B5EF4-FFF2-40B4-BE49-F238E27FC236}">
                      <a16:creationId xmlns:a16="http://schemas.microsoft.com/office/drawing/2014/main" xmlns="" id="{D010F412-335B-4AAE-8B8F-3E057D3848EE}"/>
                    </a:ext>
                  </a:extLst>
                </p:cNvPr>
                <p:cNvSpPr>
                  <a:spLocks noChangeArrowheads="1"/>
                </p:cNvSpPr>
                <p:nvPr/>
              </p:nvSpPr>
              <p:spPr bwMode="auto">
                <a:xfrm>
                  <a:off x="5546353" y="994192"/>
                  <a:ext cx="320131" cy="847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3600" dirty="0">
                      <a:solidFill>
                        <a:schemeClr val="bg1"/>
                      </a:solidFill>
                      <a:latin typeface="黑体" panose="02010609060101010101" pitchFamily="49" charset="-122"/>
                      <a:ea typeface="黑体" panose="02010609060101010101" pitchFamily="49" charset="-122"/>
                    </a:rPr>
                    <a:t>1</a:t>
                  </a:r>
                  <a:endParaRPr lang="zh-CN" altLang="en-US" sz="3600" dirty="0">
                    <a:solidFill>
                      <a:schemeClr val="bg1"/>
                    </a:solidFill>
                    <a:latin typeface="黑体" panose="02010609060101010101" pitchFamily="49" charset="-122"/>
                    <a:ea typeface="黑体" panose="02010609060101010101" pitchFamily="49" charset="-122"/>
                  </a:endParaRPr>
                </a:p>
              </p:txBody>
            </p:sp>
            <p:sp>
              <p:nvSpPr>
                <p:cNvPr id="21" name="矩形 33">
                  <a:extLst>
                    <a:ext uri="{FF2B5EF4-FFF2-40B4-BE49-F238E27FC236}">
                      <a16:creationId xmlns:a16="http://schemas.microsoft.com/office/drawing/2014/main" xmlns="" id="{AB5C0F74-9CF9-4E8D-85BE-1A278C6A4150}"/>
                    </a:ext>
                  </a:extLst>
                </p:cNvPr>
                <p:cNvSpPr>
                  <a:spLocks noChangeArrowheads="1"/>
                </p:cNvSpPr>
                <p:nvPr/>
              </p:nvSpPr>
              <p:spPr bwMode="auto">
                <a:xfrm>
                  <a:off x="5458386" y="1983566"/>
                  <a:ext cx="496068" cy="847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600" dirty="0">
                      <a:solidFill>
                        <a:schemeClr val="bg1"/>
                      </a:solidFill>
                      <a:latin typeface="黑体" panose="02010609060101010101" pitchFamily="49" charset="-122"/>
                      <a:ea typeface="黑体" panose="02010609060101010101" pitchFamily="49" charset="-122"/>
                    </a:rPr>
                    <a:t>壹</a:t>
                  </a:r>
                </a:p>
              </p:txBody>
            </p:sp>
          </p:grpSp>
          <p:sp>
            <p:nvSpPr>
              <p:cNvPr id="19" name="椭圆 18">
                <a:extLst>
                  <a:ext uri="{FF2B5EF4-FFF2-40B4-BE49-F238E27FC236}">
                    <a16:creationId xmlns:a16="http://schemas.microsoft.com/office/drawing/2014/main" xmlns="" id="{A5F37CE9-C4B4-483C-8FA9-0595EF52FA58}"/>
                  </a:ext>
                </a:extLst>
              </p:cNvPr>
              <p:cNvSpPr/>
              <p:nvPr/>
            </p:nvSpPr>
            <p:spPr>
              <a:xfrm>
                <a:off x="5959770" y="1857605"/>
                <a:ext cx="85426" cy="1375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bg1"/>
                  </a:solidFill>
                  <a:latin typeface="黑体" panose="02010609060101010101" pitchFamily="49" charset="-122"/>
                  <a:ea typeface="黑体" panose="02010609060101010101" pitchFamily="49" charset="-122"/>
                </a:endParaRPr>
              </a:p>
            </p:txBody>
          </p:sp>
        </p:grpSp>
        <p:sp>
          <p:nvSpPr>
            <p:cNvPr id="16" name="矩形 15">
              <a:extLst>
                <a:ext uri="{FF2B5EF4-FFF2-40B4-BE49-F238E27FC236}">
                  <a16:creationId xmlns:a16="http://schemas.microsoft.com/office/drawing/2014/main" xmlns="" id="{53EA3DC1-5043-4F43-B634-6555D41606B7}"/>
                </a:ext>
              </a:extLst>
            </p:cNvPr>
            <p:cNvSpPr/>
            <p:nvPr/>
          </p:nvSpPr>
          <p:spPr>
            <a:xfrm>
              <a:off x="5663114" y="351196"/>
              <a:ext cx="865773" cy="21229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latin typeface="黑体" panose="02010609060101010101" pitchFamily="49" charset="-122"/>
                <a:ea typeface="黑体" panose="02010609060101010101" pitchFamily="49" charset="-122"/>
              </a:endParaRPr>
            </a:p>
          </p:txBody>
        </p:sp>
      </p:grpSp>
      <p:sp>
        <p:nvSpPr>
          <p:cNvPr id="22" name="矩形 21">
            <a:extLst>
              <a:ext uri="{FF2B5EF4-FFF2-40B4-BE49-F238E27FC236}">
                <a16:creationId xmlns:a16="http://schemas.microsoft.com/office/drawing/2014/main" xmlns="" id="{403C0B3A-CD6A-4F47-A828-8F5EC91505FD}"/>
              </a:ext>
            </a:extLst>
          </p:cNvPr>
          <p:cNvSpPr/>
          <p:nvPr/>
        </p:nvSpPr>
        <p:spPr>
          <a:xfrm>
            <a:off x="5684406" y="2124001"/>
            <a:ext cx="3662795" cy="861774"/>
          </a:xfrm>
          <a:prstGeom prst="rect">
            <a:avLst/>
          </a:prstGeom>
        </p:spPr>
        <p:txBody>
          <a:bodyPr wrap="square" lIns="0" tIns="0" rIns="0" bIns="0">
            <a:spAutoFit/>
          </a:bodyPr>
          <a:lstStyle/>
          <a:p>
            <a:pPr eaLnBrk="1" hangingPunct="1">
              <a:defRPr/>
            </a:pPr>
            <a:r>
              <a:rPr lang="zh-CN" altLang="en-US" sz="5600" spc="600" noProof="1">
                <a:solidFill>
                  <a:srgbClr val="3A90A1"/>
                </a:solidFill>
                <a:latin typeface="黑体" panose="02010609060101010101" pitchFamily="49" charset="-122"/>
                <a:ea typeface="黑体" panose="02010609060101010101" pitchFamily="49" charset="-122"/>
                <a:cs typeface="+mn-ea"/>
                <a:sym typeface="Arial" panose="020B0604020202020204" pitchFamily="34" charset="0"/>
              </a:rPr>
              <a:t>背景知识</a:t>
            </a:r>
          </a:p>
        </p:txBody>
      </p:sp>
      <p:sp>
        <p:nvSpPr>
          <p:cNvPr id="23" name="TextBox 11">
            <a:extLst>
              <a:ext uri="{FF2B5EF4-FFF2-40B4-BE49-F238E27FC236}">
                <a16:creationId xmlns:a16="http://schemas.microsoft.com/office/drawing/2014/main" xmlns="" id="{87C65CFE-868C-4F2F-AAF1-8C74FA3FD6B5}"/>
              </a:ext>
            </a:extLst>
          </p:cNvPr>
          <p:cNvSpPr txBox="1"/>
          <p:nvPr/>
        </p:nvSpPr>
        <p:spPr>
          <a:xfrm>
            <a:off x="5512955" y="3013054"/>
            <a:ext cx="3320140" cy="253916"/>
          </a:xfrm>
          <a:prstGeom prst="rect">
            <a:avLst/>
          </a:prstGeom>
          <a:noFill/>
        </p:spPr>
        <p:txBody>
          <a:bodyPr wrap="none">
            <a:spAutoFit/>
          </a:bodyPr>
          <a:lstStyle/>
          <a:p>
            <a:pPr marL="171450" lvl="1" indent="-171450">
              <a:buFont typeface="Arial" panose="020B0604020202020204" pitchFamily="34" charset="0"/>
              <a:buChar char="•"/>
              <a:defRPr/>
            </a:pPr>
            <a:r>
              <a:rPr lang="zh-CN" altLang="en-US" sz="1050" noProof="1">
                <a:solidFill>
                  <a:schemeClr val="bg1">
                    <a:lumMod val="65000"/>
                  </a:schemeClr>
                </a:solidFill>
                <a:latin typeface="黑体" panose="02010609060101010101" pitchFamily="49" charset="-122"/>
                <a:ea typeface="黑体" panose="02010609060101010101" pitchFamily="49" charset="-122"/>
                <a:cs typeface="+mn-ea"/>
                <a:sym typeface="Arial" panose="020B0604020202020204" pitchFamily="34" charset="0"/>
              </a:rPr>
              <a:t>添加相关标题文字添加相关标题文字相关标题文字</a:t>
            </a:r>
            <a:endParaRPr lang="en-US" altLang="zh-CN" sz="1050" noProof="1">
              <a:solidFill>
                <a:schemeClr val="bg1">
                  <a:lumMod val="65000"/>
                </a:schemeClr>
              </a:solidFill>
              <a:latin typeface="黑体" panose="02010609060101010101" pitchFamily="49" charset="-122"/>
              <a:ea typeface="黑体" panose="02010609060101010101" pitchFamily="49" charset="-122"/>
              <a:sym typeface="Arial" panose="020B0604020202020204" pitchFamily="34" charset="0"/>
            </a:endParaRPr>
          </a:p>
        </p:txBody>
      </p:sp>
      <p:sp>
        <p:nvSpPr>
          <p:cNvPr id="24" name="TextBox 11">
            <a:extLst>
              <a:ext uri="{FF2B5EF4-FFF2-40B4-BE49-F238E27FC236}">
                <a16:creationId xmlns:a16="http://schemas.microsoft.com/office/drawing/2014/main" xmlns="" id="{AFB3C0F6-7748-4D67-81FD-750DDEBC6934}"/>
              </a:ext>
            </a:extLst>
          </p:cNvPr>
          <p:cNvSpPr txBox="1"/>
          <p:nvPr/>
        </p:nvSpPr>
        <p:spPr>
          <a:xfrm>
            <a:off x="5512955" y="3257984"/>
            <a:ext cx="3320140" cy="253916"/>
          </a:xfrm>
          <a:prstGeom prst="rect">
            <a:avLst/>
          </a:prstGeom>
          <a:noFill/>
        </p:spPr>
        <p:txBody>
          <a:bodyPr wrap="none">
            <a:spAutoFit/>
          </a:bodyPr>
          <a:lstStyle/>
          <a:p>
            <a:pPr marL="171450" lvl="1" indent="-171450">
              <a:buFont typeface="Arial" panose="020B0604020202020204" pitchFamily="34" charset="0"/>
              <a:buChar char="•"/>
              <a:defRPr/>
            </a:pPr>
            <a:r>
              <a:rPr lang="zh-CN" altLang="en-US" sz="1050" noProof="1">
                <a:solidFill>
                  <a:schemeClr val="bg1">
                    <a:lumMod val="65000"/>
                  </a:schemeClr>
                </a:solidFill>
                <a:latin typeface="黑体" panose="02010609060101010101" pitchFamily="49" charset="-122"/>
                <a:ea typeface="黑体" panose="02010609060101010101" pitchFamily="49" charset="-122"/>
                <a:cs typeface="+mn-ea"/>
                <a:sym typeface="Arial" panose="020B0604020202020204" pitchFamily="34" charset="0"/>
              </a:rPr>
              <a:t>添加相关标题文字添加相关标题文字相关标题文字</a:t>
            </a:r>
            <a:endParaRPr lang="en-US" altLang="zh-CN" sz="1050" noProof="1">
              <a:solidFill>
                <a:schemeClr val="bg1">
                  <a:lumMod val="65000"/>
                </a:schemeClr>
              </a:solidFill>
              <a:latin typeface="黑体" panose="02010609060101010101" pitchFamily="49" charset="-122"/>
              <a:ea typeface="黑体" panose="02010609060101010101" pitchFamily="49" charset="-122"/>
              <a:sym typeface="Arial" panose="020B0604020202020204" pitchFamily="34" charset="0"/>
            </a:endParaRPr>
          </a:p>
        </p:txBody>
      </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3" presetClass="entr" presetSubtype="32"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strVal val="4*#ppt_w"/>
                                          </p:val>
                                        </p:tav>
                                        <p:tav tm="100000">
                                          <p:val>
                                            <p:strVal val="#ppt_w"/>
                                          </p:val>
                                        </p:tav>
                                      </p:tavLst>
                                    </p:anim>
                                    <p:anim calcmode="lin" valueType="num">
                                      <p:cBhvr>
                                        <p:cTn id="24" dur="500" fill="hold"/>
                                        <p:tgtEl>
                                          <p:spTgt spid="22"/>
                                        </p:tgtEl>
                                        <p:attrNameLst>
                                          <p:attrName>ppt_h</p:attrName>
                                        </p:attrNameLst>
                                      </p:cBhvr>
                                      <p:tavLst>
                                        <p:tav tm="0">
                                          <p:val>
                                            <p:strVal val="4*#ppt_h"/>
                                          </p:val>
                                        </p:tav>
                                        <p:tav tm="100000">
                                          <p:val>
                                            <p:strVal val="#ppt_h"/>
                                          </p:val>
                                        </p:tav>
                                      </p:tavLst>
                                    </p:anim>
                                  </p:childTnLst>
                                </p:cTn>
                              </p:par>
                            </p:childTnLst>
                          </p:cTn>
                        </p:par>
                        <p:par>
                          <p:cTn id="25" fill="hold">
                            <p:stCondLst>
                              <p:cond delay="3000"/>
                            </p:stCondLst>
                            <p:childTnLst>
                              <p:par>
                                <p:cTn id="26" presetID="12" presetClass="entr" presetSubtype="8"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p:tgtEl>
                                          <p:spTgt spid="23"/>
                                        </p:tgtEl>
                                        <p:attrNameLst>
                                          <p:attrName>ppt_x</p:attrName>
                                        </p:attrNameLst>
                                      </p:cBhvr>
                                      <p:tavLst>
                                        <p:tav tm="0">
                                          <p:val>
                                            <p:strVal val="#ppt_x-#ppt_w*1.125000"/>
                                          </p:val>
                                        </p:tav>
                                        <p:tav tm="100000">
                                          <p:val>
                                            <p:strVal val="#ppt_x"/>
                                          </p:val>
                                        </p:tav>
                                      </p:tavLst>
                                    </p:anim>
                                    <p:animEffect transition="in" filter="wipe(right)">
                                      <p:cBhvr>
                                        <p:cTn id="29" dur="500"/>
                                        <p:tgtEl>
                                          <p:spTgt spid="23"/>
                                        </p:tgtEl>
                                      </p:cBhvr>
                                    </p:animEffect>
                                  </p:childTnLst>
                                </p:cTn>
                              </p:par>
                            </p:childTnLst>
                          </p:cTn>
                        </p:par>
                        <p:par>
                          <p:cTn id="30" fill="hold">
                            <p:stCondLst>
                              <p:cond delay="3500"/>
                            </p:stCondLst>
                            <p:childTnLst>
                              <p:par>
                                <p:cTn id="31" presetID="12" presetClass="entr" presetSubtype="8"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p:tgtEl>
                                          <p:spTgt spid="24"/>
                                        </p:tgtEl>
                                        <p:attrNameLst>
                                          <p:attrName>ppt_x</p:attrName>
                                        </p:attrNameLst>
                                      </p:cBhvr>
                                      <p:tavLst>
                                        <p:tav tm="0">
                                          <p:val>
                                            <p:strVal val="#ppt_x-#ppt_w*1.125000"/>
                                          </p:val>
                                        </p:tav>
                                        <p:tav tm="100000">
                                          <p:val>
                                            <p:strVal val="#ppt_x"/>
                                          </p:val>
                                        </p:tav>
                                      </p:tavLst>
                                    </p:anim>
                                    <p:animEffect transition="in" filter="wipe(right)">
                                      <p:cBhvr>
                                        <p:cTn id="3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2" grpId="0"/>
      <p:bldP spid="23" grpId="0"/>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0FC0F70-AC76-4EA2-86EB-0B407A4ACBB5}"/>
              </a:ext>
            </a:extLst>
          </p:cNvPr>
          <p:cNvGrpSpPr/>
          <p:nvPr/>
        </p:nvGrpSpPr>
        <p:grpSpPr>
          <a:xfrm>
            <a:off x="0" y="182498"/>
            <a:ext cx="12190413" cy="828055"/>
            <a:chOff x="0" y="548258"/>
            <a:chExt cx="12190413" cy="828055"/>
          </a:xfrm>
        </p:grpSpPr>
        <p:sp>
          <p:nvSpPr>
            <p:cNvPr id="11" name="矩形 10">
              <a:extLst>
                <a:ext uri="{FF2B5EF4-FFF2-40B4-BE49-F238E27FC236}">
                  <a16:creationId xmlns:a16="http://schemas.microsoft.com/office/drawing/2014/main" xmlns="" id="{84C0791A-6676-4043-BBF1-DD2993D19C98}"/>
                </a:ext>
              </a:extLst>
            </p:cNvPr>
            <p:cNvSpPr/>
            <p:nvPr/>
          </p:nvSpPr>
          <p:spPr>
            <a:xfrm flipV="1">
              <a:off x="0" y="1330594"/>
              <a:ext cx="12190413" cy="45719"/>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xmlns="" id="{E9BB0E5B-E5F4-4490-B3C7-C915B81DF5B6}"/>
                </a:ext>
              </a:extLst>
            </p:cNvPr>
            <p:cNvSpPr txBox="1">
              <a:spLocks noChangeArrowheads="1"/>
            </p:cNvSpPr>
            <p:nvPr/>
          </p:nvSpPr>
          <p:spPr bwMode="auto">
            <a:xfrm>
              <a:off x="4100511" y="548258"/>
              <a:ext cx="398939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4000" spc="600" dirty="0">
                  <a:solidFill>
                    <a:srgbClr val="3A90A1"/>
                  </a:solidFill>
                  <a:latin typeface="黑体" panose="02010609060101010101" pitchFamily="49" charset="-122"/>
                  <a:ea typeface="黑体" panose="02010609060101010101" pitchFamily="49" charset="-122"/>
                  <a:sym typeface="Arial" panose="020B0604020202020204" pitchFamily="34" charset="0"/>
                </a:rPr>
                <a:t>背景知识</a:t>
              </a:r>
            </a:p>
          </p:txBody>
        </p:sp>
      </p:grpSp>
      <p:sp>
        <p:nvSpPr>
          <p:cNvPr id="6" name="Rectangle 1026" descr="深色木质">
            <a:extLst>
              <a:ext uri="{FF2B5EF4-FFF2-40B4-BE49-F238E27FC236}">
                <a16:creationId xmlns:a16="http://schemas.microsoft.com/office/drawing/2014/main" xmlns="" id="{3E3E1A6C-1F5F-4B2A-8CB9-45467DAB0111}"/>
              </a:ext>
            </a:extLst>
          </p:cNvPr>
          <p:cNvSpPr>
            <a:spLocks noChangeArrowheads="1"/>
          </p:cNvSpPr>
          <p:nvPr/>
        </p:nvSpPr>
        <p:spPr bwMode="auto">
          <a:xfrm>
            <a:off x="1346426" y="2629370"/>
            <a:ext cx="9831388" cy="2413161"/>
          </a:xfrm>
          <a:prstGeom prst="rect">
            <a:avLst/>
          </a:prstGeom>
          <a:noFill/>
          <a:ln>
            <a:noFill/>
          </a:ln>
          <a:effectLst/>
        </p:spPr>
        <p:txBody>
          <a:bodyPr wrap="square">
            <a:spAutoFit/>
          </a:bodyPr>
          <a:lstStyle/>
          <a:p>
            <a:pPr>
              <a:lnSpc>
                <a:spcPct val="120000"/>
              </a:lnSpc>
              <a:spcBef>
                <a:spcPct val="50000"/>
              </a:spcBef>
            </a:pPr>
            <a:r>
              <a:rPr lang="zh-CN" altLang="en-US" sz="2000" dirty="0">
                <a:solidFill>
                  <a:srgbClr val="3A90A1"/>
                </a:solidFill>
                <a:latin typeface="黑体" panose="02010609060101010101" pitchFamily="49" charset="-122"/>
                <a:ea typeface="黑体" panose="02010609060101010101" pitchFamily="49" charset="-122"/>
              </a:rPr>
              <a:t>　　古代动物和植物的统称。古生物的遗体有少数变成化石保存下来，如，三叶虫、恐龙、猛犸。</a:t>
            </a:r>
          </a:p>
          <a:p>
            <a:pPr>
              <a:lnSpc>
                <a:spcPct val="120000"/>
              </a:lnSpc>
              <a:spcBef>
                <a:spcPct val="50000"/>
              </a:spcBef>
            </a:pPr>
            <a:r>
              <a:rPr lang="zh-CN" altLang="en-US" sz="2000" dirty="0">
                <a:solidFill>
                  <a:srgbClr val="3A90A1"/>
                </a:solidFill>
                <a:latin typeface="黑体" panose="02010609060101010101" pitchFamily="49" charset="-122"/>
                <a:ea typeface="黑体" panose="02010609060101010101" pitchFamily="49" charset="-122"/>
              </a:rPr>
              <a:t>　　化石是古代生物的遗体、遗物或遗迹埋藏在地下变成的跟石头一样的东西。厚厚的地层好比一本硕大无比的书，夹藏在不同地层里的化石就像一种特殊的文字，记录着古生物生存活动的历史和地层的年龄，它是人类开启地球宫门的一把钥匙。因此，研究化石可以了解生物的演化并能帮助人们确定地层的年代。 </a:t>
            </a:r>
          </a:p>
        </p:txBody>
      </p:sp>
      <p:sp>
        <p:nvSpPr>
          <p:cNvPr id="7" name="TextBox 8">
            <a:extLst>
              <a:ext uri="{FF2B5EF4-FFF2-40B4-BE49-F238E27FC236}">
                <a16:creationId xmlns:a16="http://schemas.microsoft.com/office/drawing/2014/main" xmlns="" id="{593FC8B8-0835-460A-A4FF-D169E42E0699}"/>
              </a:ext>
            </a:extLst>
          </p:cNvPr>
          <p:cNvSpPr txBox="1">
            <a:spLocks noChangeArrowheads="1"/>
          </p:cNvSpPr>
          <p:nvPr/>
        </p:nvSpPr>
        <p:spPr bwMode="auto">
          <a:xfrm>
            <a:off x="4267425" y="1583005"/>
            <a:ext cx="3989390"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4400" b="1" spc="600" dirty="0">
                <a:solidFill>
                  <a:srgbClr val="FEB066"/>
                </a:solidFill>
                <a:latin typeface="黑体" panose="02010609060101010101" pitchFamily="49" charset="-122"/>
                <a:ea typeface="黑体" panose="02010609060101010101" pitchFamily="49" charset="-122"/>
                <a:sym typeface="Arial" panose="020B0604020202020204" pitchFamily="34" charset="0"/>
              </a:rPr>
              <a:t>古生物和化石</a:t>
            </a:r>
          </a:p>
        </p:txBody>
      </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750"/>
                                        <p:tgtEl>
                                          <p:spTgt spid="7"/>
                                        </p:tgtEl>
                                      </p:cBhvr>
                                    </p:animEffect>
                                    <p:anim calcmode="lin" valueType="num">
                                      <p:cBhvr>
                                        <p:cTn id="12" dur="750" fill="hold"/>
                                        <p:tgtEl>
                                          <p:spTgt spid="7"/>
                                        </p:tgtEl>
                                        <p:attrNameLst>
                                          <p:attrName>ppt_x</p:attrName>
                                        </p:attrNameLst>
                                      </p:cBhvr>
                                      <p:tavLst>
                                        <p:tav tm="0">
                                          <p:val>
                                            <p:strVal val="#ppt_x"/>
                                          </p:val>
                                        </p:tav>
                                        <p:tav tm="100000">
                                          <p:val>
                                            <p:strVal val="#ppt_x"/>
                                          </p:val>
                                        </p:tav>
                                      </p:tavLst>
                                    </p:anim>
                                    <p:anim calcmode="lin" valueType="num">
                                      <p:cBhvr>
                                        <p:cTn id="13" dur="75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2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1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0FC0F70-AC76-4EA2-86EB-0B407A4ACBB5}"/>
              </a:ext>
            </a:extLst>
          </p:cNvPr>
          <p:cNvGrpSpPr/>
          <p:nvPr/>
        </p:nvGrpSpPr>
        <p:grpSpPr>
          <a:xfrm>
            <a:off x="0" y="182498"/>
            <a:ext cx="12190413" cy="828055"/>
            <a:chOff x="0" y="548258"/>
            <a:chExt cx="12190413" cy="828055"/>
          </a:xfrm>
        </p:grpSpPr>
        <p:sp>
          <p:nvSpPr>
            <p:cNvPr id="11" name="矩形 10">
              <a:extLst>
                <a:ext uri="{FF2B5EF4-FFF2-40B4-BE49-F238E27FC236}">
                  <a16:creationId xmlns:a16="http://schemas.microsoft.com/office/drawing/2014/main" xmlns="" id="{84C0791A-6676-4043-BBF1-DD2993D19C98}"/>
                </a:ext>
              </a:extLst>
            </p:cNvPr>
            <p:cNvSpPr/>
            <p:nvPr/>
          </p:nvSpPr>
          <p:spPr>
            <a:xfrm flipV="1">
              <a:off x="0" y="1330594"/>
              <a:ext cx="12190413" cy="45719"/>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xmlns="" id="{E9BB0E5B-E5F4-4490-B3C7-C915B81DF5B6}"/>
                </a:ext>
              </a:extLst>
            </p:cNvPr>
            <p:cNvSpPr txBox="1">
              <a:spLocks noChangeArrowheads="1"/>
            </p:cNvSpPr>
            <p:nvPr/>
          </p:nvSpPr>
          <p:spPr bwMode="auto">
            <a:xfrm>
              <a:off x="4100511" y="548258"/>
              <a:ext cx="398939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4000" spc="600" dirty="0">
                  <a:solidFill>
                    <a:srgbClr val="3A90A1"/>
                  </a:solidFill>
                  <a:latin typeface="黑体" panose="02010609060101010101" pitchFamily="49" charset="-122"/>
                  <a:ea typeface="黑体" panose="02010609060101010101" pitchFamily="49" charset="-122"/>
                  <a:sym typeface="Arial" panose="020B0604020202020204" pitchFamily="34" charset="0"/>
                </a:rPr>
                <a:t>背景知识</a:t>
              </a:r>
            </a:p>
          </p:txBody>
        </p:sp>
      </p:grpSp>
      <p:pic>
        <p:nvPicPr>
          <p:cNvPr id="7" name="Picture 3" descr="his303_07_pic">
            <a:extLst>
              <a:ext uri="{FF2B5EF4-FFF2-40B4-BE49-F238E27FC236}">
                <a16:creationId xmlns:a16="http://schemas.microsoft.com/office/drawing/2014/main" xmlns="" id="{3D167A36-5D55-4937-A5D9-985DCF535B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9763" y="1807049"/>
            <a:ext cx="2163136" cy="276288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pic>
        <p:nvPicPr>
          <p:cNvPr id="9" name="Picture 4" descr="a6ebf010cf51fd0ab8127b24">
            <a:extLst>
              <a:ext uri="{FF2B5EF4-FFF2-40B4-BE49-F238E27FC236}">
                <a16:creationId xmlns:a16="http://schemas.microsoft.com/office/drawing/2014/main" xmlns="" id="{D8FE5B84-9029-4F58-BB69-DCB6B19B9CD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50448" y="1807899"/>
            <a:ext cx="3694110" cy="2770582"/>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sp>
        <p:nvSpPr>
          <p:cNvPr id="22" name="TextBox 8">
            <a:extLst>
              <a:ext uri="{FF2B5EF4-FFF2-40B4-BE49-F238E27FC236}">
                <a16:creationId xmlns:a16="http://schemas.microsoft.com/office/drawing/2014/main" xmlns="" id="{AF9EF823-E0F4-439B-A383-03E15C8EC42C}"/>
              </a:ext>
            </a:extLst>
          </p:cNvPr>
          <p:cNvSpPr txBox="1">
            <a:spLocks noChangeArrowheads="1"/>
          </p:cNvSpPr>
          <p:nvPr/>
        </p:nvSpPr>
        <p:spPr bwMode="auto">
          <a:xfrm>
            <a:off x="6716487" y="4947109"/>
            <a:ext cx="398939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4000" spc="600" dirty="0">
                <a:solidFill>
                  <a:srgbClr val="3A90A1"/>
                </a:solidFill>
                <a:latin typeface="黑体" panose="02010609060101010101" pitchFamily="49" charset="-122"/>
                <a:ea typeface="黑体" panose="02010609060101010101" pitchFamily="49" charset="-122"/>
                <a:sym typeface="Arial" panose="020B0604020202020204" pitchFamily="34" charset="0"/>
              </a:rPr>
              <a:t>植物化石</a:t>
            </a:r>
          </a:p>
        </p:txBody>
      </p:sp>
      <p:sp>
        <p:nvSpPr>
          <p:cNvPr id="23" name="TextBox 8">
            <a:extLst>
              <a:ext uri="{FF2B5EF4-FFF2-40B4-BE49-F238E27FC236}">
                <a16:creationId xmlns:a16="http://schemas.microsoft.com/office/drawing/2014/main" xmlns="" id="{49D20999-A190-45D6-8C07-F8A186E30161}"/>
              </a:ext>
            </a:extLst>
          </p:cNvPr>
          <p:cNvSpPr txBox="1">
            <a:spLocks noChangeArrowheads="1"/>
          </p:cNvSpPr>
          <p:nvPr/>
        </p:nvSpPr>
        <p:spPr bwMode="auto">
          <a:xfrm>
            <a:off x="2585359" y="4947109"/>
            <a:ext cx="398939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4000" spc="600" dirty="0">
                <a:solidFill>
                  <a:srgbClr val="3A90A1"/>
                </a:solidFill>
                <a:latin typeface="黑体" panose="02010609060101010101" pitchFamily="49" charset="-122"/>
                <a:ea typeface="黑体" panose="02010609060101010101" pitchFamily="49" charset="-122"/>
                <a:sym typeface="Arial" panose="020B0604020202020204" pitchFamily="34" charset="0"/>
              </a:rPr>
              <a:t>恐龙蛋化石</a:t>
            </a:r>
          </a:p>
        </p:txBody>
      </p:sp>
    </p:spTree>
    <p:extLst>
      <p:ext uri="{BB962C8B-B14F-4D97-AF65-F5344CB8AC3E}">
        <p14:creationId xmlns:p14="http://schemas.microsoft.com/office/powerpoint/2010/main" val="2436815271"/>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1"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fade">
                                      <p:cBhvr>
                                        <p:cTn id="21" dur="750"/>
                                        <p:tgtEl>
                                          <p:spTgt spid="22"/>
                                        </p:tgtEl>
                                      </p:cBhvr>
                                    </p:animEffect>
                                    <p:anim calcmode="lin" valueType="num">
                                      <p:cBhvr>
                                        <p:cTn id="22" dur="750" fill="hold"/>
                                        <p:tgtEl>
                                          <p:spTgt spid="22"/>
                                        </p:tgtEl>
                                        <p:attrNameLst>
                                          <p:attrName>ppt_x</p:attrName>
                                        </p:attrNameLst>
                                      </p:cBhvr>
                                      <p:tavLst>
                                        <p:tav tm="0">
                                          <p:val>
                                            <p:strVal val="#ppt_x"/>
                                          </p:val>
                                        </p:tav>
                                        <p:tav tm="100000">
                                          <p:val>
                                            <p:strVal val="#ppt_x"/>
                                          </p:val>
                                        </p:tav>
                                      </p:tavLst>
                                    </p:anim>
                                    <p:anim calcmode="lin" valueType="num">
                                      <p:cBhvr>
                                        <p:cTn id="23" dur="750" fill="hold"/>
                                        <p:tgtEl>
                                          <p:spTgt spid="22"/>
                                        </p:tgtEl>
                                        <p:attrNameLst>
                                          <p:attrName>ppt_y</p:attrName>
                                        </p:attrNameLst>
                                      </p:cBhvr>
                                      <p:tavLst>
                                        <p:tav tm="0">
                                          <p:val>
                                            <p:strVal val="#ppt_y+.1"/>
                                          </p:val>
                                        </p:tav>
                                        <p:tav tm="100000">
                                          <p:val>
                                            <p:strVal val="#ppt_y"/>
                                          </p:val>
                                        </p:tav>
                                      </p:tavLst>
                                    </p:anim>
                                  </p:childTnLst>
                                </p:cTn>
                              </p:par>
                            </p:childTnLst>
                          </p:cTn>
                        </p:par>
                        <p:par>
                          <p:cTn id="24" fill="hold">
                            <p:stCondLst>
                              <p:cond delay="2250"/>
                            </p:stCondLst>
                            <p:childTnLst>
                              <p:par>
                                <p:cTn id="25" presetID="42"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750"/>
                                        <p:tgtEl>
                                          <p:spTgt spid="23"/>
                                        </p:tgtEl>
                                      </p:cBhvr>
                                    </p:animEffect>
                                    <p:anim calcmode="lin" valueType="num">
                                      <p:cBhvr>
                                        <p:cTn id="28" dur="750" fill="hold"/>
                                        <p:tgtEl>
                                          <p:spTgt spid="23"/>
                                        </p:tgtEl>
                                        <p:attrNameLst>
                                          <p:attrName>ppt_x</p:attrName>
                                        </p:attrNameLst>
                                      </p:cBhvr>
                                      <p:tavLst>
                                        <p:tav tm="0">
                                          <p:val>
                                            <p:strVal val="#ppt_x"/>
                                          </p:val>
                                        </p:tav>
                                        <p:tav tm="100000">
                                          <p:val>
                                            <p:strVal val="#ppt_x"/>
                                          </p:val>
                                        </p:tav>
                                      </p:tavLst>
                                    </p:anim>
                                    <p:anim calcmode="lin" valueType="num">
                                      <p:cBhvr>
                                        <p:cTn id="29" dur="7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0FC0F70-AC76-4EA2-86EB-0B407A4ACBB5}"/>
              </a:ext>
            </a:extLst>
          </p:cNvPr>
          <p:cNvGrpSpPr/>
          <p:nvPr/>
        </p:nvGrpSpPr>
        <p:grpSpPr>
          <a:xfrm>
            <a:off x="0" y="182498"/>
            <a:ext cx="12190413" cy="828055"/>
            <a:chOff x="0" y="548258"/>
            <a:chExt cx="12190413" cy="828055"/>
          </a:xfrm>
        </p:grpSpPr>
        <p:sp>
          <p:nvSpPr>
            <p:cNvPr id="11" name="矩形 10">
              <a:extLst>
                <a:ext uri="{FF2B5EF4-FFF2-40B4-BE49-F238E27FC236}">
                  <a16:creationId xmlns:a16="http://schemas.microsoft.com/office/drawing/2014/main" xmlns="" id="{84C0791A-6676-4043-BBF1-DD2993D19C98}"/>
                </a:ext>
              </a:extLst>
            </p:cNvPr>
            <p:cNvSpPr/>
            <p:nvPr/>
          </p:nvSpPr>
          <p:spPr>
            <a:xfrm flipV="1">
              <a:off x="0" y="1330594"/>
              <a:ext cx="12190413" cy="45719"/>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xmlns="" id="{E9BB0E5B-E5F4-4490-B3C7-C915B81DF5B6}"/>
                </a:ext>
              </a:extLst>
            </p:cNvPr>
            <p:cNvSpPr txBox="1">
              <a:spLocks noChangeArrowheads="1"/>
            </p:cNvSpPr>
            <p:nvPr/>
          </p:nvSpPr>
          <p:spPr bwMode="auto">
            <a:xfrm>
              <a:off x="4100511" y="548258"/>
              <a:ext cx="398939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4000" spc="600" dirty="0">
                  <a:solidFill>
                    <a:srgbClr val="3A90A1"/>
                  </a:solidFill>
                  <a:latin typeface="黑体" panose="02010609060101010101" pitchFamily="49" charset="-122"/>
                  <a:ea typeface="黑体" panose="02010609060101010101" pitchFamily="49" charset="-122"/>
                  <a:sym typeface="Arial" panose="020B0604020202020204" pitchFamily="34" charset="0"/>
                </a:rPr>
                <a:t>背景知识</a:t>
              </a:r>
            </a:p>
          </p:txBody>
        </p:sp>
      </p:grpSp>
      <p:sp>
        <p:nvSpPr>
          <p:cNvPr id="10" name="TextBox 8">
            <a:extLst>
              <a:ext uri="{FF2B5EF4-FFF2-40B4-BE49-F238E27FC236}">
                <a16:creationId xmlns:a16="http://schemas.microsoft.com/office/drawing/2014/main" xmlns="" id="{6874E49E-9515-4E3A-BE34-17F127102379}"/>
              </a:ext>
            </a:extLst>
          </p:cNvPr>
          <p:cNvSpPr txBox="1">
            <a:spLocks noChangeArrowheads="1"/>
          </p:cNvSpPr>
          <p:nvPr/>
        </p:nvSpPr>
        <p:spPr bwMode="auto">
          <a:xfrm>
            <a:off x="4238397" y="1525594"/>
            <a:ext cx="3989390"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4400" b="1" spc="600" dirty="0">
                <a:solidFill>
                  <a:srgbClr val="FEB066"/>
                </a:solidFill>
                <a:latin typeface="黑体" panose="02010609060101010101" pitchFamily="49" charset="-122"/>
                <a:ea typeface="黑体" panose="02010609060101010101" pitchFamily="49" charset="-122"/>
                <a:sym typeface="Arial" panose="020B0604020202020204" pitchFamily="34" charset="0"/>
              </a:rPr>
              <a:t>化石有用吗</a:t>
            </a:r>
            <a:r>
              <a:rPr lang="en-US" altLang="zh-CN" sz="4400" b="1" spc="600" dirty="0">
                <a:solidFill>
                  <a:srgbClr val="FEB066"/>
                </a:solidFill>
                <a:latin typeface="黑体" panose="02010609060101010101" pitchFamily="49" charset="-122"/>
                <a:ea typeface="黑体" panose="02010609060101010101" pitchFamily="49" charset="-122"/>
                <a:sym typeface="Arial" panose="020B0604020202020204" pitchFamily="34" charset="0"/>
              </a:rPr>
              <a:t>?</a:t>
            </a:r>
            <a:endParaRPr lang="zh-CN" altLang="en-US" sz="4400" b="1" spc="600" dirty="0">
              <a:solidFill>
                <a:srgbClr val="FEB066"/>
              </a:solidFill>
              <a:latin typeface="黑体" panose="02010609060101010101" pitchFamily="49" charset="-122"/>
              <a:ea typeface="黑体" panose="02010609060101010101" pitchFamily="49" charset="-122"/>
              <a:sym typeface="Arial" panose="020B0604020202020204" pitchFamily="34" charset="0"/>
            </a:endParaRPr>
          </a:p>
        </p:txBody>
      </p:sp>
      <p:sp>
        <p:nvSpPr>
          <p:cNvPr id="13" name="Rectangle 1026" descr="深色木质">
            <a:extLst>
              <a:ext uri="{FF2B5EF4-FFF2-40B4-BE49-F238E27FC236}">
                <a16:creationId xmlns:a16="http://schemas.microsoft.com/office/drawing/2014/main" xmlns="" id="{0F1BDCC0-E828-48B4-817C-629DE22A9813}"/>
              </a:ext>
            </a:extLst>
          </p:cNvPr>
          <p:cNvSpPr>
            <a:spLocks noChangeArrowheads="1"/>
          </p:cNvSpPr>
          <p:nvPr/>
        </p:nvSpPr>
        <p:spPr bwMode="auto">
          <a:xfrm>
            <a:off x="1646272" y="2502289"/>
            <a:ext cx="9413614" cy="3046988"/>
          </a:xfrm>
          <a:prstGeom prst="rect">
            <a:avLst/>
          </a:prstGeom>
          <a:noFill/>
          <a:ln>
            <a:noFill/>
          </a:ln>
          <a:effectLst/>
        </p:spPr>
        <p:txBody>
          <a:bodyPr wrap="square">
            <a:spAutoFit/>
          </a:bodyPr>
          <a:lstStyle/>
          <a:p>
            <a:pPr>
              <a:lnSpc>
                <a:spcPct val="120000"/>
              </a:lnSpc>
              <a:spcBef>
                <a:spcPct val="50000"/>
              </a:spcBef>
            </a:pPr>
            <a:r>
              <a:rPr lang="zh-CN" altLang="en-US" sz="2000" dirty="0">
                <a:solidFill>
                  <a:srgbClr val="3A90A1"/>
                </a:solidFill>
                <a:latin typeface="黑体" panose="02010609060101010101" pitchFamily="49" charset="-122"/>
                <a:ea typeface="黑体" panose="02010609060101010101" pitchFamily="49" charset="-122"/>
              </a:rPr>
              <a:t>       通过对各类化石群落或化石组合的古生态分析并结合古沉积学的研究，用将今论古法的推测方法，便可判断和恢复古沉积环境。如已查明我国渤海湾，黄海，东海和南海都形成于新生代，在第三纪时，由于气候干热和海进的影响，我国东部沿海地区形成大量的咸水，半咸水沉积，这种环境为形成丰富的石油资源创造了条件。这都是利用微体古生物学的研究成果。 在成岩成矿中的作用，生物（包括微古生物）不仅可以形成燃料矿产，如煤、石油、天然气、油页岩等，还有某些金属硫化矿床、磷矿、硅藻土，而且还可形成自然硫、各种铁矿、锰矿、铀矿、铝土矿等矿产。</a:t>
            </a:r>
          </a:p>
        </p:txBody>
      </p:sp>
    </p:spTree>
    <p:extLst>
      <p:ext uri="{BB962C8B-B14F-4D97-AF65-F5344CB8AC3E}">
        <p14:creationId xmlns:p14="http://schemas.microsoft.com/office/powerpoint/2010/main" val="783932192"/>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750"/>
                                        <p:tgtEl>
                                          <p:spTgt spid="10"/>
                                        </p:tgtEl>
                                      </p:cBhvr>
                                    </p:animEffect>
                                    <p:anim calcmode="lin" valueType="num">
                                      <p:cBhvr>
                                        <p:cTn id="12" dur="750" fill="hold"/>
                                        <p:tgtEl>
                                          <p:spTgt spid="10"/>
                                        </p:tgtEl>
                                        <p:attrNameLst>
                                          <p:attrName>ppt_x</p:attrName>
                                        </p:attrNameLst>
                                      </p:cBhvr>
                                      <p:tavLst>
                                        <p:tav tm="0">
                                          <p:val>
                                            <p:strVal val="#ppt_x"/>
                                          </p:val>
                                        </p:tav>
                                        <p:tav tm="100000">
                                          <p:val>
                                            <p:strVal val="#ppt_x"/>
                                          </p:val>
                                        </p:tav>
                                      </p:tavLst>
                                    </p:anim>
                                    <p:anim calcmode="lin" valueType="num">
                                      <p:cBhvr>
                                        <p:cTn id="13" dur="75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22" presetClass="entr" presetSubtype="1"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up)">
                                      <p:cBhvr>
                                        <p:cTn id="17" dur="1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0FC0F70-AC76-4EA2-86EB-0B407A4ACBB5}"/>
              </a:ext>
            </a:extLst>
          </p:cNvPr>
          <p:cNvGrpSpPr/>
          <p:nvPr/>
        </p:nvGrpSpPr>
        <p:grpSpPr>
          <a:xfrm>
            <a:off x="0" y="182498"/>
            <a:ext cx="12190413" cy="828055"/>
            <a:chOff x="0" y="548258"/>
            <a:chExt cx="12190413" cy="828055"/>
          </a:xfrm>
        </p:grpSpPr>
        <p:sp>
          <p:nvSpPr>
            <p:cNvPr id="11" name="矩形 10">
              <a:extLst>
                <a:ext uri="{FF2B5EF4-FFF2-40B4-BE49-F238E27FC236}">
                  <a16:creationId xmlns:a16="http://schemas.microsoft.com/office/drawing/2014/main" xmlns="" id="{84C0791A-6676-4043-BBF1-DD2993D19C98}"/>
                </a:ext>
              </a:extLst>
            </p:cNvPr>
            <p:cNvSpPr/>
            <p:nvPr/>
          </p:nvSpPr>
          <p:spPr>
            <a:xfrm flipV="1">
              <a:off x="0" y="1330594"/>
              <a:ext cx="12190413" cy="45719"/>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xmlns="" id="{E9BB0E5B-E5F4-4490-B3C7-C915B81DF5B6}"/>
                </a:ext>
              </a:extLst>
            </p:cNvPr>
            <p:cNvSpPr txBox="1">
              <a:spLocks noChangeArrowheads="1"/>
            </p:cNvSpPr>
            <p:nvPr/>
          </p:nvSpPr>
          <p:spPr bwMode="auto">
            <a:xfrm>
              <a:off x="4100511" y="548258"/>
              <a:ext cx="398939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4000" spc="600" dirty="0">
                  <a:solidFill>
                    <a:srgbClr val="3A90A1"/>
                  </a:solidFill>
                  <a:latin typeface="黑体" panose="02010609060101010101" pitchFamily="49" charset="-122"/>
                  <a:ea typeface="黑体" panose="02010609060101010101" pitchFamily="49" charset="-122"/>
                  <a:sym typeface="Arial" panose="020B0604020202020204" pitchFamily="34" charset="0"/>
                </a:rPr>
                <a:t>背景知识</a:t>
              </a:r>
            </a:p>
          </p:txBody>
        </p:sp>
      </p:grpSp>
      <p:sp>
        <p:nvSpPr>
          <p:cNvPr id="6" name="Rectangle 1026" descr="深色木质">
            <a:extLst>
              <a:ext uri="{FF2B5EF4-FFF2-40B4-BE49-F238E27FC236}">
                <a16:creationId xmlns:a16="http://schemas.microsoft.com/office/drawing/2014/main" xmlns="" id="{595E951D-7C2C-451D-B693-696F753B45FD}"/>
              </a:ext>
            </a:extLst>
          </p:cNvPr>
          <p:cNvSpPr>
            <a:spLocks noChangeArrowheads="1"/>
          </p:cNvSpPr>
          <p:nvPr/>
        </p:nvSpPr>
        <p:spPr bwMode="auto">
          <a:xfrm>
            <a:off x="2097267" y="2218126"/>
            <a:ext cx="8469132" cy="2862322"/>
          </a:xfrm>
          <a:prstGeom prst="rect">
            <a:avLst/>
          </a:prstGeom>
          <a:noFill/>
          <a:ln>
            <a:noFill/>
          </a:ln>
          <a:effectLst/>
        </p:spPr>
        <p:txBody>
          <a:bodyPr wrap="square">
            <a:spAutoFit/>
          </a:bodyPr>
          <a:lstStyle/>
          <a:p>
            <a:pPr algn="just">
              <a:lnSpc>
                <a:spcPct val="150000"/>
              </a:lnSpc>
              <a:spcBef>
                <a:spcPct val="50000"/>
              </a:spcBef>
            </a:pPr>
            <a:r>
              <a:rPr lang="zh-CN" altLang="en-US" sz="2400" dirty="0">
                <a:solidFill>
                  <a:srgbClr val="3A90A1"/>
                </a:solidFill>
                <a:latin typeface="黑体" panose="02010609060101010101" pitchFamily="49" charset="-122"/>
                <a:ea typeface="黑体" panose="02010609060101010101" pitchFamily="49" charset="-122"/>
              </a:rPr>
              <a:t>     这都是利用微体古生物学的研究成果。 在成岩成矿中的作用，生物（包括微古生物）不仅可以形成燃料矿产，如煤、石油、天然气、油页岩等，还有某些金属硫化矿床、磷矿、硅藻土，而且还可形成自然硫、各种铁矿、锰矿、铀矿、铝土矿等矿产。</a:t>
            </a:r>
          </a:p>
        </p:txBody>
      </p:sp>
    </p:spTree>
    <p:extLst>
      <p:ext uri="{BB962C8B-B14F-4D97-AF65-F5344CB8AC3E}">
        <p14:creationId xmlns:p14="http://schemas.microsoft.com/office/powerpoint/2010/main" val="125222873"/>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1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F0FC0F70-AC76-4EA2-86EB-0B407A4ACBB5}"/>
              </a:ext>
            </a:extLst>
          </p:cNvPr>
          <p:cNvGrpSpPr/>
          <p:nvPr/>
        </p:nvGrpSpPr>
        <p:grpSpPr>
          <a:xfrm>
            <a:off x="0" y="182498"/>
            <a:ext cx="12190413" cy="828055"/>
            <a:chOff x="0" y="548258"/>
            <a:chExt cx="12190413" cy="828055"/>
          </a:xfrm>
        </p:grpSpPr>
        <p:sp>
          <p:nvSpPr>
            <p:cNvPr id="11" name="矩形 10">
              <a:extLst>
                <a:ext uri="{FF2B5EF4-FFF2-40B4-BE49-F238E27FC236}">
                  <a16:creationId xmlns:a16="http://schemas.microsoft.com/office/drawing/2014/main" xmlns="" id="{84C0791A-6676-4043-BBF1-DD2993D19C98}"/>
                </a:ext>
              </a:extLst>
            </p:cNvPr>
            <p:cNvSpPr/>
            <p:nvPr/>
          </p:nvSpPr>
          <p:spPr>
            <a:xfrm flipV="1">
              <a:off x="0" y="1330594"/>
              <a:ext cx="12190413" cy="45719"/>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a:extLst>
                <a:ext uri="{FF2B5EF4-FFF2-40B4-BE49-F238E27FC236}">
                  <a16:creationId xmlns:a16="http://schemas.microsoft.com/office/drawing/2014/main" xmlns="" id="{E9BB0E5B-E5F4-4490-B3C7-C915B81DF5B6}"/>
                </a:ext>
              </a:extLst>
            </p:cNvPr>
            <p:cNvSpPr txBox="1">
              <a:spLocks noChangeArrowheads="1"/>
            </p:cNvSpPr>
            <p:nvPr/>
          </p:nvSpPr>
          <p:spPr bwMode="auto">
            <a:xfrm>
              <a:off x="4100511" y="548258"/>
              <a:ext cx="398939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4000" spc="600" dirty="0">
                  <a:solidFill>
                    <a:srgbClr val="3A90A1"/>
                  </a:solidFill>
                  <a:latin typeface="黑体" panose="02010609060101010101" pitchFamily="49" charset="-122"/>
                  <a:ea typeface="黑体" panose="02010609060101010101" pitchFamily="49" charset="-122"/>
                  <a:sym typeface="Arial" panose="020B0604020202020204" pitchFamily="34" charset="0"/>
                </a:rPr>
                <a:t>背景知识</a:t>
              </a:r>
            </a:p>
          </p:txBody>
        </p:sp>
      </p:grpSp>
      <p:sp>
        <p:nvSpPr>
          <p:cNvPr id="10" name="TextBox 8">
            <a:extLst>
              <a:ext uri="{FF2B5EF4-FFF2-40B4-BE49-F238E27FC236}">
                <a16:creationId xmlns:a16="http://schemas.microsoft.com/office/drawing/2014/main" xmlns="" id="{6874E49E-9515-4E3A-BE34-17F127102379}"/>
              </a:ext>
            </a:extLst>
          </p:cNvPr>
          <p:cNvSpPr txBox="1">
            <a:spLocks noChangeArrowheads="1"/>
          </p:cNvSpPr>
          <p:nvPr/>
        </p:nvSpPr>
        <p:spPr bwMode="auto">
          <a:xfrm>
            <a:off x="4238397" y="1583650"/>
            <a:ext cx="3989390"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4400" b="1" spc="600" dirty="0">
                <a:solidFill>
                  <a:srgbClr val="FEB066"/>
                </a:solidFill>
                <a:latin typeface="黑体" panose="02010609060101010101" pitchFamily="49" charset="-122"/>
                <a:ea typeface="黑体" panose="02010609060101010101" pitchFamily="49" charset="-122"/>
                <a:sym typeface="Arial" panose="020B0604020202020204" pitchFamily="34" charset="0"/>
              </a:rPr>
              <a:t>化石有用吗</a:t>
            </a:r>
            <a:r>
              <a:rPr lang="en-US" altLang="zh-CN" sz="4400" b="1" spc="600" dirty="0">
                <a:solidFill>
                  <a:srgbClr val="FEB066"/>
                </a:solidFill>
                <a:latin typeface="黑体" panose="02010609060101010101" pitchFamily="49" charset="-122"/>
                <a:ea typeface="黑体" panose="02010609060101010101" pitchFamily="49" charset="-122"/>
                <a:sym typeface="Arial" panose="020B0604020202020204" pitchFamily="34" charset="0"/>
              </a:rPr>
              <a:t>?</a:t>
            </a:r>
            <a:endParaRPr lang="zh-CN" altLang="en-US" sz="4400" b="1" spc="600" dirty="0">
              <a:solidFill>
                <a:srgbClr val="FEB066"/>
              </a:solidFill>
              <a:latin typeface="黑体" panose="02010609060101010101" pitchFamily="49" charset="-122"/>
              <a:ea typeface="黑体" panose="02010609060101010101" pitchFamily="49" charset="-122"/>
              <a:sym typeface="Arial" panose="020B0604020202020204" pitchFamily="34" charset="0"/>
            </a:endParaRPr>
          </a:p>
        </p:txBody>
      </p:sp>
      <p:sp>
        <p:nvSpPr>
          <p:cNvPr id="13" name="Rectangle 1026" descr="深色木质">
            <a:extLst>
              <a:ext uri="{FF2B5EF4-FFF2-40B4-BE49-F238E27FC236}">
                <a16:creationId xmlns:a16="http://schemas.microsoft.com/office/drawing/2014/main" xmlns="" id="{0F1BDCC0-E828-48B4-817C-629DE22A9813}"/>
              </a:ext>
            </a:extLst>
          </p:cNvPr>
          <p:cNvSpPr>
            <a:spLocks noChangeArrowheads="1"/>
          </p:cNvSpPr>
          <p:nvPr/>
        </p:nvSpPr>
        <p:spPr bwMode="auto">
          <a:xfrm>
            <a:off x="2270387" y="2836118"/>
            <a:ext cx="8165384" cy="1938992"/>
          </a:xfrm>
          <a:prstGeom prst="rect">
            <a:avLst/>
          </a:prstGeom>
          <a:noFill/>
          <a:ln>
            <a:noFill/>
          </a:ln>
          <a:effectLst/>
        </p:spPr>
        <p:txBody>
          <a:bodyPr wrap="square">
            <a:spAutoFit/>
          </a:bodyPr>
          <a:lstStyle/>
          <a:p>
            <a:pPr>
              <a:lnSpc>
                <a:spcPct val="120000"/>
              </a:lnSpc>
              <a:spcBef>
                <a:spcPct val="50000"/>
              </a:spcBef>
            </a:pPr>
            <a:r>
              <a:rPr lang="zh-CN" altLang="en-US" sz="2000" dirty="0">
                <a:solidFill>
                  <a:srgbClr val="3A90A1"/>
                </a:solidFill>
                <a:latin typeface="黑体" panose="02010609060101010101" pitchFamily="49" charset="-122"/>
                <a:ea typeface="黑体" panose="02010609060101010101" pitchFamily="49" charset="-122"/>
              </a:rPr>
              <a:t>       通过对各类化石群落或化石组合的古生态分析并结合古沉积学的研究，用将今论古法的推测方法，便可判断和恢复古沉积环境。如已查明我国渤海湾，黄海，东海和南海都形成于新生代，在第三纪时，由于气候干热和海进的影响，我国东部沿海地区形成大量的咸水，半咸水沉积，这种环境为形成丰富的石油资源创造了条件。</a:t>
            </a:r>
          </a:p>
        </p:txBody>
      </p:sp>
    </p:spTree>
    <p:extLst>
      <p:ext uri="{BB962C8B-B14F-4D97-AF65-F5344CB8AC3E}">
        <p14:creationId xmlns:p14="http://schemas.microsoft.com/office/powerpoint/2010/main" val="1971627661"/>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750"/>
                                        <p:tgtEl>
                                          <p:spTgt spid="10"/>
                                        </p:tgtEl>
                                      </p:cBhvr>
                                    </p:animEffect>
                                    <p:anim calcmode="lin" valueType="num">
                                      <p:cBhvr>
                                        <p:cTn id="12" dur="750" fill="hold"/>
                                        <p:tgtEl>
                                          <p:spTgt spid="10"/>
                                        </p:tgtEl>
                                        <p:attrNameLst>
                                          <p:attrName>ppt_x</p:attrName>
                                        </p:attrNameLst>
                                      </p:cBhvr>
                                      <p:tavLst>
                                        <p:tav tm="0">
                                          <p:val>
                                            <p:strVal val="#ppt_x"/>
                                          </p:val>
                                        </p:tav>
                                        <p:tav tm="100000">
                                          <p:val>
                                            <p:strVal val="#ppt_x"/>
                                          </p:val>
                                        </p:tav>
                                      </p:tavLst>
                                    </p:anim>
                                    <p:anim calcmode="lin" valueType="num">
                                      <p:cBhvr>
                                        <p:cTn id="13" dur="75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1250"/>
                            </p:stCondLst>
                            <p:childTnLst>
                              <p:par>
                                <p:cTn id="15" presetID="22" presetClass="entr" presetSubtype="1"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up)">
                                      <p:cBhvr>
                                        <p:cTn id="17" dur="1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0FC503C2-5B6A-40FB-A59A-B5A57FC72C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xmlns="" id="{ABD80E1C-7E2A-4CA7-83A9-87C0967EF6E2}"/>
              </a:ext>
            </a:extLst>
          </p:cNvPr>
          <p:cNvSpPr/>
          <p:nvPr/>
        </p:nvSpPr>
        <p:spPr>
          <a:xfrm>
            <a:off x="354012" y="342900"/>
            <a:ext cx="11482388" cy="6173786"/>
          </a:xfrm>
          <a:prstGeom prst="rect">
            <a:avLst/>
          </a:prstGeom>
          <a:noFill/>
          <a:ln>
            <a:solidFill>
              <a:srgbClr val="3A90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xmlns="" id="{1CBBE432-6DDE-4BF0-A556-1778AA301B43}"/>
              </a:ext>
            </a:extLst>
          </p:cNvPr>
          <p:cNvGrpSpPr>
            <a:grpSpLocks/>
          </p:cNvGrpSpPr>
          <p:nvPr/>
        </p:nvGrpSpPr>
        <p:grpSpPr bwMode="auto">
          <a:xfrm>
            <a:off x="3762982" y="1451431"/>
            <a:ext cx="1650844" cy="2802056"/>
            <a:chOff x="5462478" y="-429416"/>
            <a:chExt cx="1267045" cy="3672333"/>
          </a:xfrm>
        </p:grpSpPr>
        <p:sp>
          <p:nvSpPr>
            <p:cNvPr id="14" name="矩形 13">
              <a:extLst>
                <a:ext uri="{FF2B5EF4-FFF2-40B4-BE49-F238E27FC236}">
                  <a16:creationId xmlns:a16="http://schemas.microsoft.com/office/drawing/2014/main" xmlns="" id="{BD676A6B-C69E-45EC-A435-D33FF3C28245}"/>
                </a:ext>
              </a:extLst>
            </p:cNvPr>
            <p:cNvSpPr/>
            <p:nvPr/>
          </p:nvSpPr>
          <p:spPr>
            <a:xfrm>
              <a:off x="5462478" y="-429416"/>
              <a:ext cx="1267045" cy="3672333"/>
            </a:xfrm>
            <a:prstGeom prst="rect">
              <a:avLst/>
            </a:prstGeom>
            <a:solidFill>
              <a:srgbClr val="3A90A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latin typeface="黑体" panose="02010609060101010101" pitchFamily="49" charset="-122"/>
                <a:ea typeface="黑体" panose="02010609060101010101" pitchFamily="49" charset="-122"/>
              </a:endParaRPr>
            </a:p>
          </p:txBody>
        </p:sp>
        <p:grpSp>
          <p:nvGrpSpPr>
            <p:cNvPr id="15" name="组合 15">
              <a:extLst>
                <a:ext uri="{FF2B5EF4-FFF2-40B4-BE49-F238E27FC236}">
                  <a16:creationId xmlns:a16="http://schemas.microsoft.com/office/drawing/2014/main" xmlns="" id="{A39A72EB-F26E-49BC-8189-286B47A4A459}"/>
                </a:ext>
              </a:extLst>
            </p:cNvPr>
            <p:cNvGrpSpPr>
              <a:grpSpLocks/>
            </p:cNvGrpSpPr>
            <p:nvPr/>
          </p:nvGrpSpPr>
          <p:grpSpPr bwMode="auto">
            <a:xfrm>
              <a:off x="5850714" y="475579"/>
              <a:ext cx="496069" cy="1836446"/>
              <a:chOff x="5756766" y="994192"/>
              <a:chExt cx="496069" cy="1836446"/>
            </a:xfrm>
          </p:grpSpPr>
          <p:grpSp>
            <p:nvGrpSpPr>
              <p:cNvPr id="18" name="组合 13">
                <a:extLst>
                  <a:ext uri="{FF2B5EF4-FFF2-40B4-BE49-F238E27FC236}">
                    <a16:creationId xmlns:a16="http://schemas.microsoft.com/office/drawing/2014/main" xmlns="" id="{618D3EB5-8E80-4B86-B6FE-983A610665CA}"/>
                  </a:ext>
                </a:extLst>
              </p:cNvPr>
              <p:cNvGrpSpPr>
                <a:grpSpLocks/>
              </p:cNvGrpSpPr>
              <p:nvPr/>
            </p:nvGrpSpPr>
            <p:grpSpPr bwMode="auto">
              <a:xfrm>
                <a:off x="5756766" y="994192"/>
                <a:ext cx="496069" cy="1836446"/>
                <a:chOff x="5458385" y="994192"/>
                <a:chExt cx="496069" cy="1836446"/>
              </a:xfrm>
            </p:grpSpPr>
            <p:sp>
              <p:nvSpPr>
                <p:cNvPr id="20" name="矩形 12">
                  <a:extLst>
                    <a:ext uri="{FF2B5EF4-FFF2-40B4-BE49-F238E27FC236}">
                      <a16:creationId xmlns:a16="http://schemas.microsoft.com/office/drawing/2014/main" xmlns="" id="{D010F412-335B-4AAE-8B8F-3E057D3848EE}"/>
                    </a:ext>
                  </a:extLst>
                </p:cNvPr>
                <p:cNvSpPr>
                  <a:spLocks noChangeArrowheads="1"/>
                </p:cNvSpPr>
                <p:nvPr/>
              </p:nvSpPr>
              <p:spPr bwMode="auto">
                <a:xfrm>
                  <a:off x="5546353" y="994192"/>
                  <a:ext cx="320131" cy="847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3600" dirty="0">
                      <a:solidFill>
                        <a:schemeClr val="bg1"/>
                      </a:solidFill>
                      <a:latin typeface="黑体" panose="02010609060101010101" pitchFamily="49" charset="-122"/>
                      <a:ea typeface="黑体" panose="02010609060101010101" pitchFamily="49" charset="-122"/>
                    </a:rPr>
                    <a:t>2</a:t>
                  </a:r>
                  <a:endParaRPr lang="zh-CN" altLang="en-US" sz="3600" dirty="0">
                    <a:solidFill>
                      <a:schemeClr val="bg1"/>
                    </a:solidFill>
                    <a:latin typeface="黑体" panose="02010609060101010101" pitchFamily="49" charset="-122"/>
                    <a:ea typeface="黑体" panose="02010609060101010101" pitchFamily="49" charset="-122"/>
                  </a:endParaRPr>
                </a:p>
              </p:txBody>
            </p:sp>
            <p:sp>
              <p:nvSpPr>
                <p:cNvPr id="21" name="矩形 33">
                  <a:extLst>
                    <a:ext uri="{FF2B5EF4-FFF2-40B4-BE49-F238E27FC236}">
                      <a16:creationId xmlns:a16="http://schemas.microsoft.com/office/drawing/2014/main" xmlns="" id="{AB5C0F74-9CF9-4E8D-85BE-1A278C6A4150}"/>
                    </a:ext>
                  </a:extLst>
                </p:cNvPr>
                <p:cNvSpPr>
                  <a:spLocks noChangeArrowheads="1"/>
                </p:cNvSpPr>
                <p:nvPr/>
              </p:nvSpPr>
              <p:spPr bwMode="auto">
                <a:xfrm>
                  <a:off x="5458385" y="1983566"/>
                  <a:ext cx="496069" cy="847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3600" dirty="0">
                      <a:solidFill>
                        <a:schemeClr val="bg1"/>
                      </a:solidFill>
                      <a:latin typeface="黑体" panose="02010609060101010101" pitchFamily="49" charset="-122"/>
                      <a:ea typeface="黑体" panose="02010609060101010101" pitchFamily="49" charset="-122"/>
                    </a:rPr>
                    <a:t>贰</a:t>
                  </a:r>
                </a:p>
              </p:txBody>
            </p:sp>
          </p:grpSp>
          <p:sp>
            <p:nvSpPr>
              <p:cNvPr id="19" name="椭圆 18">
                <a:extLst>
                  <a:ext uri="{FF2B5EF4-FFF2-40B4-BE49-F238E27FC236}">
                    <a16:creationId xmlns:a16="http://schemas.microsoft.com/office/drawing/2014/main" xmlns="" id="{A5F37CE9-C4B4-483C-8FA9-0595EF52FA58}"/>
                  </a:ext>
                </a:extLst>
              </p:cNvPr>
              <p:cNvSpPr/>
              <p:nvPr/>
            </p:nvSpPr>
            <p:spPr>
              <a:xfrm>
                <a:off x="5959770" y="1857605"/>
                <a:ext cx="85426" cy="13750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bg1"/>
                  </a:solidFill>
                  <a:latin typeface="黑体" panose="02010609060101010101" pitchFamily="49" charset="-122"/>
                  <a:ea typeface="黑体" panose="02010609060101010101" pitchFamily="49" charset="-122"/>
                </a:endParaRPr>
              </a:p>
            </p:txBody>
          </p:sp>
        </p:grpSp>
        <p:sp>
          <p:nvSpPr>
            <p:cNvPr id="16" name="矩形 15">
              <a:extLst>
                <a:ext uri="{FF2B5EF4-FFF2-40B4-BE49-F238E27FC236}">
                  <a16:creationId xmlns:a16="http://schemas.microsoft.com/office/drawing/2014/main" xmlns="" id="{53EA3DC1-5043-4F43-B634-6555D41606B7}"/>
                </a:ext>
              </a:extLst>
            </p:cNvPr>
            <p:cNvSpPr/>
            <p:nvPr/>
          </p:nvSpPr>
          <p:spPr>
            <a:xfrm>
              <a:off x="5663114" y="351196"/>
              <a:ext cx="865773" cy="21229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latin typeface="黑体" panose="02010609060101010101" pitchFamily="49" charset="-122"/>
                <a:ea typeface="黑体" panose="02010609060101010101" pitchFamily="49" charset="-122"/>
              </a:endParaRPr>
            </a:p>
          </p:txBody>
        </p:sp>
      </p:grpSp>
      <p:sp>
        <p:nvSpPr>
          <p:cNvPr id="22" name="矩形 21">
            <a:extLst>
              <a:ext uri="{FF2B5EF4-FFF2-40B4-BE49-F238E27FC236}">
                <a16:creationId xmlns:a16="http://schemas.microsoft.com/office/drawing/2014/main" xmlns="" id="{403C0B3A-CD6A-4F47-A828-8F5EC91505FD}"/>
              </a:ext>
            </a:extLst>
          </p:cNvPr>
          <p:cNvSpPr/>
          <p:nvPr/>
        </p:nvSpPr>
        <p:spPr>
          <a:xfrm>
            <a:off x="5684406" y="2124001"/>
            <a:ext cx="3662795" cy="861774"/>
          </a:xfrm>
          <a:prstGeom prst="rect">
            <a:avLst/>
          </a:prstGeom>
        </p:spPr>
        <p:txBody>
          <a:bodyPr wrap="square" lIns="0" tIns="0" rIns="0" bIns="0">
            <a:spAutoFit/>
          </a:bodyPr>
          <a:lstStyle/>
          <a:p>
            <a:pPr eaLnBrk="1" hangingPunct="1">
              <a:defRPr/>
            </a:pPr>
            <a:r>
              <a:rPr lang="zh-CN" altLang="en-US" sz="5600" spc="600" noProof="1">
                <a:solidFill>
                  <a:srgbClr val="3A90A1"/>
                </a:solidFill>
                <a:latin typeface="黑体" panose="02010609060101010101" pitchFamily="49" charset="-122"/>
                <a:ea typeface="黑体" panose="02010609060101010101" pitchFamily="49" charset="-122"/>
                <a:cs typeface="+mn-ea"/>
                <a:sym typeface="Arial" panose="020B0604020202020204" pitchFamily="34" charset="0"/>
              </a:rPr>
              <a:t>字词学习</a:t>
            </a:r>
          </a:p>
        </p:txBody>
      </p:sp>
      <p:sp>
        <p:nvSpPr>
          <p:cNvPr id="23" name="TextBox 11">
            <a:extLst>
              <a:ext uri="{FF2B5EF4-FFF2-40B4-BE49-F238E27FC236}">
                <a16:creationId xmlns:a16="http://schemas.microsoft.com/office/drawing/2014/main" xmlns="" id="{87C65CFE-868C-4F2F-AAF1-8C74FA3FD6B5}"/>
              </a:ext>
            </a:extLst>
          </p:cNvPr>
          <p:cNvSpPr txBox="1"/>
          <p:nvPr/>
        </p:nvSpPr>
        <p:spPr>
          <a:xfrm>
            <a:off x="5512955" y="3013054"/>
            <a:ext cx="3320140" cy="253916"/>
          </a:xfrm>
          <a:prstGeom prst="rect">
            <a:avLst/>
          </a:prstGeom>
          <a:noFill/>
        </p:spPr>
        <p:txBody>
          <a:bodyPr wrap="none">
            <a:spAutoFit/>
          </a:bodyPr>
          <a:lstStyle/>
          <a:p>
            <a:pPr marL="171450" lvl="1" indent="-171450">
              <a:buFont typeface="Arial" panose="020B0604020202020204" pitchFamily="34" charset="0"/>
              <a:buChar char="•"/>
              <a:defRPr/>
            </a:pPr>
            <a:r>
              <a:rPr lang="zh-CN" altLang="en-US" sz="1050" noProof="1">
                <a:solidFill>
                  <a:schemeClr val="bg1">
                    <a:lumMod val="65000"/>
                  </a:schemeClr>
                </a:solidFill>
                <a:latin typeface="黑体" panose="02010609060101010101" pitchFamily="49" charset="-122"/>
                <a:ea typeface="黑体" panose="02010609060101010101" pitchFamily="49" charset="-122"/>
                <a:cs typeface="+mn-ea"/>
                <a:sym typeface="Arial" panose="020B0604020202020204" pitchFamily="34" charset="0"/>
              </a:rPr>
              <a:t>添加相关标题文字添加相关标题文字相关标题文字</a:t>
            </a:r>
            <a:endParaRPr lang="en-US" altLang="zh-CN" sz="1050" noProof="1">
              <a:solidFill>
                <a:schemeClr val="bg1">
                  <a:lumMod val="65000"/>
                </a:schemeClr>
              </a:solidFill>
              <a:latin typeface="黑体" panose="02010609060101010101" pitchFamily="49" charset="-122"/>
              <a:ea typeface="黑体" panose="02010609060101010101" pitchFamily="49" charset="-122"/>
              <a:sym typeface="Arial" panose="020B0604020202020204" pitchFamily="34" charset="0"/>
            </a:endParaRPr>
          </a:p>
        </p:txBody>
      </p:sp>
      <p:sp>
        <p:nvSpPr>
          <p:cNvPr id="24" name="TextBox 11">
            <a:extLst>
              <a:ext uri="{FF2B5EF4-FFF2-40B4-BE49-F238E27FC236}">
                <a16:creationId xmlns:a16="http://schemas.microsoft.com/office/drawing/2014/main" xmlns="" id="{AFB3C0F6-7748-4D67-81FD-750DDEBC6934}"/>
              </a:ext>
            </a:extLst>
          </p:cNvPr>
          <p:cNvSpPr txBox="1"/>
          <p:nvPr/>
        </p:nvSpPr>
        <p:spPr>
          <a:xfrm>
            <a:off x="5512955" y="3257984"/>
            <a:ext cx="3320140" cy="253916"/>
          </a:xfrm>
          <a:prstGeom prst="rect">
            <a:avLst/>
          </a:prstGeom>
          <a:noFill/>
        </p:spPr>
        <p:txBody>
          <a:bodyPr wrap="none">
            <a:spAutoFit/>
          </a:bodyPr>
          <a:lstStyle/>
          <a:p>
            <a:pPr marL="171450" lvl="1" indent="-171450">
              <a:buFont typeface="Arial" panose="020B0604020202020204" pitchFamily="34" charset="0"/>
              <a:buChar char="•"/>
              <a:defRPr/>
            </a:pPr>
            <a:r>
              <a:rPr lang="zh-CN" altLang="en-US" sz="1050" noProof="1">
                <a:solidFill>
                  <a:schemeClr val="bg1">
                    <a:lumMod val="65000"/>
                  </a:schemeClr>
                </a:solidFill>
                <a:latin typeface="黑体" panose="02010609060101010101" pitchFamily="49" charset="-122"/>
                <a:ea typeface="黑体" panose="02010609060101010101" pitchFamily="49" charset="-122"/>
                <a:cs typeface="+mn-ea"/>
                <a:sym typeface="Arial" panose="020B0604020202020204" pitchFamily="34" charset="0"/>
              </a:rPr>
              <a:t>添加相关标题文字添加相关标题文字相关标题文字</a:t>
            </a:r>
            <a:endParaRPr lang="en-US" altLang="zh-CN" sz="1050" noProof="1">
              <a:solidFill>
                <a:schemeClr val="bg1">
                  <a:lumMod val="65000"/>
                </a:schemeClr>
              </a:solidFill>
              <a:latin typeface="黑体" panose="02010609060101010101" pitchFamily="49" charset="-122"/>
              <a:ea typeface="黑体" panose="02010609060101010101" pitchFamily="49" charset="-122"/>
              <a:sym typeface="Arial" panose="020B0604020202020204" pitchFamily="34" charset="0"/>
            </a:endParaRPr>
          </a:p>
        </p:txBody>
      </p:sp>
    </p:spTree>
    <p:extLst>
      <p:ext uri="{BB962C8B-B14F-4D97-AF65-F5344CB8AC3E}">
        <p14:creationId xmlns:p14="http://schemas.microsoft.com/office/powerpoint/2010/main" val="424833894"/>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750" fill="hold"/>
                                        <p:tgtEl>
                                          <p:spTgt spid="12"/>
                                        </p:tgtEl>
                                        <p:attrNameLst>
                                          <p:attrName>ppt_w</p:attrName>
                                        </p:attrNameLst>
                                      </p:cBhvr>
                                      <p:tavLst>
                                        <p:tav tm="0">
                                          <p:val>
                                            <p:fltVal val="0"/>
                                          </p:val>
                                        </p:tav>
                                        <p:tav tm="100000">
                                          <p:val>
                                            <p:strVal val="#ppt_w"/>
                                          </p:val>
                                        </p:tav>
                                      </p:tavLst>
                                    </p:anim>
                                    <p:anim calcmode="lin" valueType="num">
                                      <p:cBhvr>
                                        <p:cTn id="12" dur="750" fill="hold"/>
                                        <p:tgtEl>
                                          <p:spTgt spid="12"/>
                                        </p:tgtEl>
                                        <p:attrNameLst>
                                          <p:attrName>ppt_h</p:attrName>
                                        </p:attrNameLst>
                                      </p:cBhvr>
                                      <p:tavLst>
                                        <p:tav tm="0">
                                          <p:val>
                                            <p:fltVal val="0"/>
                                          </p:val>
                                        </p:tav>
                                        <p:tav tm="100000">
                                          <p:val>
                                            <p:strVal val="#ppt_h"/>
                                          </p:val>
                                        </p:tav>
                                      </p:tavLst>
                                    </p:anim>
                                    <p:animEffect transition="in" filter="fade">
                                      <p:cBhvr>
                                        <p:cTn id="13" dur="750"/>
                                        <p:tgtEl>
                                          <p:spTgt spid="12"/>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3" presetClass="entr" presetSubtype="32"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500" fill="hold"/>
                                        <p:tgtEl>
                                          <p:spTgt spid="22"/>
                                        </p:tgtEl>
                                        <p:attrNameLst>
                                          <p:attrName>ppt_w</p:attrName>
                                        </p:attrNameLst>
                                      </p:cBhvr>
                                      <p:tavLst>
                                        <p:tav tm="0">
                                          <p:val>
                                            <p:strVal val="4*#ppt_w"/>
                                          </p:val>
                                        </p:tav>
                                        <p:tav tm="100000">
                                          <p:val>
                                            <p:strVal val="#ppt_w"/>
                                          </p:val>
                                        </p:tav>
                                      </p:tavLst>
                                    </p:anim>
                                    <p:anim calcmode="lin" valueType="num">
                                      <p:cBhvr>
                                        <p:cTn id="24" dur="500" fill="hold"/>
                                        <p:tgtEl>
                                          <p:spTgt spid="22"/>
                                        </p:tgtEl>
                                        <p:attrNameLst>
                                          <p:attrName>ppt_h</p:attrName>
                                        </p:attrNameLst>
                                      </p:cBhvr>
                                      <p:tavLst>
                                        <p:tav tm="0">
                                          <p:val>
                                            <p:strVal val="4*#ppt_h"/>
                                          </p:val>
                                        </p:tav>
                                        <p:tav tm="100000">
                                          <p:val>
                                            <p:strVal val="#ppt_h"/>
                                          </p:val>
                                        </p:tav>
                                      </p:tavLst>
                                    </p:anim>
                                  </p:childTnLst>
                                </p:cTn>
                              </p:par>
                            </p:childTnLst>
                          </p:cTn>
                        </p:par>
                        <p:par>
                          <p:cTn id="25" fill="hold">
                            <p:stCondLst>
                              <p:cond delay="3000"/>
                            </p:stCondLst>
                            <p:childTnLst>
                              <p:par>
                                <p:cTn id="26" presetID="12" presetClass="entr" presetSubtype="8"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 calcmode="lin" valueType="num">
                                      <p:cBhvr>
                                        <p:cTn id="28" dur="500"/>
                                        <p:tgtEl>
                                          <p:spTgt spid="23"/>
                                        </p:tgtEl>
                                        <p:attrNameLst>
                                          <p:attrName>ppt_x</p:attrName>
                                        </p:attrNameLst>
                                      </p:cBhvr>
                                      <p:tavLst>
                                        <p:tav tm="0">
                                          <p:val>
                                            <p:strVal val="#ppt_x-#ppt_w*1.125000"/>
                                          </p:val>
                                        </p:tav>
                                        <p:tav tm="100000">
                                          <p:val>
                                            <p:strVal val="#ppt_x"/>
                                          </p:val>
                                        </p:tav>
                                      </p:tavLst>
                                    </p:anim>
                                    <p:animEffect transition="in" filter="wipe(right)">
                                      <p:cBhvr>
                                        <p:cTn id="29" dur="500"/>
                                        <p:tgtEl>
                                          <p:spTgt spid="23"/>
                                        </p:tgtEl>
                                      </p:cBhvr>
                                    </p:animEffect>
                                  </p:childTnLst>
                                </p:cTn>
                              </p:par>
                            </p:childTnLst>
                          </p:cTn>
                        </p:par>
                        <p:par>
                          <p:cTn id="30" fill="hold">
                            <p:stCondLst>
                              <p:cond delay="3500"/>
                            </p:stCondLst>
                            <p:childTnLst>
                              <p:par>
                                <p:cTn id="31" presetID="12" presetClass="entr" presetSubtype="8"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p:tgtEl>
                                          <p:spTgt spid="24"/>
                                        </p:tgtEl>
                                        <p:attrNameLst>
                                          <p:attrName>ppt_x</p:attrName>
                                        </p:attrNameLst>
                                      </p:cBhvr>
                                      <p:tavLst>
                                        <p:tav tm="0">
                                          <p:val>
                                            <p:strVal val="#ppt_x-#ppt_w*1.125000"/>
                                          </p:val>
                                        </p:tav>
                                        <p:tav tm="100000">
                                          <p:val>
                                            <p:strVal val="#ppt_x"/>
                                          </p:val>
                                        </p:tav>
                                      </p:tavLst>
                                    </p:anim>
                                    <p:animEffect transition="in" filter="wipe(right)">
                                      <p:cBhvr>
                                        <p:cTn id="3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2" grpId="0"/>
      <p:bldP spid="23" grpId="0"/>
      <p:bldP spid="2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5210</TotalTime>
  <Words>1488</Words>
  <Application>Microsoft Office PowerPoint</Application>
  <PresentationFormat>自定义</PresentationFormat>
  <Paragraphs>140</Paragraphs>
  <Slides>25</Slides>
  <Notes>25</Notes>
  <HiddenSlides>0</HiddenSlides>
  <MMClips>0</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25</vt:i4>
      </vt:variant>
    </vt:vector>
  </HeadingPairs>
  <TitlesOfParts>
    <vt:vector size="40" baseType="lpstr">
      <vt:lpstr>Meiryo</vt:lpstr>
      <vt:lpstr>等线</vt:lpstr>
      <vt:lpstr>等线 Light</vt:lpstr>
      <vt:lpstr>黑体</vt:lpstr>
      <vt:lpstr>宋体</vt:lpstr>
      <vt:lpstr>微软雅黑</vt:lpstr>
      <vt:lpstr>张海山锐线体简</vt:lpstr>
      <vt:lpstr>Arial</vt:lpstr>
      <vt:lpstr>Calibri</vt:lpstr>
      <vt:lpstr>Calibri Light</vt:lpstr>
      <vt:lpstr>ITC Avant Garde Std Bk</vt:lpstr>
      <vt:lpstr>Lato Black</vt:lpstr>
      <vt:lpstr>Office 主题​​</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3211</cp:revision>
  <dcterms:created xsi:type="dcterms:W3CDTF">2015-12-01T09:06:39Z</dcterms:created>
  <dcterms:modified xsi:type="dcterms:W3CDTF">2018-10-26T14:28:16Z</dcterms:modified>
</cp:coreProperties>
</file>