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6" r:id="rId2"/>
  </p:sldMasterIdLst>
  <p:notesMasterIdLst>
    <p:notesMasterId r:id="rId27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6" r:id="rId11"/>
    <p:sldId id="267" r:id="rId12"/>
    <p:sldId id="268" r:id="rId13"/>
    <p:sldId id="269" r:id="rId14"/>
    <p:sldId id="270" r:id="rId15"/>
    <p:sldId id="271" r:id="rId16"/>
    <p:sldId id="274" r:id="rId17"/>
    <p:sldId id="272" r:id="rId18"/>
    <p:sldId id="273" r:id="rId19"/>
    <p:sldId id="275" r:id="rId20"/>
    <p:sldId id="276" r:id="rId21"/>
    <p:sldId id="279" r:id="rId22"/>
    <p:sldId id="277" r:id="rId23"/>
    <p:sldId id="278" r:id="rId24"/>
    <p:sldId id="281" r:id="rId25"/>
    <p:sldId id="282" r:id="rId2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1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3F3F3"/>
    <a:srgbClr val="FFFFFF"/>
    <a:srgbClr val="F7F7F7"/>
    <a:srgbClr val="E8E8E8"/>
    <a:srgbClr val="F5F5F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69" autoAdjust="0"/>
    <p:restoredTop sz="94660"/>
  </p:normalViewPr>
  <p:slideViewPr>
    <p:cSldViewPr snapToGrid="0" showGuides="1">
      <p:cViewPr varScale="1">
        <p:scale>
          <a:sx n="86" d="100"/>
          <a:sy n="86" d="100"/>
        </p:scale>
        <p:origin x="282" y="96"/>
      </p:cViewPr>
      <p:guideLst>
        <p:guide orient="horz" pos="2160"/>
        <p:guide pos="381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microsoft.com/office/2015/10/relationships/revisionInfo" Target="revisionInfo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928A244-5B34-4DF7-9121-06C35A4E7DBB}" type="datetimeFigureOut">
              <a:rPr lang="zh-CN" altLang="en-US" smtClean="0"/>
              <a:t>2017/12/14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BEA3BB0-EEAE-420E-B38B-A7ED22701EB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00960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EA3BB0-EEAE-420E-B38B-A7ED22701EB5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188442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EA3BB0-EEAE-420E-B38B-A7ED22701EB5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900825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EA3BB0-EEAE-420E-B38B-A7ED22701EB5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516659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EA3BB0-EEAE-420E-B38B-A7ED22701EB5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188100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EA3BB0-EEAE-420E-B38B-A7ED22701EB5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894460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EA3BB0-EEAE-420E-B38B-A7ED22701EB5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362145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EA3BB0-EEAE-420E-B38B-A7ED22701EB5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800330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EA3BB0-EEAE-420E-B38B-A7ED22701EB5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293717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EA3BB0-EEAE-420E-B38B-A7ED22701EB5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108721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EA3BB0-EEAE-420E-B38B-A7ED22701EB5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185277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EA3BB0-EEAE-420E-B38B-A7ED22701EB5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78407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EA3BB0-EEAE-420E-B38B-A7ED22701EB5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23616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EA3BB0-EEAE-420E-B38B-A7ED22701EB5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743974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EA3BB0-EEAE-420E-B38B-A7ED22701EB5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059817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EA3BB0-EEAE-420E-B38B-A7ED22701EB5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947334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EA3BB0-EEAE-420E-B38B-A7ED22701EB5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966933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24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272915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EA3BB0-EEAE-420E-B38B-A7ED22701EB5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834077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EA3BB0-EEAE-420E-B38B-A7ED22701EB5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424561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EA3BB0-EEAE-420E-B38B-A7ED22701EB5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480239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EA3BB0-EEAE-420E-B38B-A7ED22701EB5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202414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EA3BB0-EEAE-420E-B38B-A7ED22701EB5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700814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EA3BB0-EEAE-420E-B38B-A7ED22701EB5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06634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EA3BB0-EEAE-420E-B38B-A7ED22701EB5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23646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01577783-2D94-4A8E-A146-33C1627937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336BB0-216C-460B-89AC-5865958B4F82}" type="datetimeFigureOut">
              <a:rPr lang="zh-CN" altLang="en-US" smtClean="0"/>
              <a:t>2017/12/14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CBF12371-C84C-4024-A974-A37A44964F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3F06A0D5-CF08-40B1-9D75-C3BC7B4023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2828C3-7BC5-4E1E-AF5F-6C2767E3731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16592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1000">
        <p14:reveal/>
      </p:transition>
    </mc:Choice>
    <mc:Fallback xmlns="">
      <p:transition spd="slow" advClick="0" advTm="10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0517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272790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08727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90318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43165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16406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63577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73072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93622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59019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0526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7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2D86F236-48E9-4B19-BAC4-642C0985AC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283EB916-274F-4582-BA51-53530B0D252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291D0C3D-EE5A-435A-ADA9-8325B271A89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思源宋体" panose="02020400000000000000" pitchFamily="18" charset="-122"/>
                <a:ea typeface="思源宋体" panose="02020400000000000000" pitchFamily="18" charset="-122"/>
              </a:defRPr>
            </a:lvl1pPr>
          </a:lstStyle>
          <a:p>
            <a:fld id="{15336BB0-216C-460B-89AC-5865958B4F82}" type="datetimeFigureOut">
              <a:rPr lang="zh-CN" altLang="en-US" smtClean="0"/>
              <a:pPr/>
              <a:t>2017/12/14</a:t>
            </a:fld>
            <a:endParaRPr lang="zh-CN" alt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4DC52D97-96E1-4B6B-9B39-45991265F75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思源宋体" panose="02020400000000000000" pitchFamily="18" charset="-122"/>
                <a:ea typeface="思源宋体" panose="02020400000000000000" pitchFamily="18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48A56BEE-7F4E-4F5E-BB28-BDA0CD7E0F3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思源宋体" panose="02020400000000000000" pitchFamily="18" charset="-122"/>
                <a:ea typeface="思源宋体" panose="02020400000000000000" pitchFamily="18" charset="-122"/>
              </a:defRPr>
            </a:lvl1pPr>
          </a:lstStyle>
          <a:p>
            <a:fld id="{212828C3-7BC5-4E1E-AF5F-6C2767E3731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810656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</p:sldLayoutIdLst>
  <mc:AlternateContent xmlns:mc="http://schemas.openxmlformats.org/markup-compatibility/2006" xmlns:p14="http://schemas.microsoft.com/office/powerpoint/2010/main">
    <mc:Choice Requires="p14">
      <p:transition spd="slow" p14:dur="2500" advClick="0" advTm="1000">
        <p14:reveal/>
      </p:transition>
    </mc:Choice>
    <mc:Fallback xmlns="">
      <p:transition spd="slow" advClick="0" advTm="100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思源宋体" panose="02020400000000000000" pitchFamily="18" charset="-122"/>
          <a:ea typeface="思源宋体" panose="02020400000000000000" pitchFamily="18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思源宋体" panose="02020400000000000000" pitchFamily="18" charset="-122"/>
          <a:ea typeface="思源宋体" panose="02020400000000000000" pitchFamily="18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思源宋体" panose="02020400000000000000" pitchFamily="18" charset="-122"/>
          <a:ea typeface="思源宋体" panose="02020400000000000000" pitchFamily="18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思源宋体" panose="02020400000000000000" pitchFamily="18" charset="-122"/>
          <a:ea typeface="思源宋体" panose="02020400000000000000" pitchFamily="18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思源宋体" panose="02020400000000000000" pitchFamily="18" charset="-122"/>
          <a:ea typeface="思源宋体" panose="02020400000000000000" pitchFamily="18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12847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  <p:sldLayoutId id="2147483660" r:id="rId4"/>
    <p:sldLayoutId id="2147483661" r:id="rId5"/>
    <p:sldLayoutId id="2147483662" r:id="rId6"/>
    <p:sldLayoutId id="2147483663" r:id="rId7"/>
    <p:sldLayoutId id="2147483664" r:id="rId8"/>
    <p:sldLayoutId id="2147483665" r:id="rId9"/>
    <p:sldLayoutId id="2147483666" r:id="rId10"/>
    <p:sldLayoutId id="214748366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microsoft.com/office/2007/relationships/hdphoto" Target="../media/hdphoto1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microsoft.com/office/2007/relationships/hdphoto" Target="../media/hdphoto1.wd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png"/><Relationship Id="rId4" Type="http://schemas.microsoft.com/office/2007/relationships/hdphoto" Target="../media/hdphoto1.wdp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图片 32" descr="图片包含 植物, 树叶, 蕨&#10;&#10;已生成极高可信度的说明">
            <a:extLst>
              <a:ext uri="{FF2B5EF4-FFF2-40B4-BE49-F238E27FC236}">
                <a16:creationId xmlns:a16="http://schemas.microsoft.com/office/drawing/2014/main" xmlns="" id="{AAD27C54-3F77-4F5A-80B1-C73AECFD5E6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912095">
            <a:off x="5556693" y="3641899"/>
            <a:ext cx="2322330" cy="6858000"/>
          </a:xfrm>
          <a:prstGeom prst="rect">
            <a:avLst/>
          </a:prstGeom>
        </p:spPr>
      </p:pic>
      <p:pic>
        <p:nvPicPr>
          <p:cNvPr id="34" name="图片 33" descr="图片包含 植物, 树叶, 蕨&#10;&#10;已生成极高可信度的说明">
            <a:extLst>
              <a:ext uri="{FF2B5EF4-FFF2-40B4-BE49-F238E27FC236}">
                <a16:creationId xmlns:a16="http://schemas.microsoft.com/office/drawing/2014/main" xmlns="" id="{C24B88CD-B1CA-425E-B8CB-937E549E063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849037" flipH="1" flipV="1">
            <a:off x="3710568" y="-3558357"/>
            <a:ext cx="2322330" cy="6858000"/>
          </a:xfrm>
          <a:prstGeom prst="rect">
            <a:avLst/>
          </a:prstGeom>
        </p:spPr>
      </p:pic>
      <p:pic>
        <p:nvPicPr>
          <p:cNvPr id="35" name="图片 34" descr="图片包含 植物, 树叶, 蕨&#10;&#10;已生成极高可信度的说明">
            <a:extLst>
              <a:ext uri="{FF2B5EF4-FFF2-40B4-BE49-F238E27FC236}">
                <a16:creationId xmlns:a16="http://schemas.microsoft.com/office/drawing/2014/main" xmlns="" id="{16948D62-08DE-4BB7-AF8A-1386A80E9C5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545647" flipH="1" flipV="1">
            <a:off x="-1635783" y="-104528"/>
            <a:ext cx="2322330" cy="6858000"/>
          </a:xfrm>
          <a:prstGeom prst="rect">
            <a:avLst/>
          </a:prstGeom>
        </p:spPr>
      </p:pic>
      <p:pic>
        <p:nvPicPr>
          <p:cNvPr id="36" name="图片 35" descr="图片包含 植物, 树叶, 蕨&#10;&#10;已生成极高可信度的说明">
            <a:extLst>
              <a:ext uri="{FF2B5EF4-FFF2-40B4-BE49-F238E27FC236}">
                <a16:creationId xmlns:a16="http://schemas.microsoft.com/office/drawing/2014/main" xmlns="" id="{39C04F4F-C319-4A91-9441-A4A15676636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75125">
            <a:off x="11126457" y="-294735"/>
            <a:ext cx="232233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8784B831-8417-4433-B5BA-20A523906AF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40528" y="2352377"/>
            <a:ext cx="5510944" cy="1090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/>
            <a:r>
              <a:rPr lang="zh-CN" altLang="en-US" sz="4400" b="1" spc="600" dirty="0">
                <a:solidFill>
                  <a:schemeClr val="bg2">
                    <a:lumMod val="25000"/>
                  </a:schemeClr>
                </a:solidFill>
                <a:latin typeface="思源宋体" panose="02020400000000000000" pitchFamily="18" charset="-122"/>
                <a:ea typeface="思源宋体" panose="02020400000000000000" pitchFamily="18" charset="-122"/>
              </a:rPr>
              <a:t>单</a:t>
            </a:r>
            <a:r>
              <a:rPr lang="zh-CN" altLang="en-US" sz="4400" b="1" spc="600" dirty="0" smtClean="0">
                <a:solidFill>
                  <a:schemeClr val="bg2">
                    <a:lumMod val="25000"/>
                  </a:schemeClr>
                </a:solidFill>
                <a:latin typeface="思源宋体" panose="02020400000000000000" pitchFamily="18" charset="-122"/>
                <a:ea typeface="思源宋体" panose="02020400000000000000" pitchFamily="18" charset="-122"/>
              </a:rPr>
              <a:t>击此处添加标题</a:t>
            </a:r>
            <a:endParaRPr lang="zh-CN" sz="4400" b="1" spc="600" dirty="0">
              <a:solidFill>
                <a:schemeClr val="bg2">
                  <a:lumMod val="25000"/>
                </a:schemeClr>
              </a:solidFill>
              <a:latin typeface="思源宋体" panose="02020400000000000000" pitchFamily="18" charset="-122"/>
              <a:ea typeface="思源宋体" panose="02020400000000000000" pitchFamily="18" charset="-122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1E33B27F-1D62-47A5-9D26-D140E5AC75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11477" y="5032306"/>
            <a:ext cx="3969046" cy="371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zh-CN" altLang="en-US" sz="1400" b="0" dirty="0">
                <a:solidFill>
                  <a:schemeClr val="bg2">
                    <a:lumMod val="25000"/>
                  </a:schemeClr>
                </a:solidFill>
                <a:latin typeface="思源宋体 Light" panose="02020300000000000000" pitchFamily="18" charset="-122"/>
                <a:ea typeface="思源宋体 Light" panose="02020300000000000000" pitchFamily="18" charset="-122"/>
              </a:rPr>
              <a:t>适用于转正述职、个人总结、干部述职等用途</a:t>
            </a:r>
            <a:endParaRPr lang="zh-CN" sz="1400" b="0" dirty="0">
              <a:solidFill>
                <a:schemeClr val="bg2">
                  <a:lumMod val="25000"/>
                </a:schemeClr>
              </a:solidFill>
              <a:latin typeface="思源宋体 Light" panose="02020300000000000000" pitchFamily="18" charset="-122"/>
              <a:ea typeface="思源宋体 Light" panose="02020300000000000000" pitchFamily="18" charset="-122"/>
            </a:endParaRPr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A1FEDD77-33B5-4197-B01C-ECC854F97F40}"/>
              </a:ext>
            </a:extLst>
          </p:cNvPr>
          <p:cNvCxnSpPr>
            <a:cxnSpLocks/>
          </p:cNvCxnSpPr>
          <p:nvPr/>
        </p:nvCxnSpPr>
        <p:spPr>
          <a:xfrm>
            <a:off x="3686629" y="2237244"/>
            <a:ext cx="4818743" cy="0"/>
          </a:xfrm>
          <a:prstGeom prst="line">
            <a:avLst/>
          </a:prstGeom>
          <a:ln w="38100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B4E5DF64-FDE1-4B65-9D52-927203F312CC}"/>
              </a:ext>
            </a:extLst>
          </p:cNvPr>
          <p:cNvSpPr/>
          <p:nvPr/>
        </p:nvSpPr>
        <p:spPr>
          <a:xfrm>
            <a:off x="4871733" y="1762192"/>
            <a:ext cx="243528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>
                <a:latin typeface="思源宋体 Light" panose="02020300000000000000" pitchFamily="18" charset="-122"/>
                <a:ea typeface="思源宋体 Light" panose="02020300000000000000" pitchFamily="18" charset="-122"/>
              </a:rPr>
              <a:t>D E B R I E F I N G  R E P O R T</a:t>
            </a:r>
          </a:p>
        </p:txBody>
      </p:sp>
      <p:sp>
        <p:nvSpPr>
          <p:cNvPr id="15" name="Rectangle 4">
            <a:extLst>
              <a:ext uri="{FF2B5EF4-FFF2-40B4-BE49-F238E27FC236}">
                <a16:creationId xmlns:a16="http://schemas.microsoft.com/office/drawing/2014/main" xmlns="" id="{DA148A60-6BB5-4827-A72A-8BC56CB87B6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56139" y="3324472"/>
            <a:ext cx="1679723" cy="371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zh-CN" altLang="en-US" sz="1400" b="0" dirty="0">
                <a:solidFill>
                  <a:schemeClr val="bg2">
                    <a:lumMod val="25000"/>
                  </a:schemeClr>
                </a:solidFill>
                <a:latin typeface="思源宋体 Light" panose="02020300000000000000" pitchFamily="18" charset="-122"/>
                <a:ea typeface="思源宋体 Light" panose="02020300000000000000" pitchFamily="18" charset="-122"/>
              </a:rPr>
              <a:t>清 新 </a:t>
            </a:r>
            <a:r>
              <a:rPr lang="en-US" altLang="zh-CN" sz="1400" b="0" dirty="0">
                <a:solidFill>
                  <a:schemeClr val="bg2">
                    <a:lumMod val="25000"/>
                  </a:schemeClr>
                </a:solidFill>
                <a:latin typeface="思源宋体 Light" panose="02020300000000000000" pitchFamily="18" charset="-122"/>
                <a:ea typeface="思源宋体 Light" panose="02020300000000000000" pitchFamily="18" charset="-122"/>
              </a:rPr>
              <a:t>· </a:t>
            </a:r>
            <a:r>
              <a:rPr lang="zh-CN" altLang="en-US" sz="1400" b="0" dirty="0">
                <a:solidFill>
                  <a:schemeClr val="bg2">
                    <a:lumMod val="25000"/>
                  </a:schemeClr>
                </a:solidFill>
                <a:latin typeface="思源宋体 Light" panose="02020300000000000000" pitchFamily="18" charset="-122"/>
                <a:ea typeface="思源宋体 Light" panose="02020300000000000000" pitchFamily="18" charset="-122"/>
              </a:rPr>
              <a:t>淡 雅</a:t>
            </a:r>
            <a:endParaRPr lang="zh-CN" sz="1400" b="0" dirty="0">
              <a:solidFill>
                <a:schemeClr val="bg2">
                  <a:lumMod val="25000"/>
                </a:schemeClr>
              </a:solidFill>
              <a:latin typeface="思源宋体 Light" panose="02020300000000000000" pitchFamily="18" charset="-122"/>
              <a:ea typeface="思源宋体 Light" panose="02020300000000000000" pitchFamily="18" charset="-122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0D746E6C-2A20-4B2E-A1EE-F9CF7E37AFF9}"/>
              </a:ext>
            </a:extLst>
          </p:cNvPr>
          <p:cNvSpPr/>
          <p:nvPr/>
        </p:nvSpPr>
        <p:spPr>
          <a:xfrm>
            <a:off x="4714705" y="5379935"/>
            <a:ext cx="276258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dirty="0">
                <a:latin typeface="思源宋体 Light" panose="02020300000000000000" pitchFamily="18" charset="-122"/>
                <a:ea typeface="思源宋体 Light" panose="02020300000000000000" pitchFamily="18" charset="-122"/>
              </a:rPr>
              <a:t>Applicable To Turn The Job, Personal Summary, Cadres And Other Purposes</a:t>
            </a: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4195B789-E9A8-4FE9-B36F-B3F1CE7711B1}"/>
              </a:ext>
            </a:extLst>
          </p:cNvPr>
          <p:cNvSpPr/>
          <p:nvPr/>
        </p:nvSpPr>
        <p:spPr>
          <a:xfrm>
            <a:off x="251791" y="225287"/>
            <a:ext cx="11675166" cy="6387548"/>
          </a:xfrm>
          <a:prstGeom prst="rect">
            <a:avLst/>
          </a:prstGeom>
          <a:noFill/>
          <a:ln w="25400"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6FB47BA8-B97E-48F2-A45D-5550B5BCD134}"/>
              </a:ext>
            </a:extLst>
          </p:cNvPr>
          <p:cNvGrpSpPr/>
          <p:nvPr/>
        </p:nvGrpSpPr>
        <p:grpSpPr>
          <a:xfrm>
            <a:off x="4193643" y="4156224"/>
            <a:ext cx="3737601" cy="371075"/>
            <a:chOff x="4342922" y="4156224"/>
            <a:chExt cx="3737601" cy="371075"/>
          </a:xfrm>
        </p:grpSpPr>
        <p:sp>
          <p:nvSpPr>
            <p:cNvPr id="26" name="Rectangle 4">
              <a:extLst>
                <a:ext uri="{FF2B5EF4-FFF2-40B4-BE49-F238E27FC236}">
                  <a16:creationId xmlns:a16="http://schemas.microsoft.com/office/drawing/2014/main" xmlns="" id="{B8BB1511-6FAD-451B-A6A9-1CCE87C002F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907978" y="4156224"/>
              <a:ext cx="2172545" cy="3710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/>
            <a:lstStyle>
              <a:lvl1pPr marL="0" indent="0" algn="ctr">
                <a:buFontTx/>
                <a:buNone/>
                <a:defRPr sz="2000" b="1">
                  <a:solidFill>
                    <a:schemeClr val="bg1"/>
                  </a:solidFill>
                  <a:latin typeface="+mj-lt"/>
                  <a:ea typeface="+mj-ea"/>
                  <a:cs typeface="+mj-cs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000">
                  <a:latin typeface="+mn-lt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latin typeface="+mn-lt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latin typeface="+mn-lt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latin typeface="+mn-lt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latin typeface="+mn-lt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latin typeface="+mn-lt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latin typeface="+mn-lt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latin typeface="+mn-lt"/>
                </a:defRPr>
              </a:lvl9pPr>
            </a:lstStyle>
            <a:p>
              <a:r>
                <a:rPr lang="zh-CN" altLang="en-US" sz="1600" b="0" dirty="0">
                  <a:solidFill>
                    <a:schemeClr val="bg2">
                      <a:lumMod val="25000"/>
                    </a:schemeClr>
                  </a:solidFill>
                  <a:latin typeface="思源宋体 Light" panose="02020300000000000000" pitchFamily="18" charset="-122"/>
                  <a:ea typeface="思源宋体 Light" panose="02020300000000000000" pitchFamily="18" charset="-122"/>
                </a:rPr>
                <a:t>时间：</a:t>
              </a:r>
              <a:r>
                <a:rPr lang="en-US" altLang="zh-CN" sz="1600" b="0" dirty="0" smtClean="0">
                  <a:solidFill>
                    <a:schemeClr val="bg2">
                      <a:lumMod val="25000"/>
                    </a:schemeClr>
                  </a:solidFill>
                  <a:latin typeface="思源宋体 Light" panose="02020300000000000000" pitchFamily="18" charset="-122"/>
                  <a:ea typeface="思源宋体 Light" panose="02020300000000000000" pitchFamily="18" charset="-122"/>
                </a:rPr>
                <a:t>2017.12.28</a:t>
              </a:r>
              <a:endParaRPr lang="zh-CN" sz="1600" b="0" dirty="0">
                <a:solidFill>
                  <a:schemeClr val="bg2">
                    <a:lumMod val="25000"/>
                  </a:schemeClr>
                </a:solidFill>
                <a:latin typeface="思源宋体 Light" panose="02020300000000000000" pitchFamily="18" charset="-122"/>
                <a:ea typeface="思源宋体 Light" panose="02020300000000000000" pitchFamily="18" charset="-122"/>
              </a:endParaRPr>
            </a:p>
          </p:txBody>
        </p:sp>
        <p:sp>
          <p:nvSpPr>
            <p:cNvPr id="27" name="Rectangle 4">
              <a:extLst>
                <a:ext uri="{FF2B5EF4-FFF2-40B4-BE49-F238E27FC236}">
                  <a16:creationId xmlns:a16="http://schemas.microsoft.com/office/drawing/2014/main" xmlns="" id="{4F8F5F0A-74D0-41C2-8156-812987E67D8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42922" y="4156224"/>
              <a:ext cx="1783411" cy="3710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/>
            <a:lstStyle>
              <a:lvl1pPr marL="0" indent="0" algn="ctr">
                <a:buFontTx/>
                <a:buNone/>
                <a:defRPr sz="2000" b="1">
                  <a:solidFill>
                    <a:schemeClr val="bg1"/>
                  </a:solidFill>
                  <a:latin typeface="+mj-lt"/>
                  <a:ea typeface="+mj-ea"/>
                  <a:cs typeface="+mj-cs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000">
                  <a:latin typeface="+mn-lt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latin typeface="+mn-lt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latin typeface="+mn-lt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latin typeface="+mn-lt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latin typeface="+mn-lt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latin typeface="+mn-lt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latin typeface="+mn-lt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latin typeface="+mn-lt"/>
                </a:defRPr>
              </a:lvl9pPr>
            </a:lstStyle>
            <a:p>
              <a:r>
                <a:rPr lang="zh-CN" altLang="en-US" sz="1600" b="0" dirty="0">
                  <a:solidFill>
                    <a:schemeClr val="bg2">
                      <a:lumMod val="25000"/>
                    </a:schemeClr>
                  </a:solidFill>
                  <a:latin typeface="思源宋体 Light" panose="02020300000000000000" pitchFamily="18" charset="-122"/>
                  <a:ea typeface="思源宋体 Light" panose="02020300000000000000" pitchFamily="18" charset="-122"/>
                </a:rPr>
                <a:t>汇报人</a:t>
              </a:r>
              <a:r>
                <a:rPr lang="zh-CN" altLang="en-US" sz="1600" b="0" dirty="0" smtClean="0">
                  <a:solidFill>
                    <a:schemeClr val="bg2">
                      <a:lumMod val="25000"/>
                    </a:schemeClr>
                  </a:solidFill>
                  <a:latin typeface="思源宋体 Light" panose="02020300000000000000" pitchFamily="18" charset="-122"/>
                  <a:ea typeface="思源宋体 Light" panose="02020300000000000000" pitchFamily="18" charset="-122"/>
                </a:rPr>
                <a:t>：</a:t>
              </a:r>
              <a:r>
                <a:rPr lang="zh-CN" altLang="en-US" sz="1600" b="0" dirty="0">
                  <a:solidFill>
                    <a:schemeClr val="bg2">
                      <a:lumMod val="25000"/>
                    </a:schemeClr>
                  </a:solidFill>
                  <a:latin typeface="思源宋体 Light" panose="02020300000000000000" pitchFamily="18" charset="-122"/>
                  <a:ea typeface="思源宋体 Light" panose="02020300000000000000" pitchFamily="18" charset="-122"/>
                </a:rPr>
                <a:t>优</a:t>
              </a:r>
              <a:r>
                <a:rPr lang="zh-CN" altLang="en-US" sz="1600" b="0" dirty="0" smtClean="0">
                  <a:solidFill>
                    <a:schemeClr val="bg2">
                      <a:lumMod val="25000"/>
                    </a:schemeClr>
                  </a:solidFill>
                  <a:latin typeface="思源宋体 Light" panose="02020300000000000000" pitchFamily="18" charset="-122"/>
                  <a:ea typeface="思源宋体 Light" panose="02020300000000000000" pitchFamily="18" charset="-122"/>
                </a:rPr>
                <a:t>品</a:t>
              </a:r>
              <a:r>
                <a:rPr lang="en-US" altLang="zh-CN" sz="1600" b="0" dirty="0" smtClean="0">
                  <a:solidFill>
                    <a:schemeClr val="bg2">
                      <a:lumMod val="25000"/>
                    </a:schemeClr>
                  </a:solidFill>
                  <a:latin typeface="思源宋体 Light" panose="02020300000000000000" pitchFamily="18" charset="-122"/>
                  <a:ea typeface="思源宋体 Light" panose="02020300000000000000" pitchFamily="18" charset="-122"/>
                </a:rPr>
                <a:t>PPT</a:t>
              </a:r>
              <a:endParaRPr lang="zh-CN" sz="1600" b="0" dirty="0">
                <a:solidFill>
                  <a:schemeClr val="bg2">
                    <a:lumMod val="25000"/>
                  </a:schemeClr>
                </a:solidFill>
                <a:latin typeface="思源宋体 Light" panose="02020300000000000000" pitchFamily="18" charset="-122"/>
                <a:ea typeface="思源宋体 Light" panose="02020300000000000000" pitchFamily="18" charset="-122"/>
              </a:endParaRPr>
            </a:p>
          </p:txBody>
        </p:sp>
      </p:grpSp>
      <p:cxnSp>
        <p:nvCxnSpPr>
          <p:cNvPr id="31" name="直接连接符 30">
            <a:extLst>
              <a:ext uri="{FF2B5EF4-FFF2-40B4-BE49-F238E27FC236}">
                <a16:creationId xmlns:a16="http://schemas.microsoft.com/office/drawing/2014/main" xmlns="" id="{EDF7E7BA-EE9A-45A1-B074-59DAF6D6F5F8}"/>
              </a:ext>
            </a:extLst>
          </p:cNvPr>
          <p:cNvCxnSpPr>
            <a:cxnSpLocks/>
          </p:cNvCxnSpPr>
          <p:nvPr/>
        </p:nvCxnSpPr>
        <p:spPr>
          <a:xfrm>
            <a:off x="3686629" y="3804786"/>
            <a:ext cx="4818743" cy="0"/>
          </a:xfrm>
          <a:prstGeom prst="line">
            <a:avLst/>
          </a:prstGeom>
          <a:ln w="38100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513086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61">
            <a:extLst>
              <a:ext uri="{FF2B5EF4-FFF2-40B4-BE49-F238E27FC236}">
                <a16:creationId xmlns:a16="http://schemas.microsoft.com/office/drawing/2014/main" xmlns="" id="{EAE94993-C1D1-4ACF-8C1C-A4F85A7C7C35}"/>
              </a:ext>
            </a:extLst>
          </p:cNvPr>
          <p:cNvSpPr txBox="1"/>
          <p:nvPr/>
        </p:nvSpPr>
        <p:spPr>
          <a:xfrm>
            <a:off x="3865438" y="2641951"/>
            <a:ext cx="44611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 b="1">
                <a:solidFill>
                  <a:schemeClr val="tx2"/>
                </a:solidFill>
                <a:latin typeface="+mn-ea"/>
                <a:ea typeface="+mn-ea"/>
              </a:defRPr>
            </a:lvl1pPr>
          </a:lstStyle>
          <a:p>
            <a:pPr algn="ctr"/>
            <a:r>
              <a:rPr lang="zh-CN" altLang="en-US" sz="7200" spc="600">
                <a:solidFill>
                  <a:schemeClr val="bg2">
                    <a:lumMod val="25000"/>
                  </a:schemeClr>
                </a:solidFill>
                <a:latin typeface="思源宋体" panose="02020400000000000000" pitchFamily="18" charset="-122"/>
                <a:ea typeface="思源宋体" panose="02020400000000000000" pitchFamily="18" charset="-122"/>
              </a:rPr>
              <a:t>自我剖析</a:t>
            </a:r>
            <a:endParaRPr lang="zh-CN" altLang="en-US" sz="7200" spc="600" dirty="0">
              <a:solidFill>
                <a:schemeClr val="bg2">
                  <a:lumMod val="25000"/>
                </a:schemeClr>
              </a:solidFill>
              <a:latin typeface="思源宋体" panose="02020400000000000000" pitchFamily="18" charset="-122"/>
              <a:ea typeface="思源宋体" panose="02020400000000000000" pitchFamily="18" charset="-122"/>
            </a:endParaRPr>
          </a:p>
        </p:txBody>
      </p:sp>
      <p:sp>
        <p:nvSpPr>
          <p:cNvPr id="5" name="TextBox 61">
            <a:extLst>
              <a:ext uri="{FF2B5EF4-FFF2-40B4-BE49-F238E27FC236}">
                <a16:creationId xmlns:a16="http://schemas.microsoft.com/office/drawing/2014/main" xmlns="" id="{3D23C2EC-27F3-4BF7-85A9-13C021FE5C18}"/>
              </a:ext>
            </a:extLst>
          </p:cNvPr>
          <p:cNvSpPr txBox="1"/>
          <p:nvPr/>
        </p:nvSpPr>
        <p:spPr>
          <a:xfrm>
            <a:off x="4836988" y="4196320"/>
            <a:ext cx="25180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 b="1">
                <a:solidFill>
                  <a:schemeClr val="tx2"/>
                </a:solidFill>
                <a:latin typeface="+mn-ea"/>
                <a:ea typeface="+mn-ea"/>
              </a:defRPr>
            </a:lvl1pPr>
          </a:lstStyle>
          <a:p>
            <a:pPr algn="ctr"/>
            <a:r>
              <a:rPr lang="en-US" altLang="zh-CN" sz="2800" b="0" dirty="0">
                <a:solidFill>
                  <a:schemeClr val="bg2">
                    <a:lumMod val="25000"/>
                  </a:schemeClr>
                </a:solidFill>
                <a:latin typeface="思源宋体" panose="02020400000000000000" pitchFamily="18" charset="-122"/>
                <a:ea typeface="思源宋体" panose="02020400000000000000" pitchFamily="18" charset="-122"/>
              </a:rPr>
              <a:t>PART TWO</a:t>
            </a: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xmlns="" id="{EE692FE5-2334-46FE-B690-9EE956ABACF8}"/>
              </a:ext>
            </a:extLst>
          </p:cNvPr>
          <p:cNvCxnSpPr>
            <a:cxnSpLocks/>
          </p:cNvCxnSpPr>
          <p:nvPr/>
        </p:nvCxnSpPr>
        <p:spPr>
          <a:xfrm>
            <a:off x="3529432" y="2232276"/>
            <a:ext cx="1485378" cy="0"/>
          </a:xfrm>
          <a:prstGeom prst="line">
            <a:avLst/>
          </a:prstGeom>
          <a:ln w="25400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72799E7C-9C24-4247-B03D-1F1B62FDFF8D}"/>
              </a:ext>
            </a:extLst>
          </p:cNvPr>
          <p:cNvCxnSpPr>
            <a:cxnSpLocks/>
          </p:cNvCxnSpPr>
          <p:nvPr/>
        </p:nvCxnSpPr>
        <p:spPr>
          <a:xfrm>
            <a:off x="4272121" y="4010953"/>
            <a:ext cx="3647758" cy="0"/>
          </a:xfrm>
          <a:prstGeom prst="line">
            <a:avLst/>
          </a:prstGeom>
          <a:ln w="25400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F40DD9B9-213B-4854-9689-28A4B8A6AD9A}"/>
              </a:ext>
            </a:extLst>
          </p:cNvPr>
          <p:cNvCxnSpPr>
            <a:cxnSpLocks/>
          </p:cNvCxnSpPr>
          <p:nvPr/>
        </p:nvCxnSpPr>
        <p:spPr>
          <a:xfrm>
            <a:off x="7177190" y="2232276"/>
            <a:ext cx="1485378" cy="0"/>
          </a:xfrm>
          <a:prstGeom prst="line">
            <a:avLst/>
          </a:prstGeom>
          <a:ln w="25400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图片 9" descr="图片包含 植物&#10;&#10;已生成极高可信度的说明">
            <a:extLst>
              <a:ext uri="{FF2B5EF4-FFF2-40B4-BE49-F238E27FC236}">
                <a16:creationId xmlns:a16="http://schemas.microsoft.com/office/drawing/2014/main" xmlns="" id="{A0702431-767D-4A85-9E5D-6AB2E3230ED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326168">
            <a:off x="5593883" y="624536"/>
            <a:ext cx="1303964" cy="2744047"/>
          </a:xfrm>
          <a:prstGeom prst="rect">
            <a:avLst/>
          </a:prstGeom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B8D872F7-F2FB-4593-8E49-ADFE9BBAE595}"/>
              </a:ext>
            </a:extLst>
          </p:cNvPr>
          <p:cNvSpPr/>
          <p:nvPr/>
        </p:nvSpPr>
        <p:spPr>
          <a:xfrm>
            <a:off x="251791" y="225287"/>
            <a:ext cx="11675166" cy="6387548"/>
          </a:xfrm>
          <a:prstGeom prst="rect">
            <a:avLst/>
          </a:prstGeom>
          <a:noFill/>
          <a:ln w="25400"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05283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14:reveal/>
      </p:transition>
    </mc:Choice>
    <mc:Fallback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椭圆 18">
            <a:extLst>
              <a:ext uri="{FF2B5EF4-FFF2-40B4-BE49-F238E27FC236}">
                <a16:creationId xmlns:a16="http://schemas.microsoft.com/office/drawing/2014/main" xmlns="" id="{99C66684-97BB-4AD0-AB35-421CF7B44A79}"/>
              </a:ext>
            </a:extLst>
          </p:cNvPr>
          <p:cNvSpPr/>
          <p:nvPr/>
        </p:nvSpPr>
        <p:spPr>
          <a:xfrm>
            <a:off x="1407541" y="2854470"/>
            <a:ext cx="2900104" cy="2900104"/>
          </a:xfrm>
          <a:prstGeom prst="ellipse">
            <a:avLst/>
          </a:prstGeom>
          <a:noFill/>
          <a:ln w="28575">
            <a:solidFill>
              <a:schemeClr val="bg2">
                <a:lumMod val="25000"/>
                <a:alpha val="50000"/>
              </a:schemeClr>
            </a:solidFill>
            <a:prstDash val="dash"/>
          </a:ln>
          <a:effectLst>
            <a:outerShdw blurRad="1270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16" name="图片 15" descr="图片包含 植物&#10;&#10;已生成极高可信度的说明">
            <a:extLst>
              <a:ext uri="{FF2B5EF4-FFF2-40B4-BE49-F238E27FC236}">
                <a16:creationId xmlns:a16="http://schemas.microsoft.com/office/drawing/2014/main" xmlns="" id="{4E5FBC36-9961-4671-AAF8-CE6C4079AC8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326168">
            <a:off x="5932781" y="725680"/>
            <a:ext cx="626168" cy="1317700"/>
          </a:xfrm>
          <a:prstGeom prst="rect">
            <a:avLst/>
          </a:prstGeom>
        </p:spPr>
      </p:pic>
      <p:sp>
        <p:nvSpPr>
          <p:cNvPr id="4" name="TextBox 30">
            <a:extLst>
              <a:ext uri="{FF2B5EF4-FFF2-40B4-BE49-F238E27FC236}">
                <a16:creationId xmlns:a16="http://schemas.microsoft.com/office/drawing/2014/main" xmlns="" id="{6AF1637F-99FE-4CD1-AE1E-7E72787C1C52}"/>
              </a:ext>
            </a:extLst>
          </p:cNvPr>
          <p:cNvSpPr txBox="1"/>
          <p:nvPr/>
        </p:nvSpPr>
        <p:spPr>
          <a:xfrm>
            <a:off x="4945902" y="2537049"/>
            <a:ext cx="461778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latin typeface="思源宋体 Light" panose="02020300000000000000" pitchFamily="18" charset="-122"/>
                <a:ea typeface="思源宋体 Light" panose="02020300000000000000" pitchFamily="18" charset="-122"/>
              </a:rPr>
              <a:t>态度端正，工作学习态度端正，能够认真完成本岗本职各项工作，虚心学习。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7A3EF85B-D5C6-4798-AFDC-AB40DA9F7FA5}"/>
              </a:ext>
            </a:extLst>
          </p:cNvPr>
          <p:cNvSpPr/>
          <p:nvPr/>
        </p:nvSpPr>
        <p:spPr>
          <a:xfrm>
            <a:off x="251791" y="225287"/>
            <a:ext cx="11675166" cy="6387548"/>
          </a:xfrm>
          <a:prstGeom prst="rect">
            <a:avLst/>
          </a:prstGeom>
          <a:noFill/>
          <a:ln w="25400"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C6B9923C-EF11-49E7-BCB0-908565F9F345}"/>
              </a:ext>
            </a:extLst>
          </p:cNvPr>
          <p:cNvSpPr/>
          <p:nvPr/>
        </p:nvSpPr>
        <p:spPr>
          <a:xfrm>
            <a:off x="5444860" y="969816"/>
            <a:ext cx="130228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400">
                <a:latin typeface="思源宋体 Light" panose="02020300000000000000" pitchFamily="18" charset="-122"/>
                <a:ea typeface="思源宋体 Light" panose="02020300000000000000" pitchFamily="18" charset="-122"/>
              </a:rPr>
              <a:t>My strengths</a:t>
            </a:r>
            <a:endParaRPr lang="zh-CN" altLang="en-US" sz="1400" dirty="0">
              <a:latin typeface="思源宋体 Light" panose="02020300000000000000" pitchFamily="18" charset="-122"/>
              <a:ea typeface="思源宋体 Light" panose="02020300000000000000" pitchFamily="18" charset="-122"/>
            </a:endParaRPr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6C0E49CD-AD6B-4794-9744-9F9BFE9064A0}"/>
              </a:ext>
            </a:extLst>
          </p:cNvPr>
          <p:cNvCxnSpPr>
            <a:cxnSpLocks/>
          </p:cNvCxnSpPr>
          <p:nvPr/>
        </p:nvCxnSpPr>
        <p:spPr>
          <a:xfrm>
            <a:off x="4711050" y="1390447"/>
            <a:ext cx="660524" cy="0"/>
          </a:xfrm>
          <a:prstGeom prst="line">
            <a:avLst/>
          </a:prstGeom>
          <a:ln w="25400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FEF15B21-49D5-40A2-B951-F5BEFDF944A9}"/>
              </a:ext>
            </a:extLst>
          </p:cNvPr>
          <p:cNvCxnSpPr>
            <a:cxnSpLocks/>
          </p:cNvCxnSpPr>
          <p:nvPr/>
        </p:nvCxnSpPr>
        <p:spPr>
          <a:xfrm>
            <a:off x="6820426" y="1390447"/>
            <a:ext cx="660524" cy="0"/>
          </a:xfrm>
          <a:prstGeom prst="line">
            <a:avLst/>
          </a:prstGeom>
          <a:ln w="25400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3">
            <a:extLst>
              <a:ext uri="{FF2B5EF4-FFF2-40B4-BE49-F238E27FC236}">
                <a16:creationId xmlns:a16="http://schemas.microsoft.com/office/drawing/2014/main" xmlns="" id="{4A035FFC-2757-4244-AE0D-18393F95E4CC}"/>
              </a:ext>
            </a:extLst>
          </p:cNvPr>
          <p:cNvSpPr txBox="1"/>
          <p:nvPr/>
        </p:nvSpPr>
        <p:spPr>
          <a:xfrm>
            <a:off x="3769393" y="446596"/>
            <a:ext cx="46532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zh-CN" altLang="en-US" sz="3200" spc="600">
                <a:solidFill>
                  <a:schemeClr val="tx1"/>
                </a:solidFill>
                <a:latin typeface="思源宋体 Light" panose="02020300000000000000" pitchFamily="18" charset="-122"/>
                <a:ea typeface="思源宋体 Light" panose="02020300000000000000" pitchFamily="18" charset="-122"/>
              </a:rPr>
              <a:t>我的优势</a:t>
            </a:r>
          </a:p>
        </p:txBody>
      </p:sp>
      <p:pic>
        <p:nvPicPr>
          <p:cNvPr id="18" name="图片 17" descr="图片包含 植物, 树叶, 蕨&#10;&#10;已生成极高可信度的说明">
            <a:extLst>
              <a:ext uri="{FF2B5EF4-FFF2-40B4-BE49-F238E27FC236}">
                <a16:creationId xmlns:a16="http://schemas.microsoft.com/office/drawing/2014/main" xmlns="" id="{2535EFF7-D46F-46D1-AFF6-8C74062512B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517160">
            <a:off x="1997206" y="2045134"/>
            <a:ext cx="2828050" cy="4017994"/>
          </a:xfrm>
          <a:prstGeom prst="rect">
            <a:avLst/>
          </a:prstGeom>
        </p:spPr>
      </p:pic>
      <p:sp>
        <p:nvSpPr>
          <p:cNvPr id="20" name="TextBox 33">
            <a:extLst>
              <a:ext uri="{FF2B5EF4-FFF2-40B4-BE49-F238E27FC236}">
                <a16:creationId xmlns:a16="http://schemas.microsoft.com/office/drawing/2014/main" xmlns="" id="{90173355-A42B-49ED-8998-A0F8554B78CF}"/>
              </a:ext>
            </a:extLst>
          </p:cNvPr>
          <p:cNvSpPr txBox="1"/>
          <p:nvPr/>
        </p:nvSpPr>
        <p:spPr>
          <a:xfrm>
            <a:off x="4941709" y="2120138"/>
            <a:ext cx="6119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思源宋体 Light" panose="02020300000000000000" pitchFamily="18" charset="-122"/>
                <a:ea typeface="思源宋体 Light" panose="02020300000000000000" pitchFamily="18" charset="-122"/>
              </a:rPr>
              <a:t>一</a:t>
            </a:r>
          </a:p>
        </p:txBody>
      </p:sp>
      <p:sp>
        <p:nvSpPr>
          <p:cNvPr id="21" name="TextBox 30">
            <a:extLst>
              <a:ext uri="{FF2B5EF4-FFF2-40B4-BE49-F238E27FC236}">
                <a16:creationId xmlns:a16="http://schemas.microsoft.com/office/drawing/2014/main" xmlns="" id="{5DD31C59-63FC-4B4F-B380-BF23DCE5EF4D}"/>
              </a:ext>
            </a:extLst>
          </p:cNvPr>
          <p:cNvSpPr txBox="1"/>
          <p:nvPr/>
        </p:nvSpPr>
        <p:spPr>
          <a:xfrm>
            <a:off x="5250702" y="3662800"/>
            <a:ext cx="594351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latin typeface="思源宋体 Light" panose="02020300000000000000" pitchFamily="18" charset="-122"/>
                <a:ea typeface="思源宋体 Light" panose="02020300000000000000" pitchFamily="18" charset="-122"/>
              </a:rPr>
              <a:t>勤奋诚恳，上进心较强，有积累的意识，不骄不躁。</a:t>
            </a:r>
          </a:p>
        </p:txBody>
      </p:sp>
      <p:sp>
        <p:nvSpPr>
          <p:cNvPr id="22" name="TextBox 33">
            <a:extLst>
              <a:ext uri="{FF2B5EF4-FFF2-40B4-BE49-F238E27FC236}">
                <a16:creationId xmlns:a16="http://schemas.microsoft.com/office/drawing/2014/main" xmlns="" id="{609C0EF0-06C6-4518-ADAE-F60AE985D96B}"/>
              </a:ext>
            </a:extLst>
          </p:cNvPr>
          <p:cNvSpPr txBox="1"/>
          <p:nvPr/>
        </p:nvSpPr>
        <p:spPr>
          <a:xfrm>
            <a:off x="5250702" y="3130702"/>
            <a:ext cx="6119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思源宋体 Light" panose="02020300000000000000" pitchFamily="18" charset="-122"/>
                <a:ea typeface="思源宋体 Light" panose="02020300000000000000" pitchFamily="18" charset="-122"/>
              </a:rPr>
              <a:t>二</a:t>
            </a:r>
          </a:p>
        </p:txBody>
      </p:sp>
      <p:sp>
        <p:nvSpPr>
          <p:cNvPr id="23" name="TextBox 30">
            <a:extLst>
              <a:ext uri="{FF2B5EF4-FFF2-40B4-BE49-F238E27FC236}">
                <a16:creationId xmlns:a16="http://schemas.microsoft.com/office/drawing/2014/main" xmlns="" id="{21B109AE-9FB2-4C7A-AEFB-7876992A34F8}"/>
              </a:ext>
            </a:extLst>
          </p:cNvPr>
          <p:cNvSpPr txBox="1"/>
          <p:nvPr/>
        </p:nvSpPr>
        <p:spPr>
          <a:xfrm>
            <a:off x="5250702" y="4542330"/>
            <a:ext cx="492258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latin typeface="思源宋体 Light" panose="02020300000000000000" pitchFamily="18" charset="-122"/>
                <a:ea typeface="思源宋体 Light" panose="02020300000000000000" pitchFamily="18" charset="-122"/>
              </a:rPr>
              <a:t>团结合作，团队意识强，能与领导、同事们保持良好的合作关系。</a:t>
            </a:r>
          </a:p>
        </p:txBody>
      </p:sp>
      <p:sp>
        <p:nvSpPr>
          <p:cNvPr id="24" name="TextBox 33">
            <a:extLst>
              <a:ext uri="{FF2B5EF4-FFF2-40B4-BE49-F238E27FC236}">
                <a16:creationId xmlns:a16="http://schemas.microsoft.com/office/drawing/2014/main" xmlns="" id="{BCE703F8-33CE-4656-94D8-FF5929CF8F8A}"/>
              </a:ext>
            </a:extLst>
          </p:cNvPr>
          <p:cNvSpPr txBox="1"/>
          <p:nvPr/>
        </p:nvSpPr>
        <p:spPr>
          <a:xfrm>
            <a:off x="5250702" y="4010232"/>
            <a:ext cx="6119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思源宋体 Light" panose="02020300000000000000" pitchFamily="18" charset="-122"/>
                <a:ea typeface="思源宋体 Light" panose="02020300000000000000" pitchFamily="18" charset="-122"/>
              </a:rPr>
              <a:t>三</a:t>
            </a:r>
          </a:p>
        </p:txBody>
      </p:sp>
      <p:sp>
        <p:nvSpPr>
          <p:cNvPr id="25" name="TextBox 30">
            <a:extLst>
              <a:ext uri="{FF2B5EF4-FFF2-40B4-BE49-F238E27FC236}">
                <a16:creationId xmlns:a16="http://schemas.microsoft.com/office/drawing/2014/main" xmlns="" id="{B6B177BE-2BE0-4B1F-8580-88C99892E124}"/>
              </a:ext>
            </a:extLst>
          </p:cNvPr>
          <p:cNvSpPr txBox="1"/>
          <p:nvPr/>
        </p:nvSpPr>
        <p:spPr>
          <a:xfrm>
            <a:off x="4850652" y="5555212"/>
            <a:ext cx="423678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latin typeface="思源宋体 Light" panose="02020300000000000000" pitchFamily="18" charset="-122"/>
                <a:ea typeface="思源宋体 Light" panose="02020300000000000000" pitchFamily="18" charset="-122"/>
              </a:rPr>
              <a:t>有较强的电脑技能，善用各种电脑软件完成工作，并有一定的创新。</a:t>
            </a:r>
          </a:p>
        </p:txBody>
      </p:sp>
      <p:sp>
        <p:nvSpPr>
          <p:cNvPr id="26" name="TextBox 33">
            <a:extLst>
              <a:ext uri="{FF2B5EF4-FFF2-40B4-BE49-F238E27FC236}">
                <a16:creationId xmlns:a16="http://schemas.microsoft.com/office/drawing/2014/main" xmlns="" id="{2129DE07-0BAF-4BB8-AEE8-02BD8A010675}"/>
              </a:ext>
            </a:extLst>
          </p:cNvPr>
          <p:cNvSpPr txBox="1"/>
          <p:nvPr/>
        </p:nvSpPr>
        <p:spPr>
          <a:xfrm>
            <a:off x="4850652" y="5023112"/>
            <a:ext cx="6119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思源宋体 Light" panose="02020300000000000000" pitchFamily="18" charset="-122"/>
                <a:ea typeface="思源宋体 Light" panose="02020300000000000000" pitchFamily="18" charset="-122"/>
              </a:rPr>
              <a:t>四</a:t>
            </a:r>
          </a:p>
        </p:txBody>
      </p:sp>
      <p:sp>
        <p:nvSpPr>
          <p:cNvPr id="27" name="椭圆 26">
            <a:extLst>
              <a:ext uri="{FF2B5EF4-FFF2-40B4-BE49-F238E27FC236}">
                <a16:creationId xmlns:a16="http://schemas.microsoft.com/office/drawing/2014/main" xmlns="" id="{22B6DF0C-2E05-489F-A437-92951ACC6C74}"/>
              </a:ext>
            </a:extLst>
          </p:cNvPr>
          <p:cNvSpPr/>
          <p:nvPr/>
        </p:nvSpPr>
        <p:spPr>
          <a:xfrm>
            <a:off x="1229109" y="2676038"/>
            <a:ext cx="3256968" cy="3256968"/>
          </a:xfrm>
          <a:prstGeom prst="ellipse">
            <a:avLst/>
          </a:prstGeom>
          <a:noFill/>
          <a:ln w="28575">
            <a:solidFill>
              <a:schemeClr val="bg2">
                <a:lumMod val="25000"/>
                <a:alpha val="50000"/>
              </a:schemeClr>
            </a:solidFill>
            <a:prstDash val="dash"/>
          </a:ln>
          <a:effectLst>
            <a:outerShdw blurRad="1270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72714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14:reveal/>
      </p:transition>
    </mc:Choice>
    <mc:Fallback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0">
            <a:extLst>
              <a:ext uri="{FF2B5EF4-FFF2-40B4-BE49-F238E27FC236}">
                <a16:creationId xmlns:a16="http://schemas.microsoft.com/office/drawing/2014/main" xmlns="" id="{7D6A31B0-E633-4BB8-B4E8-6F3223071A9A}"/>
              </a:ext>
            </a:extLst>
          </p:cNvPr>
          <p:cNvSpPr txBox="1"/>
          <p:nvPr/>
        </p:nvSpPr>
        <p:spPr>
          <a:xfrm>
            <a:off x="2405253" y="5205632"/>
            <a:ext cx="2036420" cy="83099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latin typeface="思源宋体 Light" panose="02020300000000000000" pitchFamily="18" charset="-122"/>
                <a:ea typeface="思源宋体 Light" panose="02020300000000000000" pitchFamily="18" charset="-122"/>
              </a:rPr>
              <a:t>技能有待学习加强面对突发情况不能单独应对</a:t>
            </a:r>
          </a:p>
        </p:txBody>
      </p:sp>
      <p:pic>
        <p:nvPicPr>
          <p:cNvPr id="9" name="图片 8" descr="图片包含 植物&#10;&#10;已生成极高可信度的说明">
            <a:extLst>
              <a:ext uri="{FF2B5EF4-FFF2-40B4-BE49-F238E27FC236}">
                <a16:creationId xmlns:a16="http://schemas.microsoft.com/office/drawing/2014/main" xmlns="" id="{74225126-9646-44D8-A07F-80FFDBFA754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326168">
            <a:off x="5932781" y="725680"/>
            <a:ext cx="626168" cy="1317700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ADBE34C2-BBC4-44AE-90A4-DCA00B41D934}"/>
              </a:ext>
            </a:extLst>
          </p:cNvPr>
          <p:cNvSpPr/>
          <p:nvPr/>
        </p:nvSpPr>
        <p:spPr>
          <a:xfrm>
            <a:off x="5514751" y="969816"/>
            <a:ext cx="116249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400">
                <a:latin typeface="思源宋体 Light" panose="02020300000000000000" pitchFamily="18" charset="-122"/>
                <a:ea typeface="思源宋体 Light" panose="02020300000000000000" pitchFamily="18" charset="-122"/>
              </a:rPr>
              <a:t>Inadequate</a:t>
            </a:r>
            <a:endParaRPr lang="zh-CN" altLang="en-US" sz="1400" dirty="0">
              <a:latin typeface="思源宋体 Light" panose="02020300000000000000" pitchFamily="18" charset="-122"/>
              <a:ea typeface="思源宋体 Light" panose="02020300000000000000" pitchFamily="18" charset="-122"/>
            </a:endParaRPr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F5886F65-E6E2-4842-8EA7-80060151714F}"/>
              </a:ext>
            </a:extLst>
          </p:cNvPr>
          <p:cNvCxnSpPr>
            <a:cxnSpLocks/>
          </p:cNvCxnSpPr>
          <p:nvPr/>
        </p:nvCxnSpPr>
        <p:spPr>
          <a:xfrm>
            <a:off x="4711050" y="1390447"/>
            <a:ext cx="660524" cy="0"/>
          </a:xfrm>
          <a:prstGeom prst="line">
            <a:avLst/>
          </a:prstGeom>
          <a:ln w="25400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191B625F-96A2-4D71-BD39-24CBAB68829B}"/>
              </a:ext>
            </a:extLst>
          </p:cNvPr>
          <p:cNvCxnSpPr>
            <a:cxnSpLocks/>
          </p:cNvCxnSpPr>
          <p:nvPr/>
        </p:nvCxnSpPr>
        <p:spPr>
          <a:xfrm>
            <a:off x="6820426" y="1390447"/>
            <a:ext cx="660524" cy="0"/>
          </a:xfrm>
          <a:prstGeom prst="line">
            <a:avLst/>
          </a:prstGeom>
          <a:ln w="25400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3">
            <a:extLst>
              <a:ext uri="{FF2B5EF4-FFF2-40B4-BE49-F238E27FC236}">
                <a16:creationId xmlns:a16="http://schemas.microsoft.com/office/drawing/2014/main" xmlns="" id="{B56CCA61-ECD6-4032-BEBD-5DD4B326F075}"/>
              </a:ext>
            </a:extLst>
          </p:cNvPr>
          <p:cNvSpPr txBox="1"/>
          <p:nvPr/>
        </p:nvSpPr>
        <p:spPr>
          <a:xfrm>
            <a:off x="3769393" y="446596"/>
            <a:ext cx="46532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zh-CN" altLang="en-US" sz="3200" spc="600">
                <a:solidFill>
                  <a:schemeClr val="tx1"/>
                </a:solidFill>
                <a:latin typeface="思源宋体 Light" panose="02020300000000000000" pitchFamily="18" charset="-122"/>
                <a:ea typeface="思源宋体 Light" panose="02020300000000000000" pitchFamily="18" charset="-122"/>
              </a:rPr>
              <a:t>不足之处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FE4737DB-569D-49A8-BEBF-751811A3CEAF}"/>
              </a:ext>
            </a:extLst>
          </p:cNvPr>
          <p:cNvSpPr/>
          <p:nvPr/>
        </p:nvSpPr>
        <p:spPr>
          <a:xfrm>
            <a:off x="251791" y="225287"/>
            <a:ext cx="11675166" cy="6387548"/>
          </a:xfrm>
          <a:prstGeom prst="rect">
            <a:avLst/>
          </a:prstGeom>
          <a:noFill/>
          <a:ln w="25400"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1" name="图片 20" descr="图片包含 鲜花, 植物&#10;&#10;已生成极高可信度的说明">
            <a:extLst>
              <a:ext uri="{FF2B5EF4-FFF2-40B4-BE49-F238E27FC236}">
                <a16:creationId xmlns:a16="http://schemas.microsoft.com/office/drawing/2014/main" xmlns="" id="{E3D686A6-75D7-4227-98CA-36F3312C4E5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2374" y="3494759"/>
            <a:ext cx="527252" cy="3126332"/>
          </a:xfrm>
          <a:prstGeom prst="rect">
            <a:avLst/>
          </a:prstGeom>
        </p:spPr>
      </p:pic>
      <p:sp>
        <p:nvSpPr>
          <p:cNvPr id="22" name="椭圆 21">
            <a:extLst>
              <a:ext uri="{FF2B5EF4-FFF2-40B4-BE49-F238E27FC236}">
                <a16:creationId xmlns:a16="http://schemas.microsoft.com/office/drawing/2014/main" xmlns="" id="{3B84E39D-EA85-42B6-A87C-EA7E2A4B5F15}"/>
              </a:ext>
            </a:extLst>
          </p:cNvPr>
          <p:cNvSpPr/>
          <p:nvPr/>
        </p:nvSpPr>
        <p:spPr>
          <a:xfrm>
            <a:off x="4905240" y="4077538"/>
            <a:ext cx="2346446" cy="2346446"/>
          </a:xfrm>
          <a:prstGeom prst="ellipse">
            <a:avLst/>
          </a:prstGeom>
          <a:noFill/>
          <a:ln w="28575">
            <a:solidFill>
              <a:schemeClr val="bg2">
                <a:lumMod val="25000"/>
                <a:alpha val="50000"/>
              </a:schemeClr>
            </a:solidFill>
            <a:prstDash val="dash"/>
          </a:ln>
          <a:effectLst>
            <a:outerShdw blurRad="1270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xmlns="" id="{DA1A31E6-3FE2-4066-9AEE-7D793270C5B3}"/>
              </a:ext>
            </a:extLst>
          </p:cNvPr>
          <p:cNvSpPr/>
          <p:nvPr/>
        </p:nvSpPr>
        <p:spPr>
          <a:xfrm>
            <a:off x="4760872" y="3933170"/>
            <a:ext cx="2635182" cy="2635182"/>
          </a:xfrm>
          <a:prstGeom prst="ellipse">
            <a:avLst/>
          </a:prstGeom>
          <a:noFill/>
          <a:ln w="28575">
            <a:solidFill>
              <a:schemeClr val="bg2">
                <a:lumMod val="25000"/>
                <a:alpha val="50000"/>
              </a:schemeClr>
            </a:solidFill>
            <a:prstDash val="dash"/>
          </a:ln>
          <a:effectLst>
            <a:outerShdw blurRad="1270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4" name="TextBox 33">
            <a:extLst>
              <a:ext uri="{FF2B5EF4-FFF2-40B4-BE49-F238E27FC236}">
                <a16:creationId xmlns:a16="http://schemas.microsoft.com/office/drawing/2014/main" xmlns="" id="{54B57DEC-36D5-46CB-92C0-2FD23178329C}"/>
              </a:ext>
            </a:extLst>
          </p:cNvPr>
          <p:cNvSpPr txBox="1"/>
          <p:nvPr/>
        </p:nvSpPr>
        <p:spPr>
          <a:xfrm>
            <a:off x="3829697" y="4682412"/>
            <a:ext cx="6119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思源宋体 Light" panose="02020300000000000000" pitchFamily="18" charset="-122"/>
                <a:ea typeface="思源宋体 Light" panose="02020300000000000000" pitchFamily="18" charset="-122"/>
              </a:rPr>
              <a:t>三</a:t>
            </a:r>
          </a:p>
        </p:txBody>
      </p:sp>
      <p:sp>
        <p:nvSpPr>
          <p:cNvPr id="25" name="TextBox 30">
            <a:extLst>
              <a:ext uri="{FF2B5EF4-FFF2-40B4-BE49-F238E27FC236}">
                <a16:creationId xmlns:a16="http://schemas.microsoft.com/office/drawing/2014/main" xmlns="" id="{9357C0AC-9A83-4F47-B27E-C4E1571FB955}"/>
              </a:ext>
            </a:extLst>
          </p:cNvPr>
          <p:cNvSpPr txBox="1"/>
          <p:nvPr/>
        </p:nvSpPr>
        <p:spPr>
          <a:xfrm>
            <a:off x="2868820" y="4050130"/>
            <a:ext cx="2036420" cy="58477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latin typeface="思源宋体 Light" panose="02020300000000000000" pitchFamily="18" charset="-122"/>
                <a:ea typeface="思源宋体 Light" panose="02020300000000000000" pitchFamily="18" charset="-122"/>
              </a:rPr>
              <a:t>有些粗心马虎，对细节的把握有待加强。</a:t>
            </a:r>
          </a:p>
        </p:txBody>
      </p:sp>
      <p:sp>
        <p:nvSpPr>
          <p:cNvPr id="26" name="TextBox 33">
            <a:extLst>
              <a:ext uri="{FF2B5EF4-FFF2-40B4-BE49-F238E27FC236}">
                <a16:creationId xmlns:a16="http://schemas.microsoft.com/office/drawing/2014/main" xmlns="" id="{C46EE581-CFFB-4BC9-AEA0-4A3062E177DB}"/>
              </a:ext>
            </a:extLst>
          </p:cNvPr>
          <p:cNvSpPr txBox="1"/>
          <p:nvPr/>
        </p:nvSpPr>
        <p:spPr>
          <a:xfrm>
            <a:off x="4293264" y="3526910"/>
            <a:ext cx="6119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思源宋体 Light" panose="02020300000000000000" pitchFamily="18" charset="-122"/>
                <a:ea typeface="思源宋体 Light" panose="02020300000000000000" pitchFamily="18" charset="-122"/>
              </a:rPr>
              <a:t>二</a:t>
            </a:r>
          </a:p>
        </p:txBody>
      </p:sp>
      <p:sp>
        <p:nvSpPr>
          <p:cNvPr id="27" name="TextBox 30">
            <a:extLst>
              <a:ext uri="{FF2B5EF4-FFF2-40B4-BE49-F238E27FC236}">
                <a16:creationId xmlns:a16="http://schemas.microsoft.com/office/drawing/2014/main" xmlns="" id="{D186DDFE-052A-446C-ABDA-1380A9C5A4C0}"/>
              </a:ext>
            </a:extLst>
          </p:cNvPr>
          <p:cNvSpPr txBox="1"/>
          <p:nvPr/>
        </p:nvSpPr>
        <p:spPr>
          <a:xfrm>
            <a:off x="4905240" y="2821093"/>
            <a:ext cx="2036420" cy="58477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latin typeface="思源宋体 Light" panose="02020300000000000000" pitchFamily="18" charset="-122"/>
                <a:ea typeface="思源宋体 Light" panose="02020300000000000000" pitchFamily="18" charset="-122"/>
              </a:rPr>
              <a:t>思想认识上不够成熟，处于发展积累阶段。</a:t>
            </a:r>
          </a:p>
        </p:txBody>
      </p:sp>
      <p:sp>
        <p:nvSpPr>
          <p:cNvPr id="28" name="TextBox 33">
            <a:extLst>
              <a:ext uri="{FF2B5EF4-FFF2-40B4-BE49-F238E27FC236}">
                <a16:creationId xmlns:a16="http://schemas.microsoft.com/office/drawing/2014/main" xmlns="" id="{A587E20F-B762-4EE1-B7D0-54E495F41EF6}"/>
              </a:ext>
            </a:extLst>
          </p:cNvPr>
          <p:cNvSpPr txBox="1"/>
          <p:nvPr/>
        </p:nvSpPr>
        <p:spPr>
          <a:xfrm>
            <a:off x="5617462" y="2297873"/>
            <a:ext cx="6119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思源宋体 Light" panose="02020300000000000000" pitchFamily="18" charset="-122"/>
                <a:ea typeface="思源宋体 Light" panose="02020300000000000000" pitchFamily="18" charset="-122"/>
              </a:rPr>
              <a:t>一</a:t>
            </a:r>
          </a:p>
        </p:txBody>
      </p:sp>
      <p:sp>
        <p:nvSpPr>
          <p:cNvPr id="29" name="TextBox 30">
            <a:extLst>
              <a:ext uri="{FF2B5EF4-FFF2-40B4-BE49-F238E27FC236}">
                <a16:creationId xmlns:a16="http://schemas.microsoft.com/office/drawing/2014/main" xmlns="" id="{FF8DCBB7-4C8F-4761-A3C4-C3F09474DC49}"/>
              </a:ext>
            </a:extLst>
          </p:cNvPr>
          <p:cNvSpPr txBox="1"/>
          <p:nvPr/>
        </p:nvSpPr>
        <p:spPr>
          <a:xfrm>
            <a:off x="7288756" y="4097637"/>
            <a:ext cx="2036420" cy="58477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latin typeface="思源宋体 Light" panose="02020300000000000000" pitchFamily="18" charset="-122"/>
                <a:ea typeface="思源宋体 Light" panose="02020300000000000000" pitchFamily="18" charset="-122"/>
              </a:rPr>
              <a:t>缺乏自信，有时思考太多贻误最佳时机</a:t>
            </a:r>
          </a:p>
        </p:txBody>
      </p:sp>
      <p:sp>
        <p:nvSpPr>
          <p:cNvPr id="30" name="TextBox 33">
            <a:extLst>
              <a:ext uri="{FF2B5EF4-FFF2-40B4-BE49-F238E27FC236}">
                <a16:creationId xmlns:a16="http://schemas.microsoft.com/office/drawing/2014/main" xmlns="" id="{108D249C-76EC-44A0-AB90-F053D173E62C}"/>
              </a:ext>
            </a:extLst>
          </p:cNvPr>
          <p:cNvSpPr txBox="1"/>
          <p:nvPr/>
        </p:nvSpPr>
        <p:spPr>
          <a:xfrm>
            <a:off x="7288756" y="3574417"/>
            <a:ext cx="6119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思源宋体 Light" panose="02020300000000000000" pitchFamily="18" charset="-122"/>
                <a:ea typeface="思源宋体 Light" panose="02020300000000000000" pitchFamily="18" charset="-122"/>
              </a:rPr>
              <a:t>四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780F2EEE-E554-450F-9F74-BEF280265ABB}"/>
              </a:ext>
            </a:extLst>
          </p:cNvPr>
          <p:cNvSpPr txBox="1"/>
          <p:nvPr/>
        </p:nvSpPr>
        <p:spPr>
          <a:xfrm>
            <a:off x="7715253" y="5218546"/>
            <a:ext cx="2589890" cy="58477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latin typeface="思源宋体 Light" panose="02020300000000000000" pitchFamily="18" charset="-122"/>
                <a:ea typeface="思源宋体 Light" panose="02020300000000000000" pitchFamily="18" charset="-122"/>
              </a:rPr>
              <a:t>不善于展示自己，让自己在陌生场合成为关注点。</a:t>
            </a:r>
          </a:p>
        </p:txBody>
      </p:sp>
      <p:sp>
        <p:nvSpPr>
          <p:cNvPr id="32" name="TextBox 33">
            <a:extLst>
              <a:ext uri="{FF2B5EF4-FFF2-40B4-BE49-F238E27FC236}">
                <a16:creationId xmlns:a16="http://schemas.microsoft.com/office/drawing/2014/main" xmlns="" id="{3EC9C8D5-29CE-4BD7-A71D-F2EF42085B8F}"/>
              </a:ext>
            </a:extLst>
          </p:cNvPr>
          <p:cNvSpPr txBox="1"/>
          <p:nvPr/>
        </p:nvSpPr>
        <p:spPr>
          <a:xfrm>
            <a:off x="7715253" y="4695326"/>
            <a:ext cx="6119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思源宋体 Light" panose="02020300000000000000" pitchFamily="18" charset="-122"/>
                <a:ea typeface="思源宋体 Light" panose="02020300000000000000" pitchFamily="18" charset="-122"/>
              </a:rPr>
              <a:t>五</a:t>
            </a:r>
          </a:p>
        </p:txBody>
      </p:sp>
    </p:spTree>
    <p:extLst>
      <p:ext uri="{BB962C8B-B14F-4D97-AF65-F5344CB8AC3E}">
        <p14:creationId xmlns:p14="http://schemas.microsoft.com/office/powerpoint/2010/main" val="7397074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14:reveal/>
      </p:transition>
    </mc:Choice>
    <mc:Fallback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8">
            <a:extLst>
              <a:ext uri="{FF2B5EF4-FFF2-40B4-BE49-F238E27FC236}">
                <a16:creationId xmlns:a16="http://schemas.microsoft.com/office/drawing/2014/main" xmlns="" id="{2F4A8A36-4167-4A36-ACBF-5D928FECD1B2}"/>
              </a:ext>
            </a:extLst>
          </p:cNvPr>
          <p:cNvSpPr txBox="1"/>
          <p:nvPr/>
        </p:nvSpPr>
        <p:spPr>
          <a:xfrm>
            <a:off x="1720667" y="4661623"/>
            <a:ext cx="145166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latin typeface="思源宋体 Light" panose="02020300000000000000" pitchFamily="18" charset="-122"/>
                <a:ea typeface="思源宋体 Light" panose="02020300000000000000" pitchFamily="18" charset="-122"/>
              </a:rPr>
              <a:t>了解实际，才能从实际出发</a:t>
            </a:r>
          </a:p>
        </p:txBody>
      </p:sp>
      <p:sp>
        <p:nvSpPr>
          <p:cNvPr id="4" name="TextBox 10">
            <a:extLst>
              <a:ext uri="{FF2B5EF4-FFF2-40B4-BE49-F238E27FC236}">
                <a16:creationId xmlns:a16="http://schemas.microsoft.com/office/drawing/2014/main" xmlns="" id="{41E7B591-9321-4622-95C8-0448A6FB98D0}"/>
              </a:ext>
            </a:extLst>
          </p:cNvPr>
          <p:cNvSpPr txBox="1"/>
          <p:nvPr/>
        </p:nvSpPr>
        <p:spPr>
          <a:xfrm>
            <a:off x="1898467" y="3246174"/>
            <a:ext cx="109606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bg2">
                    <a:lumMod val="25000"/>
                  </a:schemeClr>
                </a:solidFill>
                <a:latin typeface="思源宋体 Light" panose="02020300000000000000" pitchFamily="18" charset="-122"/>
                <a:ea typeface="思源宋体 Light" panose="02020300000000000000" pitchFamily="18" charset="-122"/>
              </a:rPr>
              <a:t>切合实际</a:t>
            </a:r>
          </a:p>
        </p:txBody>
      </p:sp>
      <p:pic>
        <p:nvPicPr>
          <p:cNvPr id="9" name="图片 8" descr="图片包含 植物&#10;&#10;已生成极高可信度的说明">
            <a:extLst>
              <a:ext uri="{FF2B5EF4-FFF2-40B4-BE49-F238E27FC236}">
                <a16:creationId xmlns:a16="http://schemas.microsoft.com/office/drawing/2014/main" xmlns="" id="{90CDD63C-7B37-4F38-8610-EFDB170189F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326168">
            <a:off x="5932781" y="725680"/>
            <a:ext cx="626168" cy="1317700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B976E289-12A0-4DB6-A9E2-4F06FD486F30}"/>
              </a:ext>
            </a:extLst>
          </p:cNvPr>
          <p:cNvSpPr/>
          <p:nvPr/>
        </p:nvSpPr>
        <p:spPr>
          <a:xfrm>
            <a:off x="5030997" y="969816"/>
            <a:ext cx="213000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400">
                <a:latin typeface="思源宋体 Light" panose="02020300000000000000" pitchFamily="18" charset="-122"/>
                <a:ea typeface="思源宋体 Light" panose="02020300000000000000" pitchFamily="18" charset="-122"/>
              </a:rPr>
              <a:t>Work guiding ideology</a:t>
            </a:r>
            <a:endParaRPr lang="zh-CN" altLang="en-US" sz="1400" dirty="0">
              <a:latin typeface="思源宋体 Light" panose="02020300000000000000" pitchFamily="18" charset="-122"/>
              <a:ea typeface="思源宋体 Light" panose="02020300000000000000" pitchFamily="18" charset="-122"/>
            </a:endParaRPr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74E634EA-4439-49DB-84FD-603D4EA69D4F}"/>
              </a:ext>
            </a:extLst>
          </p:cNvPr>
          <p:cNvCxnSpPr>
            <a:cxnSpLocks/>
          </p:cNvCxnSpPr>
          <p:nvPr/>
        </p:nvCxnSpPr>
        <p:spPr>
          <a:xfrm>
            <a:off x="4711050" y="1390447"/>
            <a:ext cx="660524" cy="0"/>
          </a:xfrm>
          <a:prstGeom prst="line">
            <a:avLst/>
          </a:prstGeom>
          <a:ln w="25400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FAB2BE3D-D329-416C-B1FA-B6B789D9C00A}"/>
              </a:ext>
            </a:extLst>
          </p:cNvPr>
          <p:cNvCxnSpPr>
            <a:cxnSpLocks/>
          </p:cNvCxnSpPr>
          <p:nvPr/>
        </p:nvCxnSpPr>
        <p:spPr>
          <a:xfrm>
            <a:off x="6820426" y="1390447"/>
            <a:ext cx="660524" cy="0"/>
          </a:xfrm>
          <a:prstGeom prst="line">
            <a:avLst/>
          </a:prstGeom>
          <a:ln w="25400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3">
            <a:extLst>
              <a:ext uri="{FF2B5EF4-FFF2-40B4-BE49-F238E27FC236}">
                <a16:creationId xmlns:a16="http://schemas.microsoft.com/office/drawing/2014/main" xmlns="" id="{E22200C3-8313-498E-9873-482105235F5A}"/>
              </a:ext>
            </a:extLst>
          </p:cNvPr>
          <p:cNvSpPr txBox="1"/>
          <p:nvPr/>
        </p:nvSpPr>
        <p:spPr>
          <a:xfrm>
            <a:off x="3769393" y="446596"/>
            <a:ext cx="46532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zh-CN" altLang="en-US" sz="3200" spc="600">
                <a:solidFill>
                  <a:schemeClr val="tx1"/>
                </a:solidFill>
                <a:latin typeface="思源宋体 Light" panose="02020300000000000000" pitchFamily="18" charset="-122"/>
                <a:ea typeface="思源宋体 Light" panose="02020300000000000000" pitchFamily="18" charset="-122"/>
              </a:rPr>
              <a:t>工作指导思想</a:t>
            </a:r>
            <a:endParaRPr lang="zh-CN" altLang="en-US" sz="3200" spc="600" dirty="0">
              <a:solidFill>
                <a:schemeClr val="tx1"/>
              </a:solidFill>
              <a:latin typeface="思源宋体 Light" panose="02020300000000000000" pitchFamily="18" charset="-122"/>
              <a:ea typeface="思源宋体 Light" panose="02020300000000000000" pitchFamily="18" charset="-122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7F1A20FF-AB23-4535-84DB-ABC1456FC12C}"/>
              </a:ext>
            </a:extLst>
          </p:cNvPr>
          <p:cNvSpPr/>
          <p:nvPr/>
        </p:nvSpPr>
        <p:spPr>
          <a:xfrm>
            <a:off x="251791" y="225287"/>
            <a:ext cx="11675166" cy="6387548"/>
          </a:xfrm>
          <a:prstGeom prst="rect">
            <a:avLst/>
          </a:prstGeom>
          <a:noFill/>
          <a:ln w="25400"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TextBox 8">
            <a:extLst>
              <a:ext uri="{FF2B5EF4-FFF2-40B4-BE49-F238E27FC236}">
                <a16:creationId xmlns:a16="http://schemas.microsoft.com/office/drawing/2014/main" xmlns="" id="{94A20605-2D22-4E9E-9FB9-8771B7943FDF}"/>
              </a:ext>
            </a:extLst>
          </p:cNvPr>
          <p:cNvSpPr txBox="1"/>
          <p:nvPr/>
        </p:nvSpPr>
        <p:spPr>
          <a:xfrm>
            <a:off x="3674360" y="4661623"/>
            <a:ext cx="14738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latin typeface="思源宋体 Light" panose="02020300000000000000" pitchFamily="18" charset="-122"/>
                <a:ea typeface="思源宋体 Light" panose="02020300000000000000" pitchFamily="18" charset="-122"/>
              </a:rPr>
              <a:t>以人为本是员工自我价值的实现</a:t>
            </a:r>
          </a:p>
        </p:txBody>
      </p:sp>
      <p:sp>
        <p:nvSpPr>
          <p:cNvPr id="23" name="TextBox 10">
            <a:extLst>
              <a:ext uri="{FF2B5EF4-FFF2-40B4-BE49-F238E27FC236}">
                <a16:creationId xmlns:a16="http://schemas.microsoft.com/office/drawing/2014/main" xmlns="" id="{0726D573-853C-414A-B0EC-98EC65D636C6}"/>
              </a:ext>
            </a:extLst>
          </p:cNvPr>
          <p:cNvSpPr txBox="1"/>
          <p:nvPr/>
        </p:nvSpPr>
        <p:spPr>
          <a:xfrm>
            <a:off x="3785488" y="3246174"/>
            <a:ext cx="125159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bg2">
                    <a:lumMod val="25000"/>
                  </a:schemeClr>
                </a:solidFill>
                <a:latin typeface="思源宋体 Light" panose="02020300000000000000" pitchFamily="18" charset="-122"/>
                <a:ea typeface="思源宋体 Light" panose="02020300000000000000" pitchFamily="18" charset="-122"/>
              </a:rPr>
              <a:t>以人为本</a:t>
            </a:r>
          </a:p>
        </p:txBody>
      </p:sp>
      <p:sp>
        <p:nvSpPr>
          <p:cNvPr id="31" name="TextBox 8">
            <a:extLst>
              <a:ext uri="{FF2B5EF4-FFF2-40B4-BE49-F238E27FC236}">
                <a16:creationId xmlns:a16="http://schemas.microsoft.com/office/drawing/2014/main" xmlns="" id="{C04B7402-3B89-4F43-848F-609E882C74A8}"/>
              </a:ext>
            </a:extLst>
          </p:cNvPr>
          <p:cNvSpPr txBox="1"/>
          <p:nvPr/>
        </p:nvSpPr>
        <p:spPr>
          <a:xfrm>
            <a:off x="5826391" y="4661623"/>
            <a:ext cx="153701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latin typeface="思源宋体 Light" panose="02020300000000000000" pitchFamily="18" charset="-122"/>
                <a:ea typeface="思源宋体 Light" panose="02020300000000000000" pitchFamily="18" charset="-122"/>
              </a:rPr>
              <a:t>更优秀的人比我还要勤奋，我有更有理由努力</a:t>
            </a:r>
          </a:p>
        </p:txBody>
      </p:sp>
      <p:sp>
        <p:nvSpPr>
          <p:cNvPr id="32" name="TextBox 10">
            <a:extLst>
              <a:ext uri="{FF2B5EF4-FFF2-40B4-BE49-F238E27FC236}">
                <a16:creationId xmlns:a16="http://schemas.microsoft.com/office/drawing/2014/main" xmlns="" id="{2D69ED07-B5D1-43D6-8540-80B453CDA766}"/>
              </a:ext>
            </a:extLst>
          </p:cNvPr>
          <p:cNvSpPr txBox="1"/>
          <p:nvPr/>
        </p:nvSpPr>
        <p:spPr>
          <a:xfrm>
            <a:off x="6035941" y="3246174"/>
            <a:ext cx="111791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2">
                    <a:lumMod val="25000"/>
                  </a:schemeClr>
                </a:solidFill>
                <a:latin typeface="思源宋体 Light" panose="02020300000000000000" pitchFamily="18" charset="-122"/>
                <a:ea typeface="思源宋体 Light" panose="02020300000000000000" pitchFamily="18" charset="-122"/>
              </a:rPr>
              <a:t>勤奋务实</a:t>
            </a:r>
          </a:p>
        </p:txBody>
      </p:sp>
      <p:pic>
        <p:nvPicPr>
          <p:cNvPr id="40" name="图片 39">
            <a:extLst>
              <a:ext uri="{FF2B5EF4-FFF2-40B4-BE49-F238E27FC236}">
                <a16:creationId xmlns:a16="http://schemas.microsoft.com/office/drawing/2014/main" xmlns="" id="{3B1490F0-11D5-4560-8FF2-6316A7CF486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140473" flipH="1">
            <a:off x="8714138" y="1522320"/>
            <a:ext cx="2016388" cy="5355922"/>
          </a:xfrm>
          <a:prstGeom prst="rect">
            <a:avLst/>
          </a:prstGeom>
        </p:spPr>
      </p:pic>
      <p:sp>
        <p:nvSpPr>
          <p:cNvPr id="41" name="椭圆 40">
            <a:extLst>
              <a:ext uri="{FF2B5EF4-FFF2-40B4-BE49-F238E27FC236}">
                <a16:creationId xmlns:a16="http://schemas.microsoft.com/office/drawing/2014/main" xmlns="" id="{421D62DD-4A5B-4E47-B2F5-83B8D4BE391F}"/>
              </a:ext>
            </a:extLst>
          </p:cNvPr>
          <p:cNvSpPr/>
          <p:nvPr/>
        </p:nvSpPr>
        <p:spPr>
          <a:xfrm>
            <a:off x="8746929" y="3361339"/>
            <a:ext cx="2900104" cy="2900104"/>
          </a:xfrm>
          <a:prstGeom prst="ellipse">
            <a:avLst/>
          </a:prstGeom>
          <a:noFill/>
          <a:ln w="28575">
            <a:solidFill>
              <a:schemeClr val="bg2">
                <a:lumMod val="25000"/>
                <a:alpha val="50000"/>
              </a:schemeClr>
            </a:solidFill>
            <a:prstDash val="dash"/>
          </a:ln>
          <a:effectLst>
            <a:outerShdw blurRad="1270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2" name="椭圆 41">
            <a:extLst>
              <a:ext uri="{FF2B5EF4-FFF2-40B4-BE49-F238E27FC236}">
                <a16:creationId xmlns:a16="http://schemas.microsoft.com/office/drawing/2014/main" xmlns="" id="{3ABDE825-1CF6-4B5C-9712-94BE02EBCFC0}"/>
              </a:ext>
            </a:extLst>
          </p:cNvPr>
          <p:cNvSpPr/>
          <p:nvPr/>
        </p:nvSpPr>
        <p:spPr>
          <a:xfrm>
            <a:off x="1720667" y="2940544"/>
            <a:ext cx="1451662" cy="1451662"/>
          </a:xfrm>
          <a:prstGeom prst="ellipse">
            <a:avLst/>
          </a:prstGeom>
          <a:noFill/>
          <a:ln w="28575">
            <a:solidFill>
              <a:schemeClr val="bg2">
                <a:lumMod val="25000"/>
                <a:alpha val="50000"/>
              </a:schemeClr>
            </a:solidFill>
            <a:prstDash val="dash"/>
          </a:ln>
          <a:effectLst>
            <a:outerShdw blurRad="1270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3" name="椭圆 42">
            <a:extLst>
              <a:ext uri="{FF2B5EF4-FFF2-40B4-BE49-F238E27FC236}">
                <a16:creationId xmlns:a16="http://schemas.microsoft.com/office/drawing/2014/main" xmlns="" id="{6805707A-3FB8-48F0-9C8D-7303EEF50D7A}"/>
              </a:ext>
            </a:extLst>
          </p:cNvPr>
          <p:cNvSpPr/>
          <p:nvPr/>
        </p:nvSpPr>
        <p:spPr>
          <a:xfrm>
            <a:off x="3674360" y="2940544"/>
            <a:ext cx="1451662" cy="1451662"/>
          </a:xfrm>
          <a:prstGeom prst="ellipse">
            <a:avLst/>
          </a:prstGeom>
          <a:noFill/>
          <a:ln w="28575">
            <a:solidFill>
              <a:schemeClr val="bg2">
                <a:lumMod val="25000"/>
                <a:alpha val="50000"/>
              </a:schemeClr>
            </a:solidFill>
            <a:prstDash val="dash"/>
          </a:ln>
          <a:effectLst>
            <a:outerShdw blurRad="1270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4" name="椭圆 43">
            <a:extLst>
              <a:ext uri="{FF2B5EF4-FFF2-40B4-BE49-F238E27FC236}">
                <a16:creationId xmlns:a16="http://schemas.microsoft.com/office/drawing/2014/main" xmlns="" id="{16CB4D81-B7A0-45C3-A5D6-7644E0205F75}"/>
              </a:ext>
            </a:extLst>
          </p:cNvPr>
          <p:cNvSpPr/>
          <p:nvPr/>
        </p:nvSpPr>
        <p:spPr>
          <a:xfrm>
            <a:off x="5789727" y="2940544"/>
            <a:ext cx="1451662" cy="1451662"/>
          </a:xfrm>
          <a:prstGeom prst="ellipse">
            <a:avLst/>
          </a:prstGeom>
          <a:noFill/>
          <a:ln w="28575">
            <a:solidFill>
              <a:schemeClr val="bg2">
                <a:lumMod val="25000"/>
                <a:alpha val="50000"/>
              </a:schemeClr>
            </a:solidFill>
            <a:prstDash val="dash"/>
          </a:ln>
          <a:effectLst>
            <a:outerShdw blurRad="1270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5" name="椭圆 44">
            <a:extLst>
              <a:ext uri="{FF2B5EF4-FFF2-40B4-BE49-F238E27FC236}">
                <a16:creationId xmlns:a16="http://schemas.microsoft.com/office/drawing/2014/main" xmlns="" id="{D090609C-A95E-42E7-9715-B2A4468BFA09}"/>
              </a:ext>
            </a:extLst>
          </p:cNvPr>
          <p:cNvSpPr/>
          <p:nvPr/>
        </p:nvSpPr>
        <p:spPr>
          <a:xfrm>
            <a:off x="8568497" y="3182907"/>
            <a:ext cx="3256968" cy="3256968"/>
          </a:xfrm>
          <a:prstGeom prst="ellipse">
            <a:avLst/>
          </a:prstGeom>
          <a:noFill/>
          <a:ln w="28575">
            <a:solidFill>
              <a:schemeClr val="bg2">
                <a:lumMod val="25000"/>
                <a:alpha val="50000"/>
              </a:schemeClr>
            </a:solidFill>
            <a:prstDash val="dash"/>
          </a:ln>
          <a:effectLst>
            <a:outerShdw blurRad="1270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08073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14:reveal/>
      </p:transition>
    </mc:Choice>
    <mc:Fallback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61">
            <a:extLst>
              <a:ext uri="{FF2B5EF4-FFF2-40B4-BE49-F238E27FC236}">
                <a16:creationId xmlns:a16="http://schemas.microsoft.com/office/drawing/2014/main" xmlns="" id="{18F067A9-A213-47A4-9B93-09DD59996EB6}"/>
              </a:ext>
            </a:extLst>
          </p:cNvPr>
          <p:cNvSpPr txBox="1"/>
          <p:nvPr/>
        </p:nvSpPr>
        <p:spPr>
          <a:xfrm>
            <a:off x="3865438" y="2641951"/>
            <a:ext cx="44611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 b="1">
                <a:solidFill>
                  <a:schemeClr val="tx2"/>
                </a:solidFill>
                <a:latin typeface="+mn-ea"/>
                <a:ea typeface="+mn-ea"/>
              </a:defRPr>
            </a:lvl1pPr>
          </a:lstStyle>
          <a:p>
            <a:pPr algn="ctr"/>
            <a:r>
              <a:rPr lang="zh-CN" altLang="en-US" sz="7200" spc="600">
                <a:solidFill>
                  <a:schemeClr val="bg2">
                    <a:lumMod val="25000"/>
                  </a:schemeClr>
                </a:solidFill>
                <a:latin typeface="思源宋体" panose="02020400000000000000" pitchFamily="18" charset="-122"/>
                <a:ea typeface="思源宋体" panose="02020400000000000000" pitchFamily="18" charset="-122"/>
              </a:rPr>
              <a:t>工作感悟</a:t>
            </a:r>
            <a:endParaRPr lang="zh-CN" altLang="en-US" sz="7200" spc="600" dirty="0">
              <a:solidFill>
                <a:schemeClr val="bg2">
                  <a:lumMod val="25000"/>
                </a:schemeClr>
              </a:solidFill>
              <a:latin typeface="思源宋体" panose="02020400000000000000" pitchFamily="18" charset="-122"/>
              <a:ea typeface="思源宋体" panose="02020400000000000000" pitchFamily="18" charset="-122"/>
            </a:endParaRPr>
          </a:p>
        </p:txBody>
      </p:sp>
      <p:sp>
        <p:nvSpPr>
          <p:cNvPr id="5" name="TextBox 61">
            <a:extLst>
              <a:ext uri="{FF2B5EF4-FFF2-40B4-BE49-F238E27FC236}">
                <a16:creationId xmlns:a16="http://schemas.microsoft.com/office/drawing/2014/main" xmlns="" id="{54B0D0FA-45FC-448C-82D7-7205F9706A7E}"/>
              </a:ext>
            </a:extLst>
          </p:cNvPr>
          <p:cNvSpPr txBox="1"/>
          <p:nvPr/>
        </p:nvSpPr>
        <p:spPr>
          <a:xfrm>
            <a:off x="4836988" y="4196320"/>
            <a:ext cx="25180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 b="1">
                <a:solidFill>
                  <a:schemeClr val="tx2"/>
                </a:solidFill>
                <a:latin typeface="+mn-ea"/>
                <a:ea typeface="+mn-ea"/>
              </a:defRPr>
            </a:lvl1pPr>
          </a:lstStyle>
          <a:p>
            <a:pPr algn="ctr"/>
            <a:r>
              <a:rPr lang="en-US" altLang="zh-CN" sz="2800" b="0" dirty="0">
                <a:solidFill>
                  <a:schemeClr val="bg2">
                    <a:lumMod val="25000"/>
                  </a:schemeClr>
                </a:solidFill>
                <a:latin typeface="思源宋体" panose="02020400000000000000" pitchFamily="18" charset="-122"/>
                <a:ea typeface="思源宋体" panose="02020400000000000000" pitchFamily="18" charset="-122"/>
              </a:rPr>
              <a:t>PART THREE</a:t>
            </a: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xmlns="" id="{42384960-BAE3-4218-B154-AC19F5FDECAE}"/>
              </a:ext>
            </a:extLst>
          </p:cNvPr>
          <p:cNvCxnSpPr>
            <a:cxnSpLocks/>
          </p:cNvCxnSpPr>
          <p:nvPr/>
        </p:nvCxnSpPr>
        <p:spPr>
          <a:xfrm>
            <a:off x="3529432" y="2232276"/>
            <a:ext cx="1485378" cy="0"/>
          </a:xfrm>
          <a:prstGeom prst="line">
            <a:avLst/>
          </a:prstGeom>
          <a:ln w="25400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C8B1A538-4434-4A91-91BD-39411768C706}"/>
              </a:ext>
            </a:extLst>
          </p:cNvPr>
          <p:cNvCxnSpPr>
            <a:cxnSpLocks/>
          </p:cNvCxnSpPr>
          <p:nvPr/>
        </p:nvCxnSpPr>
        <p:spPr>
          <a:xfrm>
            <a:off x="4272121" y="4010953"/>
            <a:ext cx="3647758" cy="0"/>
          </a:xfrm>
          <a:prstGeom prst="line">
            <a:avLst/>
          </a:prstGeom>
          <a:ln w="25400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18ED97A9-34C5-4936-ACA0-FF7413FAC4E4}"/>
              </a:ext>
            </a:extLst>
          </p:cNvPr>
          <p:cNvCxnSpPr>
            <a:cxnSpLocks/>
          </p:cNvCxnSpPr>
          <p:nvPr/>
        </p:nvCxnSpPr>
        <p:spPr>
          <a:xfrm>
            <a:off x="7177190" y="2232276"/>
            <a:ext cx="1485378" cy="0"/>
          </a:xfrm>
          <a:prstGeom prst="line">
            <a:avLst/>
          </a:prstGeom>
          <a:ln w="25400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842AB20D-1243-4753-85D4-AAEA351B516F}"/>
              </a:ext>
            </a:extLst>
          </p:cNvPr>
          <p:cNvSpPr/>
          <p:nvPr/>
        </p:nvSpPr>
        <p:spPr>
          <a:xfrm>
            <a:off x="251791" y="225287"/>
            <a:ext cx="11675166" cy="6387548"/>
          </a:xfrm>
          <a:prstGeom prst="rect">
            <a:avLst/>
          </a:prstGeom>
          <a:noFill/>
          <a:ln w="25400"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 descr="图片包含 植物&#10;&#10;已生成极高可信度的说明">
            <a:extLst>
              <a:ext uri="{FF2B5EF4-FFF2-40B4-BE49-F238E27FC236}">
                <a16:creationId xmlns:a16="http://schemas.microsoft.com/office/drawing/2014/main" xmlns="" id="{9267AC5D-ADEA-4D26-A284-7D6EE41E5F5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796085" flipV="1">
            <a:off x="5591936" y="836299"/>
            <a:ext cx="1308450" cy="2504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03019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14:reveal/>
      </p:transition>
    </mc:Choice>
    <mc:Fallback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F79C2A9F-8667-43EF-B982-09F1186A5C83}"/>
              </a:ext>
            </a:extLst>
          </p:cNvPr>
          <p:cNvSpPr/>
          <p:nvPr/>
        </p:nvSpPr>
        <p:spPr>
          <a:xfrm>
            <a:off x="4473088" y="969816"/>
            <a:ext cx="324582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400">
                <a:latin typeface="思源宋体 Light" panose="02020300000000000000" pitchFamily="18" charset="-122"/>
                <a:ea typeface="思源宋体 Light" panose="02020300000000000000" pitchFamily="18" charset="-122"/>
              </a:rPr>
              <a:t>Understanding of corporate culture</a:t>
            </a:r>
            <a:endParaRPr lang="zh-CN" altLang="en-US" sz="1400" dirty="0">
              <a:latin typeface="思源宋体 Light" panose="02020300000000000000" pitchFamily="18" charset="-122"/>
              <a:ea typeface="思源宋体 Light" panose="02020300000000000000" pitchFamily="18" charset="-122"/>
            </a:endParaRPr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EE754F5B-FB02-494E-84E5-A60D6D9EC93D}"/>
              </a:ext>
            </a:extLst>
          </p:cNvPr>
          <p:cNvCxnSpPr>
            <a:cxnSpLocks/>
          </p:cNvCxnSpPr>
          <p:nvPr/>
        </p:nvCxnSpPr>
        <p:spPr>
          <a:xfrm>
            <a:off x="4711050" y="1390447"/>
            <a:ext cx="660524" cy="0"/>
          </a:xfrm>
          <a:prstGeom prst="line">
            <a:avLst/>
          </a:prstGeom>
          <a:ln w="25400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F1D942FD-B74B-4121-8B52-B0E1DA53C806}"/>
              </a:ext>
            </a:extLst>
          </p:cNvPr>
          <p:cNvCxnSpPr>
            <a:cxnSpLocks/>
          </p:cNvCxnSpPr>
          <p:nvPr/>
        </p:nvCxnSpPr>
        <p:spPr>
          <a:xfrm>
            <a:off x="6820426" y="1390447"/>
            <a:ext cx="660524" cy="0"/>
          </a:xfrm>
          <a:prstGeom prst="line">
            <a:avLst/>
          </a:prstGeom>
          <a:ln w="25400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3">
            <a:extLst>
              <a:ext uri="{FF2B5EF4-FFF2-40B4-BE49-F238E27FC236}">
                <a16:creationId xmlns:a16="http://schemas.microsoft.com/office/drawing/2014/main" xmlns="" id="{C68E6360-99DC-4AE3-BE1A-BE8F5EFCE58F}"/>
              </a:ext>
            </a:extLst>
          </p:cNvPr>
          <p:cNvSpPr txBox="1"/>
          <p:nvPr/>
        </p:nvSpPr>
        <p:spPr>
          <a:xfrm>
            <a:off x="3769393" y="446596"/>
            <a:ext cx="46532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zh-CN" altLang="en-US" sz="3200" spc="600">
                <a:solidFill>
                  <a:schemeClr val="tx1"/>
                </a:solidFill>
                <a:latin typeface="思源宋体 Light" panose="02020300000000000000" pitchFamily="18" charset="-122"/>
                <a:ea typeface="思源宋体 Light" panose="02020300000000000000" pitchFamily="18" charset="-122"/>
              </a:rPr>
              <a:t>对企业文化的理解</a:t>
            </a:r>
            <a:endParaRPr lang="zh-CN" altLang="en-US" sz="3200" spc="600" dirty="0">
              <a:solidFill>
                <a:schemeClr val="tx1"/>
              </a:solidFill>
              <a:latin typeface="思源宋体 Light" panose="02020300000000000000" pitchFamily="18" charset="-122"/>
              <a:ea typeface="思源宋体 Light" panose="02020300000000000000" pitchFamily="18" charset="-122"/>
            </a:endParaRPr>
          </a:p>
        </p:txBody>
      </p:sp>
      <p:pic>
        <p:nvPicPr>
          <p:cNvPr id="14" name="图片 13" descr="图片包含 植物&#10;&#10;已生成极高可信度的说明">
            <a:extLst>
              <a:ext uri="{FF2B5EF4-FFF2-40B4-BE49-F238E27FC236}">
                <a16:creationId xmlns:a16="http://schemas.microsoft.com/office/drawing/2014/main" xmlns="" id="{D0B078E4-8966-4C9C-9D6D-DF3EF113746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796085" flipV="1">
            <a:off x="5849547" y="683061"/>
            <a:ext cx="741342" cy="1419115"/>
          </a:xfrm>
          <a:prstGeom prst="rect">
            <a:avLst/>
          </a:prstGeom>
        </p:spPr>
      </p:pic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F32E14D7-5B91-400C-8669-D1A6ECA5E5CA}"/>
              </a:ext>
            </a:extLst>
          </p:cNvPr>
          <p:cNvSpPr/>
          <p:nvPr/>
        </p:nvSpPr>
        <p:spPr>
          <a:xfrm>
            <a:off x="251791" y="225287"/>
            <a:ext cx="11675166" cy="6387548"/>
          </a:xfrm>
          <a:prstGeom prst="rect">
            <a:avLst/>
          </a:prstGeom>
          <a:noFill/>
          <a:ln w="25400"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TextBox 8">
            <a:extLst>
              <a:ext uri="{FF2B5EF4-FFF2-40B4-BE49-F238E27FC236}">
                <a16:creationId xmlns:a16="http://schemas.microsoft.com/office/drawing/2014/main" xmlns="" id="{C7C6D876-8D25-4E03-8D57-4AB8AA4A4B2C}"/>
              </a:ext>
            </a:extLst>
          </p:cNvPr>
          <p:cNvSpPr txBox="1"/>
          <p:nvPr/>
        </p:nvSpPr>
        <p:spPr>
          <a:xfrm>
            <a:off x="1449823" y="3582638"/>
            <a:ext cx="28597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思源宋体 Light" panose="02020300000000000000" pitchFamily="18" charset="-122"/>
                <a:ea typeface="思源宋体 Light" panose="02020300000000000000" pitchFamily="18" charset="-122"/>
              </a:rPr>
              <a:t>以务实的精神，积极开拓进取，实现财富的共享，实现知识的共享。</a:t>
            </a:r>
          </a:p>
        </p:txBody>
      </p:sp>
      <p:sp>
        <p:nvSpPr>
          <p:cNvPr id="17" name="TextBox 10">
            <a:extLst>
              <a:ext uri="{FF2B5EF4-FFF2-40B4-BE49-F238E27FC236}">
                <a16:creationId xmlns:a16="http://schemas.microsoft.com/office/drawing/2014/main" xmlns="" id="{C2CC23D3-1740-4BE7-8C0A-4DC77B7C4A6A}"/>
              </a:ext>
            </a:extLst>
          </p:cNvPr>
          <p:cNvSpPr txBox="1"/>
          <p:nvPr/>
        </p:nvSpPr>
        <p:spPr>
          <a:xfrm>
            <a:off x="1141598" y="3013385"/>
            <a:ext cx="31679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思源宋体 Light" panose="02020300000000000000" pitchFamily="18" charset="-122"/>
                <a:ea typeface="思源宋体 Light" panose="02020300000000000000" pitchFamily="18" charset="-122"/>
              </a:rPr>
              <a:t>求实、进取、共享</a:t>
            </a:r>
          </a:p>
        </p:txBody>
      </p:sp>
      <p:sp>
        <p:nvSpPr>
          <p:cNvPr id="18" name="TextBox 8">
            <a:extLst>
              <a:ext uri="{FF2B5EF4-FFF2-40B4-BE49-F238E27FC236}">
                <a16:creationId xmlns:a16="http://schemas.microsoft.com/office/drawing/2014/main" xmlns="" id="{49449C2D-70DE-4035-A9FC-75488F62234D}"/>
              </a:ext>
            </a:extLst>
          </p:cNvPr>
          <p:cNvSpPr txBox="1"/>
          <p:nvPr/>
        </p:nvSpPr>
        <p:spPr>
          <a:xfrm>
            <a:off x="4112783" y="5685313"/>
            <a:ext cx="421487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思源宋体 Light" panose="02020300000000000000" pitchFamily="18" charset="-122"/>
                <a:ea typeface="思源宋体 Light" panose="02020300000000000000" pitchFamily="18" charset="-122"/>
              </a:rPr>
              <a:t>以专业高效的服务服务精神为依托，以创新的技术为手段，实现企业与客户的共赢，企业与员工的共赢，企业与社会的共赢。</a:t>
            </a:r>
          </a:p>
        </p:txBody>
      </p:sp>
      <p:sp>
        <p:nvSpPr>
          <p:cNvPr id="19" name="TextBox 10">
            <a:extLst>
              <a:ext uri="{FF2B5EF4-FFF2-40B4-BE49-F238E27FC236}">
                <a16:creationId xmlns:a16="http://schemas.microsoft.com/office/drawing/2014/main" xmlns="" id="{BFD589BC-5B68-44A8-B630-93FBC3750199}"/>
              </a:ext>
            </a:extLst>
          </p:cNvPr>
          <p:cNvSpPr txBox="1"/>
          <p:nvPr/>
        </p:nvSpPr>
        <p:spPr>
          <a:xfrm>
            <a:off x="4272706" y="5196931"/>
            <a:ext cx="37115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思源宋体 Light" panose="02020300000000000000" pitchFamily="18" charset="-122"/>
                <a:ea typeface="思源宋体 Light" panose="02020300000000000000" pitchFamily="18" charset="-122"/>
              </a:rPr>
              <a:t>专业、高效、创新、共赢</a:t>
            </a:r>
          </a:p>
        </p:txBody>
      </p:sp>
      <p:sp>
        <p:nvSpPr>
          <p:cNvPr id="20" name="TextBox 8">
            <a:extLst>
              <a:ext uri="{FF2B5EF4-FFF2-40B4-BE49-F238E27FC236}">
                <a16:creationId xmlns:a16="http://schemas.microsoft.com/office/drawing/2014/main" xmlns="" id="{E2174F97-94EF-475D-A74F-8B5ED576BC52}"/>
              </a:ext>
            </a:extLst>
          </p:cNvPr>
          <p:cNvSpPr txBox="1"/>
          <p:nvPr/>
        </p:nvSpPr>
        <p:spPr>
          <a:xfrm>
            <a:off x="7882438" y="3571716"/>
            <a:ext cx="316796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思源宋体 Light" panose="02020300000000000000" pitchFamily="18" charset="-122"/>
                <a:ea typeface="思源宋体 Light" panose="02020300000000000000" pitchFamily="18" charset="-122"/>
              </a:rPr>
              <a:t>企业承担着自己应尽的社会责任，企业在创造利润的同时也在为社会增进福利，为员工提供了工作机会。企业的目标与社会需求，与员工的需求是相一致的。</a:t>
            </a:r>
          </a:p>
        </p:txBody>
      </p:sp>
      <p:sp>
        <p:nvSpPr>
          <p:cNvPr id="21" name="TextBox 10">
            <a:extLst>
              <a:ext uri="{FF2B5EF4-FFF2-40B4-BE49-F238E27FC236}">
                <a16:creationId xmlns:a16="http://schemas.microsoft.com/office/drawing/2014/main" xmlns="" id="{EFA43DB8-E2A7-4B1E-8C7B-33B6C86D1EC4}"/>
              </a:ext>
            </a:extLst>
          </p:cNvPr>
          <p:cNvSpPr txBox="1"/>
          <p:nvPr/>
        </p:nvSpPr>
        <p:spPr>
          <a:xfrm>
            <a:off x="7882438" y="3002463"/>
            <a:ext cx="31679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chemeClr val="bg2">
                    <a:lumMod val="25000"/>
                  </a:schemeClr>
                </a:solidFill>
                <a:latin typeface="思源宋体 Light" panose="02020300000000000000" pitchFamily="18" charset="-122"/>
                <a:ea typeface="思源宋体 Light" panose="02020300000000000000" pitchFamily="18" charset="-122"/>
              </a:rPr>
              <a:t>社会责任</a:t>
            </a:r>
            <a:endParaRPr lang="zh-CN" altLang="en-US" sz="2400" b="1" dirty="0">
              <a:solidFill>
                <a:schemeClr val="bg2">
                  <a:lumMod val="25000"/>
                </a:schemeClr>
              </a:solidFill>
              <a:latin typeface="思源宋体 Light" panose="02020300000000000000" pitchFamily="18" charset="-122"/>
              <a:ea typeface="思源宋体 Light" panose="02020300000000000000" pitchFamily="18" charset="-122"/>
            </a:endParaRPr>
          </a:p>
        </p:txBody>
      </p:sp>
      <p:pic>
        <p:nvPicPr>
          <p:cNvPr id="23" name="图片 22" descr="图片包含 植物&#10;&#10;已生成极高可信度的说明">
            <a:extLst>
              <a:ext uri="{FF2B5EF4-FFF2-40B4-BE49-F238E27FC236}">
                <a16:creationId xmlns:a16="http://schemas.microsoft.com/office/drawing/2014/main" xmlns="" id="{75A297A4-4414-4568-B08E-2FFB6826525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7790" y="2367394"/>
            <a:ext cx="2407163" cy="2663195"/>
          </a:xfrm>
          <a:prstGeom prst="rect">
            <a:avLst/>
          </a:prstGeom>
        </p:spPr>
      </p:pic>
      <p:sp>
        <p:nvSpPr>
          <p:cNvPr id="24" name="椭圆 23">
            <a:extLst>
              <a:ext uri="{FF2B5EF4-FFF2-40B4-BE49-F238E27FC236}">
                <a16:creationId xmlns:a16="http://schemas.microsoft.com/office/drawing/2014/main" xmlns="" id="{F2867FC1-B7DB-42BC-893A-FEBFB4B78C25}"/>
              </a:ext>
            </a:extLst>
          </p:cNvPr>
          <p:cNvSpPr/>
          <p:nvPr/>
        </p:nvSpPr>
        <p:spPr>
          <a:xfrm>
            <a:off x="4645948" y="2087626"/>
            <a:ext cx="2900104" cy="2900104"/>
          </a:xfrm>
          <a:prstGeom prst="ellipse">
            <a:avLst/>
          </a:prstGeom>
          <a:noFill/>
          <a:ln w="28575">
            <a:solidFill>
              <a:schemeClr val="bg2">
                <a:lumMod val="25000"/>
                <a:alpha val="50000"/>
              </a:schemeClr>
            </a:solidFill>
            <a:prstDash val="dash"/>
          </a:ln>
          <a:effectLst>
            <a:outerShdw blurRad="1270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37954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14:reveal/>
      </p:transition>
    </mc:Choice>
    <mc:Fallback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3E1B7B3B-0069-4C54-A4DB-A2C714012CF5}"/>
              </a:ext>
            </a:extLst>
          </p:cNvPr>
          <p:cNvSpPr/>
          <p:nvPr/>
        </p:nvSpPr>
        <p:spPr>
          <a:xfrm>
            <a:off x="5274749" y="969816"/>
            <a:ext cx="164250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400">
                <a:latin typeface="思源宋体 Light" panose="02020300000000000000" pitchFamily="18" charset="-122"/>
                <a:ea typeface="思源宋体 Light" panose="02020300000000000000" pitchFamily="18" charset="-122"/>
              </a:rPr>
              <a:t>Work experience</a:t>
            </a:r>
            <a:endParaRPr lang="zh-CN" altLang="en-US" sz="1400" dirty="0">
              <a:latin typeface="思源宋体 Light" panose="02020300000000000000" pitchFamily="18" charset="-122"/>
              <a:ea typeface="思源宋体 Light" panose="02020300000000000000" pitchFamily="18" charset="-122"/>
            </a:endParaRPr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B9BDC855-1BA1-4650-8316-BFB06419C752}"/>
              </a:ext>
            </a:extLst>
          </p:cNvPr>
          <p:cNvCxnSpPr>
            <a:cxnSpLocks/>
          </p:cNvCxnSpPr>
          <p:nvPr/>
        </p:nvCxnSpPr>
        <p:spPr>
          <a:xfrm>
            <a:off x="4711050" y="1390447"/>
            <a:ext cx="660524" cy="0"/>
          </a:xfrm>
          <a:prstGeom prst="line">
            <a:avLst/>
          </a:prstGeom>
          <a:ln w="25400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AE822917-B4A4-40B1-9291-84652FB30ADB}"/>
              </a:ext>
            </a:extLst>
          </p:cNvPr>
          <p:cNvCxnSpPr>
            <a:cxnSpLocks/>
          </p:cNvCxnSpPr>
          <p:nvPr/>
        </p:nvCxnSpPr>
        <p:spPr>
          <a:xfrm>
            <a:off x="6820426" y="1390447"/>
            <a:ext cx="660524" cy="0"/>
          </a:xfrm>
          <a:prstGeom prst="line">
            <a:avLst/>
          </a:prstGeom>
          <a:ln w="25400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3">
            <a:extLst>
              <a:ext uri="{FF2B5EF4-FFF2-40B4-BE49-F238E27FC236}">
                <a16:creationId xmlns:a16="http://schemas.microsoft.com/office/drawing/2014/main" xmlns="" id="{EED0FACB-F854-4949-9137-CFB9867EAFD5}"/>
              </a:ext>
            </a:extLst>
          </p:cNvPr>
          <p:cNvSpPr txBox="1"/>
          <p:nvPr/>
        </p:nvSpPr>
        <p:spPr>
          <a:xfrm>
            <a:off x="3769393" y="446596"/>
            <a:ext cx="46532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zh-CN" altLang="en-US" sz="3200" spc="600">
                <a:solidFill>
                  <a:schemeClr val="tx1"/>
                </a:solidFill>
                <a:latin typeface="思源宋体 Light" panose="02020300000000000000" pitchFamily="18" charset="-122"/>
                <a:ea typeface="思源宋体 Light" panose="02020300000000000000" pitchFamily="18" charset="-122"/>
              </a:rPr>
              <a:t>工作心得</a:t>
            </a:r>
          </a:p>
        </p:txBody>
      </p:sp>
      <p:pic>
        <p:nvPicPr>
          <p:cNvPr id="14" name="图片 13" descr="图片包含 植物&#10;&#10;已生成极高可信度的说明">
            <a:extLst>
              <a:ext uri="{FF2B5EF4-FFF2-40B4-BE49-F238E27FC236}">
                <a16:creationId xmlns:a16="http://schemas.microsoft.com/office/drawing/2014/main" xmlns="" id="{A5EAA2C6-BB7C-4614-A9B1-9ED625E339F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796085" flipV="1">
            <a:off x="5849547" y="683061"/>
            <a:ext cx="741342" cy="1419115"/>
          </a:xfrm>
          <a:prstGeom prst="rect">
            <a:avLst/>
          </a:prstGeom>
        </p:spPr>
      </p:pic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E1E78714-42B1-4CA4-95F6-DE162D74B84A}"/>
              </a:ext>
            </a:extLst>
          </p:cNvPr>
          <p:cNvSpPr/>
          <p:nvPr/>
        </p:nvSpPr>
        <p:spPr>
          <a:xfrm>
            <a:off x="251791" y="225287"/>
            <a:ext cx="11675166" cy="6387548"/>
          </a:xfrm>
          <a:prstGeom prst="rect">
            <a:avLst/>
          </a:prstGeom>
          <a:noFill/>
          <a:ln w="25400"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7" name="组合 46">
            <a:extLst>
              <a:ext uri="{FF2B5EF4-FFF2-40B4-BE49-F238E27FC236}">
                <a16:creationId xmlns:a16="http://schemas.microsoft.com/office/drawing/2014/main" xmlns="" id="{F4C14D10-3DBB-4C1F-8D60-922A9EF5BE03}"/>
              </a:ext>
            </a:extLst>
          </p:cNvPr>
          <p:cNvGrpSpPr/>
          <p:nvPr/>
        </p:nvGrpSpPr>
        <p:grpSpPr>
          <a:xfrm>
            <a:off x="2131708" y="2127445"/>
            <a:ext cx="1983092" cy="4000500"/>
            <a:chOff x="2131708" y="2261414"/>
            <a:chExt cx="1983092" cy="4000500"/>
          </a:xfrm>
        </p:grpSpPr>
        <p:sp>
          <p:nvSpPr>
            <p:cNvPr id="41" name="矩形: 圆角 40">
              <a:extLst>
                <a:ext uri="{FF2B5EF4-FFF2-40B4-BE49-F238E27FC236}">
                  <a16:creationId xmlns:a16="http://schemas.microsoft.com/office/drawing/2014/main" xmlns="" id="{D34EFF1A-EE10-4B19-8645-C3690FF2631D}"/>
                </a:ext>
              </a:extLst>
            </p:cNvPr>
            <p:cNvSpPr/>
            <p:nvPr/>
          </p:nvSpPr>
          <p:spPr>
            <a:xfrm>
              <a:off x="2131708" y="2261414"/>
              <a:ext cx="1983092" cy="4000500"/>
            </a:xfrm>
            <a:prstGeom prst="roundRect">
              <a:avLst/>
            </a:prstGeom>
            <a:noFill/>
            <a:ln>
              <a:solidFill>
                <a:schemeClr val="tx1">
                  <a:lumMod val="85000"/>
                  <a:lumOff val="1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5" name="图片 24">
              <a:extLst>
                <a:ext uri="{FF2B5EF4-FFF2-40B4-BE49-F238E27FC236}">
                  <a16:creationId xmlns:a16="http://schemas.microsoft.com/office/drawing/2014/main" xmlns="" id="{446B1F98-9A07-4E39-86C1-7DEA74B0C40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75980" y="2708757"/>
              <a:ext cx="1474736" cy="858428"/>
            </a:xfrm>
            <a:prstGeom prst="rect">
              <a:avLst/>
            </a:prstGeom>
          </p:spPr>
        </p:pic>
        <p:sp>
          <p:nvSpPr>
            <p:cNvPr id="28" name="TextBox 8">
              <a:extLst>
                <a:ext uri="{FF2B5EF4-FFF2-40B4-BE49-F238E27FC236}">
                  <a16:creationId xmlns:a16="http://schemas.microsoft.com/office/drawing/2014/main" xmlns="" id="{2810D524-5C6C-4C40-9897-F43F5E2ED6CE}"/>
                </a:ext>
              </a:extLst>
            </p:cNvPr>
            <p:cNvSpPr txBox="1"/>
            <p:nvPr/>
          </p:nvSpPr>
          <p:spPr>
            <a:xfrm>
              <a:off x="2253844" y="4261664"/>
              <a:ext cx="1719008" cy="18158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bg2">
                      <a:lumMod val="25000"/>
                    </a:schemeClr>
                  </a:solidFill>
                  <a:latin typeface="思源宋体 Light" panose="02020300000000000000" pitchFamily="18" charset="-122"/>
                  <a:ea typeface="思源宋体 Light" panose="02020300000000000000" pitchFamily="18" charset="-122"/>
                </a:rPr>
                <a:t>这是我的第一份真正意义上的工作，是一个转折点。我要用我所学的知识去创造财富，为自己，为公司</a:t>
              </a:r>
            </a:p>
          </p:txBody>
        </p:sp>
        <p:sp>
          <p:nvSpPr>
            <p:cNvPr id="29" name="TextBox 10">
              <a:extLst>
                <a:ext uri="{FF2B5EF4-FFF2-40B4-BE49-F238E27FC236}">
                  <a16:creationId xmlns:a16="http://schemas.microsoft.com/office/drawing/2014/main" xmlns="" id="{A550C166-2125-4776-B8F2-53802D0018BF}"/>
                </a:ext>
              </a:extLst>
            </p:cNvPr>
            <p:cNvSpPr txBox="1"/>
            <p:nvPr/>
          </p:nvSpPr>
          <p:spPr>
            <a:xfrm>
              <a:off x="2253844" y="3680871"/>
              <a:ext cx="171900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2">
                      <a:lumMod val="25000"/>
                    </a:schemeClr>
                  </a:solidFill>
                  <a:latin typeface="思源宋体 Light" panose="02020300000000000000" pitchFamily="18" charset="-122"/>
                  <a:ea typeface="思源宋体 Light" panose="02020300000000000000" pitchFamily="18" charset="-122"/>
                </a:rPr>
                <a:t>新的定位</a:t>
              </a:r>
            </a:p>
          </p:txBody>
        </p: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xmlns="" id="{E52A5430-3DED-489F-B211-53825F63C9BE}"/>
                </a:ext>
              </a:extLst>
            </p:cNvPr>
            <p:cNvCxnSpPr>
              <a:cxnSpLocks/>
            </p:cNvCxnSpPr>
            <p:nvPr/>
          </p:nvCxnSpPr>
          <p:spPr>
            <a:xfrm>
              <a:off x="2375980" y="3567185"/>
              <a:ext cx="1474736" cy="0"/>
            </a:xfrm>
            <a:prstGeom prst="line">
              <a:avLst/>
            </a:prstGeom>
            <a:ln w="25400">
              <a:solidFill>
                <a:schemeClr val="bg2">
                  <a:lumMod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xmlns="" id="{533884FC-34B9-4CCD-ABF7-77828307F332}"/>
              </a:ext>
            </a:extLst>
          </p:cNvPr>
          <p:cNvGrpSpPr/>
          <p:nvPr/>
        </p:nvGrpSpPr>
        <p:grpSpPr>
          <a:xfrm>
            <a:off x="5277158" y="2127445"/>
            <a:ext cx="1983092" cy="4000500"/>
            <a:chOff x="2131708" y="2261414"/>
            <a:chExt cx="1983092" cy="4000500"/>
          </a:xfrm>
          <a:noFill/>
        </p:grpSpPr>
        <p:sp>
          <p:nvSpPr>
            <p:cNvPr id="49" name="矩形: 圆角 48">
              <a:extLst>
                <a:ext uri="{FF2B5EF4-FFF2-40B4-BE49-F238E27FC236}">
                  <a16:creationId xmlns:a16="http://schemas.microsoft.com/office/drawing/2014/main" xmlns="" id="{D9A1DC75-F775-4610-AB97-AE5061459A9B}"/>
                </a:ext>
              </a:extLst>
            </p:cNvPr>
            <p:cNvSpPr/>
            <p:nvPr/>
          </p:nvSpPr>
          <p:spPr>
            <a:xfrm>
              <a:off x="2131708" y="2261414"/>
              <a:ext cx="1983092" cy="4000500"/>
            </a:xfrm>
            <a:prstGeom prst="roundRect">
              <a:avLst/>
            </a:prstGeom>
            <a:noFill/>
            <a:ln>
              <a:solidFill>
                <a:schemeClr val="tx1">
                  <a:lumMod val="85000"/>
                  <a:lumOff val="1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50" name="图片 49">
              <a:extLst>
                <a:ext uri="{FF2B5EF4-FFF2-40B4-BE49-F238E27FC236}">
                  <a16:creationId xmlns:a16="http://schemas.microsoft.com/office/drawing/2014/main" xmlns="" id="{13701278-9D5A-4521-A10C-5B7F18CB413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75980" y="2708757"/>
              <a:ext cx="1474736" cy="858428"/>
            </a:xfrm>
            <a:prstGeom prst="rect">
              <a:avLst/>
            </a:prstGeom>
            <a:grpFill/>
          </p:spPr>
        </p:pic>
        <p:sp>
          <p:nvSpPr>
            <p:cNvPr id="51" name="TextBox 8">
              <a:extLst>
                <a:ext uri="{FF2B5EF4-FFF2-40B4-BE49-F238E27FC236}">
                  <a16:creationId xmlns:a16="http://schemas.microsoft.com/office/drawing/2014/main" xmlns="" id="{7D286200-4661-4E84-8201-F2B3FD29AA2B}"/>
                </a:ext>
              </a:extLst>
            </p:cNvPr>
            <p:cNvSpPr txBox="1"/>
            <p:nvPr/>
          </p:nvSpPr>
          <p:spPr>
            <a:xfrm>
              <a:off x="2253844" y="4261664"/>
              <a:ext cx="1719008" cy="1815882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bg2">
                      <a:lumMod val="25000"/>
                    </a:schemeClr>
                  </a:solidFill>
                  <a:latin typeface="思源宋体 Light" panose="02020300000000000000" pitchFamily="18" charset="-122"/>
                  <a:ea typeface="思源宋体 Light" panose="02020300000000000000" pitchFamily="18" charset="-122"/>
                </a:rPr>
                <a:t>工作之中，我们就如螺丝钉，任何一个掉队都有可能导致机器瘫痪，只有协同合作，才能实现共同价值</a:t>
              </a:r>
            </a:p>
          </p:txBody>
        </p:sp>
        <p:sp>
          <p:nvSpPr>
            <p:cNvPr id="52" name="TextBox 10">
              <a:extLst>
                <a:ext uri="{FF2B5EF4-FFF2-40B4-BE49-F238E27FC236}">
                  <a16:creationId xmlns:a16="http://schemas.microsoft.com/office/drawing/2014/main" xmlns="" id="{3AEF9C3F-BD0F-4C4A-9847-0DAC1AA17ACA}"/>
                </a:ext>
              </a:extLst>
            </p:cNvPr>
            <p:cNvSpPr txBox="1"/>
            <p:nvPr/>
          </p:nvSpPr>
          <p:spPr>
            <a:xfrm>
              <a:off x="2253844" y="3680871"/>
              <a:ext cx="1719008" cy="46166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2">
                      <a:lumMod val="25000"/>
                    </a:schemeClr>
                  </a:solidFill>
                  <a:latin typeface="思源宋体 Light" panose="02020300000000000000" pitchFamily="18" charset="-122"/>
                  <a:ea typeface="思源宋体 Light" panose="02020300000000000000" pitchFamily="18" charset="-122"/>
                </a:rPr>
                <a:t>团队精神</a:t>
              </a:r>
            </a:p>
          </p:txBody>
        </p:sp>
        <p:cxnSp>
          <p:nvCxnSpPr>
            <p:cNvPr id="53" name="直接连接符 52">
              <a:extLst>
                <a:ext uri="{FF2B5EF4-FFF2-40B4-BE49-F238E27FC236}">
                  <a16:creationId xmlns:a16="http://schemas.microsoft.com/office/drawing/2014/main" xmlns="" id="{D1115BD2-4CAD-4362-A29F-1AFF06D60918}"/>
                </a:ext>
              </a:extLst>
            </p:cNvPr>
            <p:cNvCxnSpPr>
              <a:cxnSpLocks/>
            </p:cNvCxnSpPr>
            <p:nvPr/>
          </p:nvCxnSpPr>
          <p:spPr>
            <a:xfrm>
              <a:off x="2375980" y="3567185"/>
              <a:ext cx="1474736" cy="0"/>
            </a:xfrm>
            <a:prstGeom prst="line">
              <a:avLst/>
            </a:prstGeom>
            <a:grpFill/>
            <a:ln w="25400">
              <a:solidFill>
                <a:schemeClr val="bg2">
                  <a:lumMod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xmlns="" id="{83558D47-D3FB-448D-B9D0-7909CE7AA90F}"/>
              </a:ext>
            </a:extLst>
          </p:cNvPr>
          <p:cNvGrpSpPr/>
          <p:nvPr/>
        </p:nvGrpSpPr>
        <p:grpSpPr>
          <a:xfrm>
            <a:off x="8422607" y="2127445"/>
            <a:ext cx="1983092" cy="4000500"/>
            <a:chOff x="2131708" y="2261414"/>
            <a:chExt cx="1983092" cy="4000500"/>
          </a:xfrm>
        </p:grpSpPr>
        <p:sp>
          <p:nvSpPr>
            <p:cNvPr id="55" name="矩形: 圆角 54">
              <a:extLst>
                <a:ext uri="{FF2B5EF4-FFF2-40B4-BE49-F238E27FC236}">
                  <a16:creationId xmlns:a16="http://schemas.microsoft.com/office/drawing/2014/main" xmlns="" id="{167FAD95-EFF4-4B1D-AC09-5E2DC99A5DD0}"/>
                </a:ext>
              </a:extLst>
            </p:cNvPr>
            <p:cNvSpPr/>
            <p:nvPr/>
          </p:nvSpPr>
          <p:spPr>
            <a:xfrm>
              <a:off x="2131708" y="2261414"/>
              <a:ext cx="1983092" cy="4000500"/>
            </a:xfrm>
            <a:prstGeom prst="roundRect">
              <a:avLst/>
            </a:prstGeom>
            <a:noFill/>
            <a:ln>
              <a:solidFill>
                <a:schemeClr val="tx1">
                  <a:lumMod val="85000"/>
                  <a:lumOff val="1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56" name="图片 55">
              <a:extLst>
                <a:ext uri="{FF2B5EF4-FFF2-40B4-BE49-F238E27FC236}">
                  <a16:creationId xmlns:a16="http://schemas.microsoft.com/office/drawing/2014/main" xmlns="" id="{7A56F91D-8BD8-4948-8150-9007DB80F18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75980" y="2708757"/>
              <a:ext cx="1474736" cy="858428"/>
            </a:xfrm>
            <a:prstGeom prst="rect">
              <a:avLst/>
            </a:prstGeom>
          </p:spPr>
        </p:pic>
        <p:sp>
          <p:nvSpPr>
            <p:cNvPr id="57" name="TextBox 8">
              <a:extLst>
                <a:ext uri="{FF2B5EF4-FFF2-40B4-BE49-F238E27FC236}">
                  <a16:creationId xmlns:a16="http://schemas.microsoft.com/office/drawing/2014/main" xmlns="" id="{F83DA40E-A1CC-4AD6-9134-E64E9E069DE0}"/>
                </a:ext>
              </a:extLst>
            </p:cNvPr>
            <p:cNvSpPr txBox="1"/>
            <p:nvPr/>
          </p:nvSpPr>
          <p:spPr>
            <a:xfrm>
              <a:off x="2253844" y="4261664"/>
              <a:ext cx="1719008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bg2">
                      <a:lumMod val="25000"/>
                    </a:schemeClr>
                  </a:solidFill>
                  <a:latin typeface="思源宋体 Light" panose="02020300000000000000" pitchFamily="18" charset="-122"/>
                  <a:ea typeface="思源宋体 Light" panose="02020300000000000000" pitchFamily="18" charset="-122"/>
                </a:rPr>
                <a:t>在工作中我也深深体会到要做一个勇于承担责任的人</a:t>
              </a:r>
              <a:r>
                <a:rPr lang="en-US" altLang="zh-CN" sz="1600" dirty="0">
                  <a:solidFill>
                    <a:schemeClr val="bg2">
                      <a:lumMod val="25000"/>
                    </a:schemeClr>
                  </a:solidFill>
                  <a:latin typeface="思源宋体 Light" panose="02020300000000000000" pitchFamily="18" charset="-122"/>
                  <a:ea typeface="思源宋体 Light" panose="02020300000000000000" pitchFamily="18" charset="-122"/>
                </a:rPr>
                <a:t>,</a:t>
              </a:r>
              <a:r>
                <a:rPr lang="zh-CN" altLang="en-US" sz="1600" dirty="0">
                  <a:solidFill>
                    <a:schemeClr val="bg2">
                      <a:lumMod val="25000"/>
                    </a:schemeClr>
                  </a:solidFill>
                  <a:latin typeface="思源宋体 Light" panose="02020300000000000000" pitchFamily="18" charset="-122"/>
                  <a:ea typeface="思源宋体 Light" panose="02020300000000000000" pitchFamily="18" charset="-122"/>
                </a:rPr>
                <a:t>真真正正认识到“负责”一词的意义</a:t>
              </a:r>
            </a:p>
          </p:txBody>
        </p:sp>
        <p:sp>
          <p:nvSpPr>
            <p:cNvPr id="58" name="TextBox 10">
              <a:extLst>
                <a:ext uri="{FF2B5EF4-FFF2-40B4-BE49-F238E27FC236}">
                  <a16:creationId xmlns:a16="http://schemas.microsoft.com/office/drawing/2014/main" xmlns="" id="{672FD3B9-BC15-42F4-BF59-889D1BFE4F4D}"/>
                </a:ext>
              </a:extLst>
            </p:cNvPr>
            <p:cNvSpPr txBox="1"/>
            <p:nvPr/>
          </p:nvSpPr>
          <p:spPr>
            <a:xfrm>
              <a:off x="2253844" y="3680871"/>
              <a:ext cx="171900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2">
                      <a:lumMod val="25000"/>
                    </a:schemeClr>
                  </a:solidFill>
                  <a:latin typeface="思源宋体 Light" panose="02020300000000000000" pitchFamily="18" charset="-122"/>
                  <a:ea typeface="思源宋体 Light" panose="02020300000000000000" pitchFamily="18" charset="-122"/>
                </a:rPr>
                <a:t>责任感</a:t>
              </a:r>
            </a:p>
          </p:txBody>
        </p:sp>
        <p:cxnSp>
          <p:nvCxnSpPr>
            <p:cNvPr id="59" name="直接连接符 58">
              <a:extLst>
                <a:ext uri="{FF2B5EF4-FFF2-40B4-BE49-F238E27FC236}">
                  <a16:creationId xmlns:a16="http://schemas.microsoft.com/office/drawing/2014/main" xmlns="" id="{15BF5B4A-5D10-4922-9832-42BF54D55334}"/>
                </a:ext>
              </a:extLst>
            </p:cNvPr>
            <p:cNvCxnSpPr>
              <a:cxnSpLocks/>
            </p:cNvCxnSpPr>
            <p:nvPr/>
          </p:nvCxnSpPr>
          <p:spPr>
            <a:xfrm>
              <a:off x="2375980" y="3567185"/>
              <a:ext cx="1474736" cy="0"/>
            </a:xfrm>
            <a:prstGeom prst="line">
              <a:avLst/>
            </a:prstGeom>
            <a:ln w="25400">
              <a:solidFill>
                <a:schemeClr val="bg2">
                  <a:lumMod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0699099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14:reveal/>
      </p:transition>
    </mc:Choice>
    <mc:Fallback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8">
            <a:extLst>
              <a:ext uri="{FF2B5EF4-FFF2-40B4-BE49-F238E27FC236}">
                <a16:creationId xmlns:a16="http://schemas.microsoft.com/office/drawing/2014/main" xmlns="" id="{7D7B7128-C79B-4990-99F7-825FC20C78A0}"/>
              </a:ext>
            </a:extLst>
          </p:cNvPr>
          <p:cNvSpPr txBox="1"/>
          <p:nvPr/>
        </p:nvSpPr>
        <p:spPr>
          <a:xfrm>
            <a:off x="3148308" y="2595775"/>
            <a:ext cx="46532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latin typeface="思源宋体 Light" panose="02020300000000000000" pitchFamily="18" charset="-122"/>
                <a:ea typeface="思源宋体 Light" panose="02020300000000000000" pitchFamily="18" charset="-122"/>
              </a:rPr>
              <a:t>●      对工作负责任就是信守你的承诺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4A4FFF9D-50D7-44FB-B61B-85F5B8187DE5}"/>
              </a:ext>
            </a:extLst>
          </p:cNvPr>
          <p:cNvSpPr/>
          <p:nvPr/>
        </p:nvSpPr>
        <p:spPr>
          <a:xfrm>
            <a:off x="5104126" y="969816"/>
            <a:ext cx="198374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400">
                <a:latin typeface="思源宋体 Light" panose="02020300000000000000" pitchFamily="18" charset="-122"/>
                <a:ea typeface="思源宋体 Light" panose="02020300000000000000" pitchFamily="18" charset="-122"/>
              </a:rPr>
              <a:t>About Responsibility</a:t>
            </a:r>
            <a:endParaRPr lang="zh-CN" altLang="en-US" sz="1400" dirty="0">
              <a:latin typeface="思源宋体 Light" panose="02020300000000000000" pitchFamily="18" charset="-122"/>
              <a:ea typeface="思源宋体 Light" panose="02020300000000000000" pitchFamily="18" charset="-122"/>
            </a:endParaRP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07E3359C-F4C1-4D6B-820C-6A072DB7B366}"/>
              </a:ext>
            </a:extLst>
          </p:cNvPr>
          <p:cNvCxnSpPr>
            <a:cxnSpLocks/>
          </p:cNvCxnSpPr>
          <p:nvPr/>
        </p:nvCxnSpPr>
        <p:spPr>
          <a:xfrm>
            <a:off x="4711050" y="1390447"/>
            <a:ext cx="660524" cy="0"/>
          </a:xfrm>
          <a:prstGeom prst="line">
            <a:avLst/>
          </a:prstGeom>
          <a:ln w="25400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B3BA8F42-22D3-4DA6-9D0A-49D1B4CF845B}"/>
              </a:ext>
            </a:extLst>
          </p:cNvPr>
          <p:cNvCxnSpPr>
            <a:cxnSpLocks/>
          </p:cNvCxnSpPr>
          <p:nvPr/>
        </p:nvCxnSpPr>
        <p:spPr>
          <a:xfrm>
            <a:off x="6820426" y="1390447"/>
            <a:ext cx="660524" cy="0"/>
          </a:xfrm>
          <a:prstGeom prst="line">
            <a:avLst/>
          </a:prstGeom>
          <a:ln w="25400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3">
            <a:extLst>
              <a:ext uri="{FF2B5EF4-FFF2-40B4-BE49-F238E27FC236}">
                <a16:creationId xmlns:a16="http://schemas.microsoft.com/office/drawing/2014/main" xmlns="" id="{CCB3ADE5-759B-4348-AABA-889BB80FC6A8}"/>
              </a:ext>
            </a:extLst>
          </p:cNvPr>
          <p:cNvSpPr txBox="1"/>
          <p:nvPr/>
        </p:nvSpPr>
        <p:spPr>
          <a:xfrm>
            <a:off x="3769393" y="446596"/>
            <a:ext cx="46532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zh-CN" altLang="en-US" sz="3200" spc="600">
                <a:solidFill>
                  <a:schemeClr val="tx1"/>
                </a:solidFill>
                <a:latin typeface="思源宋体 Light" panose="02020300000000000000" pitchFamily="18" charset="-122"/>
                <a:ea typeface="思源宋体 Light" panose="02020300000000000000" pitchFamily="18" charset="-122"/>
              </a:rPr>
              <a:t>关于责任</a:t>
            </a:r>
            <a:endParaRPr lang="zh-CN" altLang="en-US" sz="3200" spc="600" dirty="0">
              <a:solidFill>
                <a:schemeClr val="tx1"/>
              </a:solidFill>
              <a:latin typeface="思源宋体 Light" panose="02020300000000000000" pitchFamily="18" charset="-122"/>
              <a:ea typeface="思源宋体 Light" panose="02020300000000000000" pitchFamily="18" charset="-122"/>
            </a:endParaRPr>
          </a:p>
        </p:txBody>
      </p:sp>
      <p:pic>
        <p:nvPicPr>
          <p:cNvPr id="11" name="图片 10" descr="图片包含 植物&#10;&#10;已生成极高可信度的说明">
            <a:extLst>
              <a:ext uri="{FF2B5EF4-FFF2-40B4-BE49-F238E27FC236}">
                <a16:creationId xmlns:a16="http://schemas.microsoft.com/office/drawing/2014/main" xmlns="" id="{56CF21AE-3679-498C-B085-FF45AF23CB5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796085" flipV="1">
            <a:off x="5849547" y="683061"/>
            <a:ext cx="741342" cy="1419115"/>
          </a:xfrm>
          <a:prstGeom prst="rect">
            <a:avLst/>
          </a:prstGeom>
        </p:spPr>
      </p:pic>
      <p:pic>
        <p:nvPicPr>
          <p:cNvPr id="13" name="图片 12" descr="图片包含 植物&#10;&#10;已生成高可信度的说明">
            <a:extLst>
              <a:ext uri="{FF2B5EF4-FFF2-40B4-BE49-F238E27FC236}">
                <a16:creationId xmlns:a16="http://schemas.microsoft.com/office/drawing/2014/main" xmlns="" id="{62D473A9-7EC4-49CF-8EC8-F127B259098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232" y="2491119"/>
            <a:ext cx="2068076" cy="3021045"/>
          </a:xfrm>
          <a:prstGeom prst="rect">
            <a:avLst/>
          </a:prstGeom>
        </p:spPr>
      </p:pic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1D1ABD28-25C9-4F31-B5AD-7FAEB1D8DCB9}"/>
              </a:ext>
            </a:extLst>
          </p:cNvPr>
          <p:cNvSpPr/>
          <p:nvPr/>
        </p:nvSpPr>
        <p:spPr>
          <a:xfrm>
            <a:off x="251791" y="225287"/>
            <a:ext cx="11675166" cy="6387548"/>
          </a:xfrm>
          <a:prstGeom prst="rect">
            <a:avLst/>
          </a:prstGeom>
          <a:noFill/>
          <a:ln w="25400"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F0A73CD5-FD74-4B43-9522-8DF7CF13A84A}"/>
              </a:ext>
            </a:extLst>
          </p:cNvPr>
          <p:cNvCxnSpPr/>
          <p:nvPr/>
        </p:nvCxnSpPr>
        <p:spPr>
          <a:xfrm>
            <a:off x="3333750" y="2491119"/>
            <a:ext cx="0" cy="3021045"/>
          </a:xfrm>
          <a:prstGeom prst="line">
            <a:avLst/>
          </a:prstGeom>
          <a:ln w="25400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8">
            <a:extLst>
              <a:ext uri="{FF2B5EF4-FFF2-40B4-BE49-F238E27FC236}">
                <a16:creationId xmlns:a16="http://schemas.microsoft.com/office/drawing/2014/main" xmlns="" id="{6220DDC8-5207-46B4-A811-A0AF53C7BA09}"/>
              </a:ext>
            </a:extLst>
          </p:cNvPr>
          <p:cNvSpPr txBox="1"/>
          <p:nvPr/>
        </p:nvSpPr>
        <p:spPr>
          <a:xfrm>
            <a:off x="3148308" y="3224475"/>
            <a:ext cx="591949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latin typeface="思源宋体 Light" panose="02020300000000000000" pitchFamily="18" charset="-122"/>
                <a:ea typeface="思源宋体 Light" panose="02020300000000000000" pitchFamily="18" charset="-122"/>
              </a:rPr>
              <a:t>●     只有在工作中认真负责的人才能有自己的立足之地；</a:t>
            </a:r>
          </a:p>
        </p:txBody>
      </p:sp>
      <p:sp>
        <p:nvSpPr>
          <p:cNvPr id="18" name="TextBox 8">
            <a:extLst>
              <a:ext uri="{FF2B5EF4-FFF2-40B4-BE49-F238E27FC236}">
                <a16:creationId xmlns:a16="http://schemas.microsoft.com/office/drawing/2014/main" xmlns="" id="{C3226CF7-B91C-461F-BCF0-744BB18A79A7}"/>
              </a:ext>
            </a:extLst>
          </p:cNvPr>
          <p:cNvSpPr txBox="1"/>
          <p:nvPr/>
        </p:nvSpPr>
        <p:spPr>
          <a:xfrm>
            <a:off x="3148308" y="3853175"/>
            <a:ext cx="46532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latin typeface="思源宋体 Light" panose="02020300000000000000" pitchFamily="18" charset="-122"/>
                <a:ea typeface="思源宋体 Light" panose="02020300000000000000" pitchFamily="18" charset="-122"/>
              </a:rPr>
              <a:t>●     责任给人力量、气魄、毅力；</a:t>
            </a:r>
          </a:p>
        </p:txBody>
      </p:sp>
      <p:sp>
        <p:nvSpPr>
          <p:cNvPr id="19" name="TextBox 8">
            <a:extLst>
              <a:ext uri="{FF2B5EF4-FFF2-40B4-BE49-F238E27FC236}">
                <a16:creationId xmlns:a16="http://schemas.microsoft.com/office/drawing/2014/main" xmlns="" id="{0681A018-639D-4DDA-A692-11EF229D2696}"/>
              </a:ext>
            </a:extLst>
          </p:cNvPr>
          <p:cNvSpPr txBox="1"/>
          <p:nvPr/>
        </p:nvSpPr>
        <p:spPr>
          <a:xfrm>
            <a:off x="3148308" y="4481875"/>
            <a:ext cx="561469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latin typeface="思源宋体 Light" panose="02020300000000000000" pitchFamily="18" charset="-122"/>
                <a:ea typeface="思源宋体 Light" panose="02020300000000000000" pitchFamily="18" charset="-122"/>
              </a:rPr>
              <a:t>●     责任给人机遇，它会让你脱颖页出、走向成功；</a:t>
            </a:r>
          </a:p>
        </p:txBody>
      </p:sp>
      <p:sp>
        <p:nvSpPr>
          <p:cNvPr id="20" name="TextBox 8">
            <a:extLst>
              <a:ext uri="{FF2B5EF4-FFF2-40B4-BE49-F238E27FC236}">
                <a16:creationId xmlns:a16="http://schemas.microsoft.com/office/drawing/2014/main" xmlns="" id="{F307394B-D803-4620-887C-E9E70A7CD7B4}"/>
              </a:ext>
            </a:extLst>
          </p:cNvPr>
          <p:cNvSpPr txBox="1"/>
          <p:nvPr/>
        </p:nvSpPr>
        <p:spPr>
          <a:xfrm>
            <a:off x="3148308" y="5110576"/>
            <a:ext cx="82245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latin typeface="思源宋体 Light" panose="02020300000000000000" pitchFamily="18" charset="-122"/>
                <a:ea typeface="思源宋体 Light" panose="02020300000000000000" pitchFamily="18" charset="-122"/>
              </a:rPr>
              <a:t>●     我们正是通过履行自己的责任为自己带来安宁，为别人创造幸福，这就是我们的荣誉。</a:t>
            </a:r>
          </a:p>
        </p:txBody>
      </p:sp>
    </p:spTree>
    <p:extLst>
      <p:ext uri="{BB962C8B-B14F-4D97-AF65-F5344CB8AC3E}">
        <p14:creationId xmlns:p14="http://schemas.microsoft.com/office/powerpoint/2010/main" val="14546150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14:reveal/>
      </p:transition>
    </mc:Choice>
    <mc:Fallback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4">
            <a:extLst>
              <a:ext uri="{FF2B5EF4-FFF2-40B4-BE49-F238E27FC236}">
                <a16:creationId xmlns:a16="http://schemas.microsoft.com/office/drawing/2014/main" xmlns="" id="{9DE3B6A5-7B12-482B-901C-1BCF54C3D6E1}"/>
              </a:ext>
            </a:extLst>
          </p:cNvPr>
          <p:cNvSpPr txBox="1"/>
          <p:nvPr/>
        </p:nvSpPr>
        <p:spPr>
          <a:xfrm>
            <a:off x="1469745" y="2906215"/>
            <a:ext cx="302679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思源宋体 Light" panose="02020300000000000000" pitchFamily="18" charset="-122"/>
                <a:ea typeface="思源宋体 Light" panose="02020300000000000000" pitchFamily="18" charset="-122"/>
              </a:rPr>
              <a:t>包装区加装降温设备</a:t>
            </a:r>
            <a:endParaRPr lang="en-US" altLang="zh-CN" sz="2400" b="1" dirty="0">
              <a:solidFill>
                <a:schemeClr val="bg2">
                  <a:lumMod val="25000"/>
                </a:schemeClr>
              </a:solidFill>
              <a:latin typeface="思源宋体 Light" panose="02020300000000000000" pitchFamily="18" charset="-122"/>
              <a:ea typeface="思源宋体 Light" panose="02020300000000000000" pitchFamily="18" charset="-122"/>
            </a:endParaRPr>
          </a:p>
        </p:txBody>
      </p:sp>
      <p:sp>
        <p:nvSpPr>
          <p:cNvPr id="3" name="TextBox 26">
            <a:extLst>
              <a:ext uri="{FF2B5EF4-FFF2-40B4-BE49-F238E27FC236}">
                <a16:creationId xmlns:a16="http://schemas.microsoft.com/office/drawing/2014/main" xmlns="" id="{A92CF199-4F0C-49C2-B537-B4606A736169}"/>
              </a:ext>
            </a:extLst>
          </p:cNvPr>
          <p:cNvSpPr txBox="1"/>
          <p:nvPr/>
        </p:nvSpPr>
        <p:spPr>
          <a:xfrm>
            <a:off x="1092797" y="3508047"/>
            <a:ext cx="34037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latin typeface="思源宋体 Light" panose="02020300000000000000" pitchFamily="18" charset="-122"/>
                <a:ea typeface="思源宋体 Light" panose="02020300000000000000" pitchFamily="18" charset="-122"/>
              </a:rPr>
              <a:t>时至夏季，应当在包装区加装降温设备，以免汗水对包材产生污染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B0C6E94C-2817-4A37-B4FC-FE0C3A46BEE6}"/>
              </a:ext>
            </a:extLst>
          </p:cNvPr>
          <p:cNvSpPr/>
          <p:nvPr/>
        </p:nvSpPr>
        <p:spPr>
          <a:xfrm>
            <a:off x="5380131" y="969816"/>
            <a:ext cx="143173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400">
                <a:latin typeface="思源宋体 Light" panose="02020300000000000000" pitchFamily="18" charset="-122"/>
                <a:ea typeface="思源宋体 Light" panose="02020300000000000000" pitchFamily="18" charset="-122"/>
              </a:rPr>
              <a:t>Related advice</a:t>
            </a:r>
            <a:endParaRPr lang="zh-CN" altLang="en-US" sz="1400" dirty="0">
              <a:latin typeface="思源宋体 Light" panose="02020300000000000000" pitchFamily="18" charset="-122"/>
              <a:ea typeface="思源宋体 Light" panose="02020300000000000000" pitchFamily="18" charset="-122"/>
            </a:endParaRPr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1D19F1D0-8CE5-48B1-BF11-7E94CC84E75A}"/>
              </a:ext>
            </a:extLst>
          </p:cNvPr>
          <p:cNvCxnSpPr>
            <a:cxnSpLocks/>
          </p:cNvCxnSpPr>
          <p:nvPr/>
        </p:nvCxnSpPr>
        <p:spPr>
          <a:xfrm>
            <a:off x="4711050" y="1390447"/>
            <a:ext cx="660524" cy="0"/>
          </a:xfrm>
          <a:prstGeom prst="line">
            <a:avLst/>
          </a:prstGeom>
          <a:ln w="25400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3269B99B-BF5A-4FFE-95FD-EDAFC7A950CD}"/>
              </a:ext>
            </a:extLst>
          </p:cNvPr>
          <p:cNvCxnSpPr>
            <a:cxnSpLocks/>
          </p:cNvCxnSpPr>
          <p:nvPr/>
        </p:nvCxnSpPr>
        <p:spPr>
          <a:xfrm>
            <a:off x="6820426" y="1390447"/>
            <a:ext cx="660524" cy="0"/>
          </a:xfrm>
          <a:prstGeom prst="line">
            <a:avLst/>
          </a:prstGeom>
          <a:ln w="25400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3">
            <a:extLst>
              <a:ext uri="{FF2B5EF4-FFF2-40B4-BE49-F238E27FC236}">
                <a16:creationId xmlns:a16="http://schemas.microsoft.com/office/drawing/2014/main" xmlns="" id="{C6D0304A-C4F6-4A77-9C92-597DD926AD79}"/>
              </a:ext>
            </a:extLst>
          </p:cNvPr>
          <p:cNvSpPr txBox="1"/>
          <p:nvPr/>
        </p:nvSpPr>
        <p:spPr>
          <a:xfrm>
            <a:off x="3769393" y="446596"/>
            <a:ext cx="46532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zh-CN" altLang="en-US" sz="3200" spc="600">
                <a:solidFill>
                  <a:schemeClr val="tx1"/>
                </a:solidFill>
                <a:latin typeface="思源宋体 Light" panose="02020300000000000000" pitchFamily="18" charset="-122"/>
                <a:ea typeface="思源宋体 Light" panose="02020300000000000000" pitchFamily="18" charset="-122"/>
              </a:rPr>
              <a:t>相关建议</a:t>
            </a:r>
            <a:endParaRPr lang="zh-CN" altLang="en-US" sz="3200" spc="600" dirty="0">
              <a:solidFill>
                <a:schemeClr val="tx1"/>
              </a:solidFill>
              <a:latin typeface="思源宋体 Light" panose="02020300000000000000" pitchFamily="18" charset="-122"/>
              <a:ea typeface="思源宋体 Light" panose="02020300000000000000" pitchFamily="18" charset="-122"/>
            </a:endParaRPr>
          </a:p>
        </p:txBody>
      </p:sp>
      <p:pic>
        <p:nvPicPr>
          <p:cNvPr id="16" name="图片 15" descr="图片包含 植物&#10;&#10;已生成极高可信度的说明">
            <a:extLst>
              <a:ext uri="{FF2B5EF4-FFF2-40B4-BE49-F238E27FC236}">
                <a16:creationId xmlns:a16="http://schemas.microsoft.com/office/drawing/2014/main" xmlns="" id="{759DECE8-D5A9-4E04-996A-0194A0A0A0E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796085" flipV="1">
            <a:off x="5849547" y="683061"/>
            <a:ext cx="741342" cy="1419115"/>
          </a:xfrm>
          <a:prstGeom prst="rect">
            <a:avLst/>
          </a:prstGeom>
        </p:spPr>
      </p:pic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30634DFA-F1D4-41CC-B946-D040CFA68310}"/>
              </a:ext>
            </a:extLst>
          </p:cNvPr>
          <p:cNvSpPr/>
          <p:nvPr/>
        </p:nvSpPr>
        <p:spPr>
          <a:xfrm>
            <a:off x="251791" y="225287"/>
            <a:ext cx="11675166" cy="6387548"/>
          </a:xfrm>
          <a:prstGeom prst="rect">
            <a:avLst/>
          </a:prstGeom>
          <a:noFill/>
          <a:ln w="25400"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片 18" descr="图片包含 植物&#10;&#10;已生成极高可信度的说明">
            <a:extLst>
              <a:ext uri="{FF2B5EF4-FFF2-40B4-BE49-F238E27FC236}">
                <a16:creationId xmlns:a16="http://schemas.microsoft.com/office/drawing/2014/main" xmlns="" id="{EFF93999-BAF7-4E73-9DA4-B404B07CC7F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680473">
            <a:off x="5042259" y="3200154"/>
            <a:ext cx="1892968" cy="2094308"/>
          </a:xfrm>
          <a:prstGeom prst="rect">
            <a:avLst/>
          </a:prstGeom>
        </p:spPr>
      </p:pic>
      <p:sp>
        <p:nvSpPr>
          <p:cNvPr id="20" name="椭圆 19">
            <a:extLst>
              <a:ext uri="{FF2B5EF4-FFF2-40B4-BE49-F238E27FC236}">
                <a16:creationId xmlns:a16="http://schemas.microsoft.com/office/drawing/2014/main" xmlns="" id="{3D8CA267-9721-4BC7-A496-47D82DC39C6A}"/>
              </a:ext>
            </a:extLst>
          </p:cNvPr>
          <p:cNvSpPr/>
          <p:nvPr/>
        </p:nvSpPr>
        <p:spPr>
          <a:xfrm>
            <a:off x="4538691" y="2797256"/>
            <a:ext cx="2900104" cy="2900104"/>
          </a:xfrm>
          <a:prstGeom prst="ellipse">
            <a:avLst/>
          </a:prstGeom>
          <a:noFill/>
          <a:ln w="28575">
            <a:solidFill>
              <a:schemeClr val="bg2">
                <a:lumMod val="25000"/>
                <a:alpha val="50000"/>
              </a:schemeClr>
            </a:solidFill>
            <a:prstDash val="solid"/>
          </a:ln>
          <a:effectLst>
            <a:outerShdw blurRad="1270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1" name="TextBox 24">
            <a:extLst>
              <a:ext uri="{FF2B5EF4-FFF2-40B4-BE49-F238E27FC236}">
                <a16:creationId xmlns:a16="http://schemas.microsoft.com/office/drawing/2014/main" xmlns="" id="{19CAB1C5-F551-4A7B-9187-451E055991CC}"/>
              </a:ext>
            </a:extLst>
          </p:cNvPr>
          <p:cNvSpPr txBox="1"/>
          <p:nvPr/>
        </p:nvSpPr>
        <p:spPr>
          <a:xfrm>
            <a:off x="1469745" y="4551906"/>
            <a:ext cx="302679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b="1">
                <a:solidFill>
                  <a:schemeClr val="bg2">
                    <a:lumMod val="25000"/>
                  </a:schemeClr>
                </a:solidFill>
                <a:latin typeface="思源宋体 Light" panose="02020300000000000000" pitchFamily="18" charset="-122"/>
                <a:ea typeface="思源宋体 Light" panose="02020300000000000000" pitchFamily="18" charset="-122"/>
              </a:rPr>
              <a:t>让懂技术者有话语权</a:t>
            </a:r>
            <a:endParaRPr lang="zh-CN" altLang="en-US" sz="2400" b="1" dirty="0">
              <a:solidFill>
                <a:schemeClr val="bg2">
                  <a:lumMod val="25000"/>
                </a:schemeClr>
              </a:solidFill>
              <a:latin typeface="思源宋体 Light" panose="02020300000000000000" pitchFamily="18" charset="-122"/>
              <a:ea typeface="思源宋体 Light" panose="02020300000000000000" pitchFamily="18" charset="-122"/>
            </a:endParaRPr>
          </a:p>
        </p:txBody>
      </p:sp>
      <p:sp>
        <p:nvSpPr>
          <p:cNvPr id="22" name="TextBox 26">
            <a:extLst>
              <a:ext uri="{FF2B5EF4-FFF2-40B4-BE49-F238E27FC236}">
                <a16:creationId xmlns:a16="http://schemas.microsoft.com/office/drawing/2014/main" xmlns="" id="{7FCB38CD-C604-498A-B9EC-7445457996B2}"/>
              </a:ext>
            </a:extLst>
          </p:cNvPr>
          <p:cNvSpPr txBox="1"/>
          <p:nvPr/>
        </p:nvSpPr>
        <p:spPr>
          <a:xfrm>
            <a:off x="1092797" y="5153738"/>
            <a:ext cx="34037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latin typeface="思源宋体 Light" panose="02020300000000000000" pitchFamily="18" charset="-122"/>
                <a:ea typeface="思源宋体 Light" panose="02020300000000000000" pitchFamily="18" charset="-122"/>
              </a:rPr>
              <a:t>真正懂业务的人话语权不足，应当在管理层中增设技术人员</a:t>
            </a:r>
          </a:p>
        </p:txBody>
      </p:sp>
      <p:sp>
        <p:nvSpPr>
          <p:cNvPr id="23" name="TextBox 24">
            <a:extLst>
              <a:ext uri="{FF2B5EF4-FFF2-40B4-BE49-F238E27FC236}">
                <a16:creationId xmlns:a16="http://schemas.microsoft.com/office/drawing/2014/main" xmlns="" id="{CB4ED8BB-38C4-48CD-81F0-5D2FF81B53CE}"/>
              </a:ext>
            </a:extLst>
          </p:cNvPr>
          <p:cNvSpPr txBox="1"/>
          <p:nvPr/>
        </p:nvSpPr>
        <p:spPr>
          <a:xfrm>
            <a:off x="7480950" y="2856742"/>
            <a:ext cx="207941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>
                <a:solidFill>
                  <a:schemeClr val="bg2">
                    <a:lumMod val="25000"/>
                  </a:schemeClr>
                </a:solidFill>
                <a:latin typeface="思源宋体 Light" panose="02020300000000000000" pitchFamily="18" charset="-122"/>
                <a:ea typeface="思源宋体 Light" panose="02020300000000000000" pitchFamily="18" charset="-122"/>
              </a:rPr>
              <a:t>对设计师分级</a:t>
            </a:r>
            <a:endParaRPr lang="zh-CN" altLang="en-US" sz="2400" b="1" dirty="0">
              <a:solidFill>
                <a:schemeClr val="bg2">
                  <a:lumMod val="25000"/>
                </a:schemeClr>
              </a:solidFill>
              <a:latin typeface="思源宋体 Light" panose="02020300000000000000" pitchFamily="18" charset="-122"/>
              <a:ea typeface="思源宋体 Light" panose="02020300000000000000" pitchFamily="18" charset="-122"/>
            </a:endParaRPr>
          </a:p>
        </p:txBody>
      </p:sp>
      <p:sp>
        <p:nvSpPr>
          <p:cNvPr id="24" name="TextBox 26">
            <a:extLst>
              <a:ext uri="{FF2B5EF4-FFF2-40B4-BE49-F238E27FC236}">
                <a16:creationId xmlns:a16="http://schemas.microsoft.com/office/drawing/2014/main" xmlns="" id="{321134AE-F06E-46A2-9411-2085A3FCCD17}"/>
              </a:ext>
            </a:extLst>
          </p:cNvPr>
          <p:cNvSpPr txBox="1"/>
          <p:nvPr/>
        </p:nvSpPr>
        <p:spPr>
          <a:xfrm>
            <a:off x="7480950" y="3458574"/>
            <a:ext cx="34037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latin typeface="思源宋体 Light" panose="02020300000000000000" pitchFamily="18" charset="-122"/>
                <a:ea typeface="思源宋体 Light" panose="02020300000000000000" pitchFamily="18" charset="-122"/>
              </a:rPr>
              <a:t>对设计人员进行分级管理，不同级别享受不同的待遇和责任，有利于提高设计师的积级性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xmlns="" id="{CE6502C6-C136-41F2-A0E6-71968227F620}"/>
              </a:ext>
            </a:extLst>
          </p:cNvPr>
          <p:cNvSpPr txBox="1"/>
          <p:nvPr/>
        </p:nvSpPr>
        <p:spPr>
          <a:xfrm>
            <a:off x="7480950" y="4502433"/>
            <a:ext cx="302679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>
                <a:solidFill>
                  <a:schemeClr val="bg2">
                    <a:lumMod val="25000"/>
                  </a:schemeClr>
                </a:solidFill>
                <a:latin typeface="思源宋体 Light" panose="02020300000000000000" pitchFamily="18" charset="-122"/>
                <a:ea typeface="思源宋体 Light" panose="02020300000000000000" pitchFamily="18" charset="-122"/>
              </a:rPr>
              <a:t>让懂技术者有话语权</a:t>
            </a:r>
            <a:endParaRPr lang="zh-CN" altLang="en-US" sz="2400" b="1" dirty="0">
              <a:solidFill>
                <a:schemeClr val="bg2">
                  <a:lumMod val="25000"/>
                </a:schemeClr>
              </a:solidFill>
              <a:latin typeface="思源宋体 Light" panose="02020300000000000000" pitchFamily="18" charset="-122"/>
              <a:ea typeface="思源宋体 Light" panose="02020300000000000000" pitchFamily="18" charset="-122"/>
            </a:endParaRPr>
          </a:p>
        </p:txBody>
      </p:sp>
      <p:sp>
        <p:nvSpPr>
          <p:cNvPr id="26" name="TextBox 26">
            <a:extLst>
              <a:ext uri="{FF2B5EF4-FFF2-40B4-BE49-F238E27FC236}">
                <a16:creationId xmlns:a16="http://schemas.microsoft.com/office/drawing/2014/main" xmlns="" id="{498864EA-F39D-4146-ACCA-F330B4722E2A}"/>
              </a:ext>
            </a:extLst>
          </p:cNvPr>
          <p:cNvSpPr txBox="1"/>
          <p:nvPr/>
        </p:nvSpPr>
        <p:spPr>
          <a:xfrm>
            <a:off x="7480950" y="5104265"/>
            <a:ext cx="34037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latin typeface="思源宋体 Light" panose="02020300000000000000" pitchFamily="18" charset="-122"/>
                <a:ea typeface="思源宋体 Light" panose="02020300000000000000" pitchFamily="18" charset="-122"/>
              </a:rPr>
              <a:t>应当增设服务专员，专职处理某方面产生的问题，而不是由值班人员处理</a:t>
            </a:r>
          </a:p>
        </p:txBody>
      </p:sp>
    </p:spTree>
    <p:extLst>
      <p:ext uri="{BB962C8B-B14F-4D97-AF65-F5344CB8AC3E}">
        <p14:creationId xmlns:p14="http://schemas.microsoft.com/office/powerpoint/2010/main" val="11982719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14:reveal/>
      </p:transition>
    </mc:Choice>
    <mc:Fallback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61">
            <a:extLst>
              <a:ext uri="{FF2B5EF4-FFF2-40B4-BE49-F238E27FC236}">
                <a16:creationId xmlns:a16="http://schemas.microsoft.com/office/drawing/2014/main" xmlns="" id="{EDC3EB91-2AAA-4687-ADB8-938FD696A430}"/>
              </a:ext>
            </a:extLst>
          </p:cNvPr>
          <p:cNvSpPr txBox="1"/>
          <p:nvPr/>
        </p:nvSpPr>
        <p:spPr>
          <a:xfrm>
            <a:off x="3865438" y="2641951"/>
            <a:ext cx="44611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 b="1">
                <a:solidFill>
                  <a:schemeClr val="tx2"/>
                </a:solidFill>
                <a:latin typeface="+mn-ea"/>
                <a:ea typeface="+mn-ea"/>
              </a:defRPr>
            </a:lvl1pPr>
          </a:lstStyle>
          <a:p>
            <a:pPr algn="ctr"/>
            <a:r>
              <a:rPr lang="zh-CN" altLang="en-US" sz="7200" spc="600">
                <a:solidFill>
                  <a:schemeClr val="bg2">
                    <a:lumMod val="25000"/>
                  </a:schemeClr>
                </a:solidFill>
                <a:latin typeface="思源宋体" panose="02020400000000000000" pitchFamily="18" charset="-122"/>
                <a:ea typeface="思源宋体" panose="02020400000000000000" pitchFamily="18" charset="-122"/>
              </a:rPr>
              <a:t>工作规划</a:t>
            </a:r>
            <a:endParaRPr lang="zh-CN" altLang="en-US" sz="7200" spc="600" dirty="0">
              <a:solidFill>
                <a:schemeClr val="bg2">
                  <a:lumMod val="25000"/>
                </a:schemeClr>
              </a:solidFill>
              <a:latin typeface="思源宋体" panose="02020400000000000000" pitchFamily="18" charset="-122"/>
              <a:ea typeface="思源宋体" panose="02020400000000000000" pitchFamily="18" charset="-122"/>
            </a:endParaRPr>
          </a:p>
        </p:txBody>
      </p:sp>
      <p:sp>
        <p:nvSpPr>
          <p:cNvPr id="10" name="TextBox 61">
            <a:extLst>
              <a:ext uri="{FF2B5EF4-FFF2-40B4-BE49-F238E27FC236}">
                <a16:creationId xmlns:a16="http://schemas.microsoft.com/office/drawing/2014/main" xmlns="" id="{BE61CF66-8836-465F-82B0-B34066764B9F}"/>
              </a:ext>
            </a:extLst>
          </p:cNvPr>
          <p:cNvSpPr txBox="1"/>
          <p:nvPr/>
        </p:nvSpPr>
        <p:spPr>
          <a:xfrm>
            <a:off x="4836988" y="4196320"/>
            <a:ext cx="25180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 b="1">
                <a:solidFill>
                  <a:schemeClr val="tx2"/>
                </a:solidFill>
                <a:latin typeface="+mn-ea"/>
                <a:ea typeface="+mn-ea"/>
              </a:defRPr>
            </a:lvl1pPr>
          </a:lstStyle>
          <a:p>
            <a:pPr algn="ctr"/>
            <a:r>
              <a:rPr lang="en-US" altLang="zh-CN" sz="2800" b="0" dirty="0">
                <a:solidFill>
                  <a:schemeClr val="bg2">
                    <a:lumMod val="25000"/>
                  </a:schemeClr>
                </a:solidFill>
                <a:latin typeface="思源宋体" panose="02020400000000000000" pitchFamily="18" charset="-122"/>
                <a:ea typeface="思源宋体" panose="02020400000000000000" pitchFamily="18" charset="-122"/>
              </a:rPr>
              <a:t>PART FOUR</a:t>
            </a:r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02652A16-003B-4EAB-B840-A89E15A54444}"/>
              </a:ext>
            </a:extLst>
          </p:cNvPr>
          <p:cNvCxnSpPr>
            <a:cxnSpLocks/>
          </p:cNvCxnSpPr>
          <p:nvPr/>
        </p:nvCxnSpPr>
        <p:spPr>
          <a:xfrm>
            <a:off x="3529432" y="2232276"/>
            <a:ext cx="1485378" cy="0"/>
          </a:xfrm>
          <a:prstGeom prst="line">
            <a:avLst/>
          </a:prstGeom>
          <a:ln w="25400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594CF6CC-3A5F-4921-B23E-063168B334CF}"/>
              </a:ext>
            </a:extLst>
          </p:cNvPr>
          <p:cNvCxnSpPr>
            <a:cxnSpLocks/>
          </p:cNvCxnSpPr>
          <p:nvPr/>
        </p:nvCxnSpPr>
        <p:spPr>
          <a:xfrm>
            <a:off x="4272121" y="4010953"/>
            <a:ext cx="3647758" cy="0"/>
          </a:xfrm>
          <a:prstGeom prst="line">
            <a:avLst/>
          </a:prstGeom>
          <a:ln w="25400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CCA09A09-0AC9-4724-AB66-489DC41CAADB}"/>
              </a:ext>
            </a:extLst>
          </p:cNvPr>
          <p:cNvCxnSpPr>
            <a:cxnSpLocks/>
          </p:cNvCxnSpPr>
          <p:nvPr/>
        </p:nvCxnSpPr>
        <p:spPr>
          <a:xfrm>
            <a:off x="7177190" y="2232276"/>
            <a:ext cx="1485378" cy="0"/>
          </a:xfrm>
          <a:prstGeom prst="line">
            <a:avLst/>
          </a:prstGeom>
          <a:ln w="25400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20CC2888-A47F-490A-A561-53B27F913B2C}"/>
              </a:ext>
            </a:extLst>
          </p:cNvPr>
          <p:cNvSpPr/>
          <p:nvPr/>
        </p:nvSpPr>
        <p:spPr>
          <a:xfrm>
            <a:off x="251791" y="225287"/>
            <a:ext cx="11675166" cy="6387548"/>
          </a:xfrm>
          <a:prstGeom prst="rect">
            <a:avLst/>
          </a:prstGeom>
          <a:noFill/>
          <a:ln w="25400"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图片 15" descr="图片包含 植物, 树叶&#10;&#10;已生成高可信度的说明">
            <a:extLst>
              <a:ext uri="{FF2B5EF4-FFF2-40B4-BE49-F238E27FC236}">
                <a16:creationId xmlns:a16="http://schemas.microsoft.com/office/drawing/2014/main" xmlns="" id="{9AF473CD-D664-4D5D-B151-570F2332DA9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269065" flipV="1">
            <a:off x="5423134" y="1138124"/>
            <a:ext cx="1345732" cy="17688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41668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14:reveal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64">
            <a:extLst>
              <a:ext uri="{FF2B5EF4-FFF2-40B4-BE49-F238E27FC236}">
                <a16:creationId xmlns:a16="http://schemas.microsoft.com/office/drawing/2014/main" xmlns="" id="{528179A3-2A58-492C-9AEF-1A7F42D715B7}"/>
              </a:ext>
            </a:extLst>
          </p:cNvPr>
          <p:cNvSpPr txBox="1"/>
          <p:nvPr/>
        </p:nvSpPr>
        <p:spPr>
          <a:xfrm>
            <a:off x="1551052" y="3177108"/>
            <a:ext cx="52024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defRPr sz="2200">
                <a:solidFill>
                  <a:schemeClr val="accent1"/>
                </a:solidFill>
                <a:latin typeface="+mn-ea"/>
                <a:ea typeface="+mn-ea"/>
              </a:defRPr>
            </a:lvl1pPr>
          </a:lstStyle>
          <a:p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思源宋体" panose="02020400000000000000" pitchFamily="18" charset="-122"/>
                <a:ea typeface="思源宋体" panose="02020400000000000000" pitchFamily="18" charset="-122"/>
              </a:rPr>
              <a:t>时光飞驰，我自去年</a:t>
            </a:r>
            <a:r>
              <a:rPr lang="en-US" altLang="zh-CN" sz="1400" dirty="0">
                <a:solidFill>
                  <a:schemeClr val="bg2">
                    <a:lumMod val="25000"/>
                  </a:schemeClr>
                </a:solidFill>
                <a:latin typeface="思源宋体" panose="02020400000000000000" pitchFamily="18" charset="-122"/>
                <a:ea typeface="思源宋体" panose="02020400000000000000" pitchFamily="18" charset="-122"/>
              </a:rPr>
              <a:t>2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思源宋体" panose="02020400000000000000" pitchFamily="18" charset="-122"/>
                <a:ea typeface="思源宋体" panose="02020400000000000000" pitchFamily="18" charset="-122"/>
              </a:rPr>
              <a:t>月</a:t>
            </a:r>
            <a:r>
              <a:rPr lang="en-US" altLang="zh-CN" sz="1400" dirty="0">
                <a:solidFill>
                  <a:schemeClr val="bg2">
                    <a:lumMod val="25000"/>
                  </a:schemeClr>
                </a:solidFill>
                <a:latin typeface="思源宋体" panose="02020400000000000000" pitchFamily="18" charset="-122"/>
                <a:ea typeface="思源宋体" panose="02020400000000000000" pitchFamily="18" charset="-122"/>
              </a:rPr>
              <a:t>13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思源宋体" panose="02020400000000000000" pitchFamily="18" charset="-122"/>
                <a:ea typeface="思源宋体" panose="02020400000000000000" pitchFamily="18" charset="-122"/>
              </a:rPr>
              <a:t>日来到某某岗位，转眼已愉快地度过了快八个月。</a:t>
            </a:r>
            <a:endParaRPr lang="en-US" altLang="zh-CN" sz="1400" dirty="0">
              <a:solidFill>
                <a:schemeClr val="bg2">
                  <a:lumMod val="25000"/>
                </a:schemeClr>
              </a:solidFill>
              <a:latin typeface="思源宋体" panose="02020400000000000000" pitchFamily="18" charset="-122"/>
              <a:ea typeface="思源宋体" panose="02020400000000000000" pitchFamily="18" charset="-122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4BEF3506-3B74-4351-94D7-CEFB0D44700B}"/>
              </a:ext>
            </a:extLst>
          </p:cNvPr>
          <p:cNvSpPr/>
          <p:nvPr/>
        </p:nvSpPr>
        <p:spPr>
          <a:xfrm>
            <a:off x="251791" y="225287"/>
            <a:ext cx="11675166" cy="6387548"/>
          </a:xfrm>
          <a:prstGeom prst="rect">
            <a:avLst/>
          </a:prstGeom>
          <a:noFill/>
          <a:ln w="25400"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926B28EB-8F24-4A1B-BE67-F2F066F14703}"/>
              </a:ext>
            </a:extLst>
          </p:cNvPr>
          <p:cNvSpPr/>
          <p:nvPr/>
        </p:nvSpPr>
        <p:spPr>
          <a:xfrm>
            <a:off x="1551052" y="3782639"/>
            <a:ext cx="5181447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latin typeface="思源宋体" panose="02020400000000000000" pitchFamily="18" charset="-122"/>
                <a:ea typeface="思源宋体" panose="02020400000000000000" pitchFamily="18" charset="-122"/>
              </a:rPr>
              <a:t>在公司领导的正确引领和各位同事们的关心下，我以积极进取的工作热情和踏实勤勉的工作态度，认真履职，大胆负责，</a:t>
            </a:r>
            <a:endParaRPr lang="en-US" altLang="zh-CN" sz="1400" dirty="0">
              <a:latin typeface="思源宋体" panose="02020400000000000000" pitchFamily="18" charset="-122"/>
              <a:ea typeface="思源宋体" panose="02020400000000000000" pitchFamily="18" charset="-122"/>
            </a:endParaRPr>
          </a:p>
          <a:p>
            <a:r>
              <a:rPr lang="zh-CN" altLang="en-US" sz="1400" dirty="0">
                <a:latin typeface="思源宋体" panose="02020400000000000000" pitchFamily="18" charset="-122"/>
                <a:ea typeface="思源宋体" panose="02020400000000000000" pitchFamily="18" charset="-122"/>
              </a:rPr>
              <a:t>较好地完成了领导交办的工作任务。</a:t>
            </a:r>
            <a:endParaRPr lang="zh-CN" altLang="en-US" sz="1400" dirty="0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E5B7DFF9-F5DD-413B-A3AB-48D81B93FD3B}"/>
              </a:ext>
            </a:extLst>
          </p:cNvPr>
          <p:cNvSpPr/>
          <p:nvPr/>
        </p:nvSpPr>
        <p:spPr>
          <a:xfrm>
            <a:off x="1551052" y="4603613"/>
            <a:ext cx="518144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latin typeface="思源宋体" panose="02020400000000000000" pitchFamily="18" charset="-122"/>
                <a:ea typeface="思源宋体" panose="02020400000000000000" pitchFamily="18" charset="-122"/>
              </a:rPr>
              <a:t>入职以来，我努力实践着自己的诺言，力争做到</a:t>
            </a:r>
            <a:endParaRPr lang="en-US" altLang="zh-CN" sz="1400" dirty="0">
              <a:latin typeface="思源宋体" panose="02020400000000000000" pitchFamily="18" charset="-122"/>
              <a:ea typeface="思源宋体" panose="02020400000000000000" pitchFamily="18" charset="-122"/>
            </a:endParaRPr>
          </a:p>
          <a:p>
            <a:r>
              <a:rPr lang="zh-CN" altLang="en-US" sz="1400" dirty="0">
                <a:latin typeface="思源宋体" panose="02020400000000000000" pitchFamily="18" charset="-122"/>
                <a:ea typeface="思源宋体" panose="02020400000000000000" pitchFamily="18" charset="-122"/>
              </a:rPr>
              <a:t>更高、更强、更优。下面，我就这六个月</a:t>
            </a:r>
            <a:endParaRPr lang="en-US" altLang="zh-CN" sz="1400" dirty="0">
              <a:latin typeface="思源宋体" panose="02020400000000000000" pitchFamily="18" charset="-122"/>
              <a:ea typeface="思源宋体" panose="02020400000000000000" pitchFamily="18" charset="-122"/>
            </a:endParaRPr>
          </a:p>
          <a:p>
            <a:r>
              <a:rPr lang="zh-CN" altLang="en-US" sz="1400" dirty="0">
                <a:latin typeface="思源宋体" panose="02020400000000000000" pitchFamily="18" charset="-122"/>
                <a:ea typeface="思源宋体" panose="02020400000000000000" pitchFamily="18" charset="-122"/>
              </a:rPr>
              <a:t>的工作情况向各位领导与同事作个</a:t>
            </a:r>
            <a:endParaRPr lang="en-US" altLang="zh-CN" sz="1400" dirty="0">
              <a:latin typeface="思源宋体" panose="02020400000000000000" pitchFamily="18" charset="-122"/>
              <a:ea typeface="思源宋体" panose="02020400000000000000" pitchFamily="18" charset="-122"/>
            </a:endParaRPr>
          </a:p>
          <a:p>
            <a:r>
              <a:rPr lang="zh-CN" altLang="en-US" sz="1400" dirty="0">
                <a:latin typeface="思源宋体" panose="02020400000000000000" pitchFamily="18" charset="-122"/>
                <a:ea typeface="思源宋体" panose="02020400000000000000" pitchFamily="18" charset="-122"/>
              </a:rPr>
              <a:t>简要汇报，以接受大家评议。</a:t>
            </a:r>
          </a:p>
        </p:txBody>
      </p:sp>
      <p:sp>
        <p:nvSpPr>
          <p:cNvPr id="3" name="TextBox 66">
            <a:extLst>
              <a:ext uri="{FF2B5EF4-FFF2-40B4-BE49-F238E27FC236}">
                <a16:creationId xmlns:a16="http://schemas.microsoft.com/office/drawing/2014/main" xmlns="" id="{B156ABD3-2D76-4DF4-8C1D-21B952F4E7E0}"/>
              </a:ext>
            </a:extLst>
          </p:cNvPr>
          <p:cNvSpPr txBox="1"/>
          <p:nvPr/>
        </p:nvSpPr>
        <p:spPr>
          <a:xfrm>
            <a:off x="1551052" y="1260232"/>
            <a:ext cx="171466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>
                <a:latin typeface="思源宋体" panose="02020400000000000000" pitchFamily="18" charset="-122"/>
                <a:ea typeface="思源宋体" panose="02020400000000000000" pitchFamily="18" charset="-122"/>
              </a:rPr>
              <a:t>前  言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B0F09924-EB19-4ED2-B8EF-0DA310CDB202}"/>
              </a:ext>
            </a:extLst>
          </p:cNvPr>
          <p:cNvSpPr/>
          <p:nvPr/>
        </p:nvSpPr>
        <p:spPr>
          <a:xfrm>
            <a:off x="1608391" y="2109542"/>
            <a:ext cx="138852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dirty="0">
                <a:latin typeface="思源宋体 Light" panose="02020300000000000000" pitchFamily="18" charset="-122"/>
                <a:ea typeface="思源宋体 Light" panose="02020300000000000000" pitchFamily="18" charset="-122"/>
              </a:rPr>
              <a:t>F O R E W O R D</a:t>
            </a:r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D09956ED-6C37-4728-BCA9-08116F507EDE}"/>
              </a:ext>
            </a:extLst>
          </p:cNvPr>
          <p:cNvCxnSpPr>
            <a:cxnSpLocks/>
          </p:cNvCxnSpPr>
          <p:nvPr/>
        </p:nvCxnSpPr>
        <p:spPr>
          <a:xfrm>
            <a:off x="1611551" y="1223069"/>
            <a:ext cx="1496878" cy="0"/>
          </a:xfrm>
          <a:prstGeom prst="line">
            <a:avLst/>
          </a:prstGeom>
          <a:ln w="25400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xmlns="" id="{0900EBB8-92D5-4746-B9FA-AE22C70177C8}"/>
              </a:ext>
            </a:extLst>
          </p:cNvPr>
          <p:cNvCxnSpPr>
            <a:cxnSpLocks/>
          </p:cNvCxnSpPr>
          <p:nvPr/>
        </p:nvCxnSpPr>
        <p:spPr>
          <a:xfrm>
            <a:off x="1608391" y="2006188"/>
            <a:ext cx="1503199" cy="0"/>
          </a:xfrm>
          <a:prstGeom prst="line">
            <a:avLst/>
          </a:prstGeom>
          <a:ln w="25400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xmlns="" id="{F2619016-D2E2-47E9-9E32-D97ABE0771C5}"/>
              </a:ext>
            </a:extLst>
          </p:cNvPr>
          <p:cNvCxnSpPr>
            <a:cxnSpLocks/>
          </p:cNvCxnSpPr>
          <p:nvPr/>
        </p:nvCxnSpPr>
        <p:spPr>
          <a:xfrm>
            <a:off x="1682023" y="2905107"/>
            <a:ext cx="544738" cy="0"/>
          </a:xfrm>
          <a:prstGeom prst="line">
            <a:avLst/>
          </a:prstGeom>
          <a:ln w="25400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66">
            <a:extLst>
              <a:ext uri="{FF2B5EF4-FFF2-40B4-BE49-F238E27FC236}">
                <a16:creationId xmlns:a16="http://schemas.microsoft.com/office/drawing/2014/main" xmlns="" id="{410727EC-F83C-476B-B06C-1C7EE125F006}"/>
              </a:ext>
            </a:extLst>
          </p:cNvPr>
          <p:cNvSpPr txBox="1"/>
          <p:nvPr/>
        </p:nvSpPr>
        <p:spPr>
          <a:xfrm>
            <a:off x="10046269" y="517295"/>
            <a:ext cx="161787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>
                <a:latin typeface="思源宋体" panose="02020400000000000000" pitchFamily="18" charset="-122"/>
                <a:ea typeface="思源宋体" panose="02020400000000000000" pitchFamily="18" charset="-122"/>
              </a:rPr>
              <a:t>10</a:t>
            </a:r>
            <a:endParaRPr lang="zh-CN" altLang="en-US" sz="4400" dirty="0">
              <a:latin typeface="思源宋体" panose="02020400000000000000" pitchFamily="18" charset="-122"/>
              <a:ea typeface="思源宋体" panose="02020400000000000000" pitchFamily="18" charset="-122"/>
            </a:endParaRPr>
          </a:p>
        </p:txBody>
      </p:sp>
      <p:cxnSp>
        <p:nvCxnSpPr>
          <p:cNvPr id="36" name="直接连接符 35">
            <a:extLst>
              <a:ext uri="{FF2B5EF4-FFF2-40B4-BE49-F238E27FC236}">
                <a16:creationId xmlns:a16="http://schemas.microsoft.com/office/drawing/2014/main" xmlns="" id="{5C264FD6-AE13-415B-8706-BE7C2BD39CFF}"/>
              </a:ext>
            </a:extLst>
          </p:cNvPr>
          <p:cNvCxnSpPr>
            <a:cxnSpLocks/>
          </p:cNvCxnSpPr>
          <p:nvPr/>
        </p:nvCxnSpPr>
        <p:spPr>
          <a:xfrm flipH="1">
            <a:off x="11199577" y="658457"/>
            <a:ext cx="87543" cy="166827"/>
          </a:xfrm>
          <a:prstGeom prst="line">
            <a:avLst/>
          </a:prstGeom>
          <a:ln w="25400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矩形 37">
            <a:extLst>
              <a:ext uri="{FF2B5EF4-FFF2-40B4-BE49-F238E27FC236}">
                <a16:creationId xmlns:a16="http://schemas.microsoft.com/office/drawing/2014/main" xmlns="" id="{BA846BC0-9F34-40AE-B4D3-B7AF3857CB61}"/>
              </a:ext>
            </a:extLst>
          </p:cNvPr>
          <p:cNvSpPr/>
          <p:nvPr/>
        </p:nvSpPr>
        <p:spPr>
          <a:xfrm>
            <a:off x="11287118" y="587982"/>
            <a:ext cx="37702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400" dirty="0">
                <a:latin typeface="思源宋体 Light" panose="02020300000000000000" pitchFamily="18" charset="-122"/>
                <a:ea typeface="思源宋体 Light" panose="02020300000000000000" pitchFamily="18" charset="-122"/>
              </a:rPr>
              <a:t>28</a:t>
            </a:r>
            <a:endParaRPr lang="zh-CN" altLang="en-US" sz="1400" dirty="0">
              <a:latin typeface="思源宋体 Light" panose="02020300000000000000" pitchFamily="18" charset="-122"/>
              <a:ea typeface="思源宋体 Light" panose="02020300000000000000" pitchFamily="18" charset="-122"/>
            </a:endParaRPr>
          </a:p>
        </p:txBody>
      </p:sp>
      <p:sp>
        <p:nvSpPr>
          <p:cNvPr id="39" name="矩形 38">
            <a:extLst>
              <a:ext uri="{FF2B5EF4-FFF2-40B4-BE49-F238E27FC236}">
                <a16:creationId xmlns:a16="http://schemas.microsoft.com/office/drawing/2014/main" xmlns="" id="{A41619CE-D649-45FC-993E-FBE4033A5BA2}"/>
              </a:ext>
            </a:extLst>
          </p:cNvPr>
          <p:cNvSpPr/>
          <p:nvPr/>
        </p:nvSpPr>
        <p:spPr>
          <a:xfrm>
            <a:off x="10572918" y="1102070"/>
            <a:ext cx="5645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latin typeface="思源宋体 Light" panose="02020300000000000000" pitchFamily="18" charset="-122"/>
                <a:ea typeface="思源宋体 Light" panose="02020300000000000000" pitchFamily="18" charset="-122"/>
              </a:rPr>
              <a:t>Oct</a:t>
            </a:r>
            <a:endParaRPr lang="zh-CN" altLang="en-US" dirty="0">
              <a:latin typeface="思源宋体 Light" panose="02020300000000000000" pitchFamily="18" charset="-122"/>
              <a:ea typeface="思源宋体 Light" panose="02020300000000000000" pitchFamily="18" charset="-122"/>
            </a:endParaRPr>
          </a:p>
        </p:txBody>
      </p:sp>
      <p:pic>
        <p:nvPicPr>
          <p:cNvPr id="47" name="图片 46">
            <a:extLst>
              <a:ext uri="{FF2B5EF4-FFF2-40B4-BE49-F238E27FC236}">
                <a16:creationId xmlns:a16="http://schemas.microsoft.com/office/drawing/2014/main" xmlns="" id="{C8C121CB-B2F4-4480-8F81-E27DDC206C1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20371" flipH="1">
            <a:off x="8870699" y="2006465"/>
            <a:ext cx="2178355" cy="5231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2121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 descr="图片包含 植物, 树叶&#10;&#10;已生成高可信度的说明">
            <a:extLst>
              <a:ext uri="{FF2B5EF4-FFF2-40B4-BE49-F238E27FC236}">
                <a16:creationId xmlns:a16="http://schemas.microsoft.com/office/drawing/2014/main" xmlns="" id="{CF5758AA-4803-43F7-86BC-61B5447B421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269065" flipV="1">
            <a:off x="5665181" y="837414"/>
            <a:ext cx="861638" cy="1132550"/>
          </a:xfrm>
          <a:prstGeom prst="rect">
            <a:avLst/>
          </a:prstGeom>
        </p:spPr>
      </p:pic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A4D563B7-D4CA-4779-A5F9-5083438A44EC}"/>
              </a:ext>
            </a:extLst>
          </p:cNvPr>
          <p:cNvSpPr/>
          <p:nvPr/>
        </p:nvSpPr>
        <p:spPr>
          <a:xfrm>
            <a:off x="251791" y="225287"/>
            <a:ext cx="11675166" cy="6387548"/>
          </a:xfrm>
          <a:prstGeom prst="rect">
            <a:avLst/>
          </a:prstGeom>
          <a:noFill/>
          <a:ln w="25400"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3A0818D0-0EA1-49BF-9B84-FC2026641B66}"/>
              </a:ext>
            </a:extLst>
          </p:cNvPr>
          <p:cNvSpPr/>
          <p:nvPr/>
        </p:nvSpPr>
        <p:spPr>
          <a:xfrm>
            <a:off x="5557391" y="969816"/>
            <a:ext cx="107721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400">
                <a:latin typeface="思源宋体 Light" panose="02020300000000000000" pitchFamily="18" charset="-122"/>
                <a:ea typeface="思源宋体 Light" panose="02020300000000000000" pitchFamily="18" charset="-122"/>
              </a:rPr>
              <a:t>Work Plan</a:t>
            </a:r>
            <a:endParaRPr lang="zh-CN" altLang="en-US" sz="1400" dirty="0">
              <a:latin typeface="思源宋体 Light" panose="02020300000000000000" pitchFamily="18" charset="-122"/>
              <a:ea typeface="思源宋体 Light" panose="02020300000000000000" pitchFamily="18" charset="-122"/>
            </a:endParaRPr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xmlns="" id="{A6281FA7-614A-4FAD-B909-1C1FB13A0140}"/>
              </a:ext>
            </a:extLst>
          </p:cNvPr>
          <p:cNvCxnSpPr>
            <a:cxnSpLocks/>
          </p:cNvCxnSpPr>
          <p:nvPr/>
        </p:nvCxnSpPr>
        <p:spPr>
          <a:xfrm>
            <a:off x="4711050" y="1390447"/>
            <a:ext cx="660524" cy="0"/>
          </a:xfrm>
          <a:prstGeom prst="line">
            <a:avLst/>
          </a:prstGeom>
          <a:ln w="25400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25B93C43-A044-4DFB-B106-7F6FC9681771}"/>
              </a:ext>
            </a:extLst>
          </p:cNvPr>
          <p:cNvCxnSpPr>
            <a:cxnSpLocks/>
          </p:cNvCxnSpPr>
          <p:nvPr/>
        </p:nvCxnSpPr>
        <p:spPr>
          <a:xfrm>
            <a:off x="6820426" y="1390447"/>
            <a:ext cx="660524" cy="0"/>
          </a:xfrm>
          <a:prstGeom prst="line">
            <a:avLst/>
          </a:prstGeom>
          <a:ln w="25400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3">
            <a:extLst>
              <a:ext uri="{FF2B5EF4-FFF2-40B4-BE49-F238E27FC236}">
                <a16:creationId xmlns:a16="http://schemas.microsoft.com/office/drawing/2014/main" xmlns="" id="{8A520058-0BA1-4784-BFFC-9BEE8B39BB2C}"/>
              </a:ext>
            </a:extLst>
          </p:cNvPr>
          <p:cNvSpPr txBox="1"/>
          <p:nvPr/>
        </p:nvSpPr>
        <p:spPr>
          <a:xfrm>
            <a:off x="3769393" y="446596"/>
            <a:ext cx="46532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zh-CN" altLang="en-US" sz="3200" spc="600">
                <a:solidFill>
                  <a:schemeClr val="tx1"/>
                </a:solidFill>
                <a:latin typeface="思源宋体 Light" panose="02020300000000000000" pitchFamily="18" charset="-122"/>
                <a:ea typeface="思源宋体 Light" panose="02020300000000000000" pitchFamily="18" charset="-122"/>
              </a:rPr>
              <a:t>工作规划</a:t>
            </a:r>
            <a:endParaRPr lang="zh-CN" altLang="en-US" sz="3200" spc="600" dirty="0">
              <a:solidFill>
                <a:schemeClr val="tx1"/>
              </a:solidFill>
              <a:latin typeface="思源宋体 Light" panose="02020300000000000000" pitchFamily="18" charset="-122"/>
              <a:ea typeface="思源宋体 Light" panose="02020300000000000000" pitchFamily="18" charset="-122"/>
            </a:endParaRPr>
          </a:p>
        </p:txBody>
      </p:sp>
      <p:pic>
        <p:nvPicPr>
          <p:cNvPr id="20" name="图片 19" descr="图片包含 鲜花, 植物&#10;&#10;已生成极高可信度的说明">
            <a:extLst>
              <a:ext uri="{FF2B5EF4-FFF2-40B4-BE49-F238E27FC236}">
                <a16:creationId xmlns:a16="http://schemas.microsoft.com/office/drawing/2014/main" xmlns="" id="{9AFE72FE-0972-4A12-9E57-90C44755213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721203">
            <a:off x="5195979" y="534535"/>
            <a:ext cx="1389084" cy="8236537"/>
          </a:xfrm>
          <a:prstGeom prst="rect">
            <a:avLst/>
          </a:prstGeom>
        </p:spPr>
      </p:pic>
      <p:sp>
        <p:nvSpPr>
          <p:cNvPr id="21" name="TextBox 24">
            <a:extLst>
              <a:ext uri="{FF2B5EF4-FFF2-40B4-BE49-F238E27FC236}">
                <a16:creationId xmlns:a16="http://schemas.microsoft.com/office/drawing/2014/main" xmlns="" id="{CEAA04C7-28F1-44AD-B320-FFA258453B61}"/>
              </a:ext>
            </a:extLst>
          </p:cNvPr>
          <p:cNvSpPr txBox="1"/>
          <p:nvPr/>
        </p:nvSpPr>
        <p:spPr>
          <a:xfrm>
            <a:off x="1779109" y="4593362"/>
            <a:ext cx="11320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2400" b="1">
                <a:solidFill>
                  <a:schemeClr val="bg2">
                    <a:lumMod val="25000"/>
                  </a:schemeClr>
                </a:solidFill>
                <a:latin typeface="思源宋体 Light" panose="02020300000000000000" pitchFamily="18" charset="-122"/>
                <a:ea typeface="思源宋体 Light" panose="02020300000000000000" pitchFamily="18" charset="-122"/>
              </a:rPr>
              <a:t>六个月</a:t>
            </a:r>
            <a:endParaRPr lang="zh-CN" altLang="en-US" sz="2400" b="1" dirty="0">
              <a:solidFill>
                <a:schemeClr val="bg2">
                  <a:lumMod val="25000"/>
                </a:schemeClr>
              </a:solidFill>
              <a:latin typeface="思源宋体 Light" panose="02020300000000000000" pitchFamily="18" charset="-122"/>
              <a:ea typeface="思源宋体 Light" panose="02020300000000000000" pitchFamily="18" charset="-122"/>
            </a:endParaRPr>
          </a:p>
        </p:txBody>
      </p:sp>
      <p:sp>
        <p:nvSpPr>
          <p:cNvPr id="22" name="TextBox 26">
            <a:extLst>
              <a:ext uri="{FF2B5EF4-FFF2-40B4-BE49-F238E27FC236}">
                <a16:creationId xmlns:a16="http://schemas.microsoft.com/office/drawing/2014/main" xmlns="" id="{558F3B5C-2E91-43A3-98BD-46E69A1564E9}"/>
              </a:ext>
            </a:extLst>
          </p:cNvPr>
          <p:cNvSpPr txBox="1"/>
          <p:nvPr/>
        </p:nvSpPr>
        <p:spPr>
          <a:xfrm>
            <a:off x="944402" y="5066598"/>
            <a:ext cx="19667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latin typeface="思源宋体 Light" panose="02020300000000000000" pitchFamily="18" charset="-122"/>
                <a:ea typeface="思源宋体 Light" panose="02020300000000000000" pitchFamily="18" charset="-122"/>
              </a:rPr>
              <a:t>做到收支平衡，销售额</a:t>
            </a:r>
            <a:r>
              <a:rPr lang="en-US" altLang="zh-CN" sz="1600" dirty="0">
                <a:solidFill>
                  <a:schemeClr val="bg2">
                    <a:lumMod val="25000"/>
                  </a:schemeClr>
                </a:solidFill>
                <a:latin typeface="思源宋体 Light" panose="02020300000000000000" pitchFamily="18" charset="-122"/>
                <a:ea typeface="思源宋体 Light" panose="02020300000000000000" pitchFamily="18" charset="-122"/>
              </a:rPr>
              <a:t>100</a:t>
            </a:r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latin typeface="思源宋体 Light" panose="02020300000000000000" pitchFamily="18" charset="-122"/>
                <a:ea typeface="思源宋体 Light" panose="02020300000000000000" pitchFamily="18" charset="-122"/>
              </a:rPr>
              <a:t>万</a:t>
            </a:r>
          </a:p>
        </p:txBody>
      </p:sp>
      <p:sp>
        <p:nvSpPr>
          <p:cNvPr id="23" name="TextBox 24">
            <a:extLst>
              <a:ext uri="{FF2B5EF4-FFF2-40B4-BE49-F238E27FC236}">
                <a16:creationId xmlns:a16="http://schemas.microsoft.com/office/drawing/2014/main" xmlns="" id="{CB49D785-082D-44FE-AF4D-B13029D375C6}"/>
              </a:ext>
            </a:extLst>
          </p:cNvPr>
          <p:cNvSpPr txBox="1"/>
          <p:nvPr/>
        </p:nvSpPr>
        <p:spPr>
          <a:xfrm>
            <a:off x="5088177" y="3088352"/>
            <a:ext cx="11320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思源宋体 Light" panose="02020300000000000000" pitchFamily="18" charset="-122"/>
                <a:ea typeface="思源宋体 Light" panose="02020300000000000000" pitchFamily="18" charset="-122"/>
              </a:rPr>
              <a:t>两年后</a:t>
            </a:r>
          </a:p>
        </p:txBody>
      </p:sp>
      <p:sp>
        <p:nvSpPr>
          <p:cNvPr id="24" name="TextBox 26">
            <a:extLst>
              <a:ext uri="{FF2B5EF4-FFF2-40B4-BE49-F238E27FC236}">
                <a16:creationId xmlns:a16="http://schemas.microsoft.com/office/drawing/2014/main" xmlns="" id="{AF99D685-869F-49AA-9645-8CA029E3FB92}"/>
              </a:ext>
            </a:extLst>
          </p:cNvPr>
          <p:cNvSpPr txBox="1"/>
          <p:nvPr/>
        </p:nvSpPr>
        <p:spPr>
          <a:xfrm>
            <a:off x="4253470" y="3561588"/>
            <a:ext cx="19667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latin typeface="思源宋体 Light" panose="02020300000000000000" pitchFamily="18" charset="-122"/>
                <a:ea typeface="思源宋体 Light" panose="02020300000000000000" pitchFamily="18" charset="-122"/>
              </a:rPr>
              <a:t>发展分公司</a:t>
            </a:r>
            <a:r>
              <a:rPr lang="en-US" altLang="zh-CN" sz="1600" dirty="0">
                <a:solidFill>
                  <a:schemeClr val="bg2">
                    <a:lumMod val="25000"/>
                  </a:schemeClr>
                </a:solidFill>
                <a:latin typeface="思源宋体 Light" panose="02020300000000000000" pitchFamily="18" charset="-122"/>
                <a:ea typeface="思源宋体 Light" panose="02020300000000000000" pitchFamily="18" charset="-122"/>
              </a:rPr>
              <a:t>2</a:t>
            </a:r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latin typeface="思源宋体 Light" panose="02020300000000000000" pitchFamily="18" charset="-122"/>
                <a:ea typeface="思源宋体 Light" panose="02020300000000000000" pitchFamily="18" charset="-122"/>
              </a:rPr>
              <a:t>家，线下门店</a:t>
            </a:r>
            <a:r>
              <a:rPr lang="en-US" altLang="zh-CN" sz="1600" dirty="0">
                <a:solidFill>
                  <a:schemeClr val="bg2">
                    <a:lumMod val="25000"/>
                  </a:schemeClr>
                </a:solidFill>
                <a:latin typeface="思源宋体 Light" panose="02020300000000000000" pitchFamily="18" charset="-122"/>
                <a:ea typeface="思源宋体 Light" panose="02020300000000000000" pitchFamily="18" charset="-122"/>
              </a:rPr>
              <a:t>20</a:t>
            </a:r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latin typeface="思源宋体 Light" panose="02020300000000000000" pitchFamily="18" charset="-122"/>
                <a:ea typeface="思源宋体 Light" panose="02020300000000000000" pitchFamily="18" charset="-122"/>
              </a:rPr>
              <a:t>家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xmlns="" id="{D0F0F329-2225-48BA-BAE5-0D21E5FEDB7E}"/>
              </a:ext>
            </a:extLst>
          </p:cNvPr>
          <p:cNvSpPr txBox="1"/>
          <p:nvPr/>
        </p:nvSpPr>
        <p:spPr>
          <a:xfrm>
            <a:off x="3956173" y="5323991"/>
            <a:ext cx="11320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思源宋体 Light" panose="02020300000000000000" pitchFamily="18" charset="-122"/>
                <a:ea typeface="思源宋体 Light" panose="02020300000000000000" pitchFamily="18" charset="-122"/>
              </a:rPr>
              <a:t>一年后</a:t>
            </a:r>
          </a:p>
        </p:txBody>
      </p:sp>
      <p:sp>
        <p:nvSpPr>
          <p:cNvPr id="26" name="TextBox 26">
            <a:extLst>
              <a:ext uri="{FF2B5EF4-FFF2-40B4-BE49-F238E27FC236}">
                <a16:creationId xmlns:a16="http://schemas.microsoft.com/office/drawing/2014/main" xmlns="" id="{2C96A3E3-F10C-4BC5-A9BC-A6724B8C954B}"/>
              </a:ext>
            </a:extLst>
          </p:cNvPr>
          <p:cNvSpPr txBox="1"/>
          <p:nvPr/>
        </p:nvSpPr>
        <p:spPr>
          <a:xfrm>
            <a:off x="3956173" y="5797227"/>
            <a:ext cx="19667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latin typeface="思源宋体 Light" panose="02020300000000000000" pitchFamily="18" charset="-122"/>
                <a:ea typeface="思源宋体 Light" panose="02020300000000000000" pitchFamily="18" charset="-122"/>
              </a:rPr>
              <a:t>基本收回成本，销售额突破</a:t>
            </a:r>
            <a:r>
              <a:rPr lang="en-US" altLang="zh-CN" sz="1600" dirty="0">
                <a:solidFill>
                  <a:schemeClr val="bg2">
                    <a:lumMod val="25000"/>
                  </a:schemeClr>
                </a:solidFill>
                <a:latin typeface="思源宋体 Light" panose="02020300000000000000" pitchFamily="18" charset="-122"/>
                <a:ea typeface="思源宋体 Light" panose="02020300000000000000" pitchFamily="18" charset="-122"/>
              </a:rPr>
              <a:t>200</a:t>
            </a:r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latin typeface="思源宋体 Light" panose="02020300000000000000" pitchFamily="18" charset="-122"/>
                <a:ea typeface="思源宋体 Light" panose="02020300000000000000" pitchFamily="18" charset="-122"/>
              </a:rPr>
              <a:t>万</a:t>
            </a:r>
          </a:p>
        </p:txBody>
      </p:sp>
      <p:sp>
        <p:nvSpPr>
          <p:cNvPr id="27" name="TextBox 24">
            <a:extLst>
              <a:ext uri="{FF2B5EF4-FFF2-40B4-BE49-F238E27FC236}">
                <a16:creationId xmlns:a16="http://schemas.microsoft.com/office/drawing/2014/main" xmlns="" id="{6641AF45-A862-492F-8C6A-9BFB7D990997}"/>
              </a:ext>
            </a:extLst>
          </p:cNvPr>
          <p:cNvSpPr txBox="1"/>
          <p:nvPr/>
        </p:nvSpPr>
        <p:spPr>
          <a:xfrm>
            <a:off x="7070078" y="4599890"/>
            <a:ext cx="11320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思源宋体 Light" panose="02020300000000000000" pitchFamily="18" charset="-122"/>
                <a:ea typeface="思源宋体 Light" panose="02020300000000000000" pitchFamily="18" charset="-122"/>
              </a:rPr>
              <a:t>三年后</a:t>
            </a:r>
          </a:p>
        </p:txBody>
      </p:sp>
      <p:sp>
        <p:nvSpPr>
          <p:cNvPr id="28" name="TextBox 26">
            <a:extLst>
              <a:ext uri="{FF2B5EF4-FFF2-40B4-BE49-F238E27FC236}">
                <a16:creationId xmlns:a16="http://schemas.microsoft.com/office/drawing/2014/main" xmlns="" id="{68450083-5BAE-4E7C-A4A6-75B98FF487A7}"/>
              </a:ext>
            </a:extLst>
          </p:cNvPr>
          <p:cNvSpPr txBox="1"/>
          <p:nvPr/>
        </p:nvSpPr>
        <p:spPr>
          <a:xfrm>
            <a:off x="7070078" y="5073126"/>
            <a:ext cx="19667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latin typeface="思源宋体 Light" panose="02020300000000000000" pitchFamily="18" charset="-122"/>
                <a:ea typeface="思源宋体 Light" panose="02020300000000000000" pitchFamily="18" charset="-122"/>
              </a:rPr>
              <a:t>发展分公司</a:t>
            </a:r>
            <a:r>
              <a:rPr lang="en-US" altLang="zh-CN" sz="1600" dirty="0">
                <a:solidFill>
                  <a:schemeClr val="bg2">
                    <a:lumMod val="25000"/>
                  </a:schemeClr>
                </a:solidFill>
                <a:latin typeface="思源宋体 Light" panose="02020300000000000000" pitchFamily="18" charset="-122"/>
                <a:ea typeface="思源宋体 Light" panose="02020300000000000000" pitchFamily="18" charset="-122"/>
              </a:rPr>
              <a:t>20</a:t>
            </a:r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latin typeface="思源宋体 Light" panose="02020300000000000000" pitchFamily="18" charset="-122"/>
                <a:ea typeface="思源宋体 Light" panose="02020300000000000000" pitchFamily="18" charset="-122"/>
              </a:rPr>
              <a:t>家，线下门店</a:t>
            </a:r>
            <a:r>
              <a:rPr lang="en-US" altLang="zh-CN" sz="1600" dirty="0">
                <a:solidFill>
                  <a:schemeClr val="bg2">
                    <a:lumMod val="25000"/>
                  </a:schemeClr>
                </a:solidFill>
                <a:latin typeface="思源宋体 Light" panose="02020300000000000000" pitchFamily="18" charset="-122"/>
                <a:ea typeface="思源宋体 Light" panose="02020300000000000000" pitchFamily="18" charset="-122"/>
              </a:rPr>
              <a:t>200</a:t>
            </a:r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latin typeface="思源宋体 Light" panose="02020300000000000000" pitchFamily="18" charset="-122"/>
                <a:ea typeface="思源宋体 Light" panose="02020300000000000000" pitchFamily="18" charset="-122"/>
              </a:rPr>
              <a:t>家，营业额</a:t>
            </a:r>
            <a:r>
              <a:rPr lang="en-US" altLang="zh-CN" sz="1600" dirty="0">
                <a:solidFill>
                  <a:schemeClr val="bg2">
                    <a:lumMod val="25000"/>
                  </a:schemeClr>
                </a:solidFill>
                <a:latin typeface="思源宋体 Light" panose="02020300000000000000" pitchFamily="18" charset="-122"/>
                <a:ea typeface="思源宋体 Light" panose="02020300000000000000" pitchFamily="18" charset="-122"/>
              </a:rPr>
              <a:t>5000</a:t>
            </a:r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latin typeface="思源宋体 Light" panose="02020300000000000000" pitchFamily="18" charset="-122"/>
                <a:ea typeface="思源宋体 Light" panose="02020300000000000000" pitchFamily="18" charset="-122"/>
              </a:rPr>
              <a:t>万</a:t>
            </a:r>
          </a:p>
        </p:txBody>
      </p:sp>
      <p:sp>
        <p:nvSpPr>
          <p:cNvPr id="29" name="TextBox 24">
            <a:extLst>
              <a:ext uri="{FF2B5EF4-FFF2-40B4-BE49-F238E27FC236}">
                <a16:creationId xmlns:a16="http://schemas.microsoft.com/office/drawing/2014/main" xmlns="" id="{02BFE917-B44F-46E1-897A-4BCC5E0592B0}"/>
              </a:ext>
            </a:extLst>
          </p:cNvPr>
          <p:cNvSpPr txBox="1"/>
          <p:nvPr/>
        </p:nvSpPr>
        <p:spPr>
          <a:xfrm>
            <a:off x="8869892" y="3022065"/>
            <a:ext cx="11320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思源宋体 Light" panose="02020300000000000000" pitchFamily="18" charset="-122"/>
                <a:ea typeface="思源宋体 Light" panose="02020300000000000000" pitchFamily="18" charset="-122"/>
              </a:rPr>
              <a:t>五年后</a:t>
            </a:r>
          </a:p>
        </p:txBody>
      </p:sp>
      <p:sp>
        <p:nvSpPr>
          <p:cNvPr id="30" name="TextBox 26">
            <a:extLst>
              <a:ext uri="{FF2B5EF4-FFF2-40B4-BE49-F238E27FC236}">
                <a16:creationId xmlns:a16="http://schemas.microsoft.com/office/drawing/2014/main" xmlns="" id="{36EFF284-FC41-4A7F-A775-EB7B4B07DEB9}"/>
              </a:ext>
            </a:extLst>
          </p:cNvPr>
          <p:cNvSpPr txBox="1"/>
          <p:nvPr/>
        </p:nvSpPr>
        <p:spPr>
          <a:xfrm>
            <a:off x="8869892" y="3495301"/>
            <a:ext cx="19667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latin typeface="思源宋体 Light" panose="02020300000000000000" pitchFamily="18" charset="-122"/>
                <a:ea typeface="思源宋体 Light" panose="02020300000000000000" pitchFamily="18" charset="-122"/>
              </a:rPr>
              <a:t>在某某领域做到市场份额、知名度前三，销售额</a:t>
            </a:r>
            <a:r>
              <a:rPr lang="en-US" altLang="zh-CN" sz="1600" dirty="0">
                <a:solidFill>
                  <a:schemeClr val="bg2">
                    <a:lumMod val="25000"/>
                  </a:schemeClr>
                </a:solidFill>
                <a:latin typeface="思源宋体 Light" panose="02020300000000000000" pitchFamily="18" charset="-122"/>
                <a:ea typeface="思源宋体 Light" panose="02020300000000000000" pitchFamily="18" charset="-122"/>
              </a:rPr>
              <a:t>2</a:t>
            </a:r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latin typeface="思源宋体 Light" panose="02020300000000000000" pitchFamily="18" charset="-122"/>
                <a:ea typeface="思源宋体 Light" panose="02020300000000000000" pitchFamily="18" charset="-122"/>
              </a:rPr>
              <a:t>亿</a:t>
            </a:r>
          </a:p>
        </p:txBody>
      </p:sp>
    </p:spTree>
    <p:extLst>
      <p:ext uri="{BB962C8B-B14F-4D97-AF65-F5344CB8AC3E}">
        <p14:creationId xmlns:p14="http://schemas.microsoft.com/office/powerpoint/2010/main" val="9912515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14:reveal/>
      </p:transition>
    </mc:Choice>
    <mc:Fallback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 descr="图片包含 植物, 树叶&#10;&#10;已生成高可信度的说明">
            <a:extLst>
              <a:ext uri="{FF2B5EF4-FFF2-40B4-BE49-F238E27FC236}">
                <a16:creationId xmlns:a16="http://schemas.microsoft.com/office/drawing/2014/main" xmlns="" id="{3C40B4AC-5A0F-4BD0-A94D-02A3B1F6E62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269065" flipV="1">
            <a:off x="5665181" y="837414"/>
            <a:ext cx="861638" cy="1132550"/>
          </a:xfrm>
          <a:prstGeom prst="rect">
            <a:avLst/>
          </a:prstGeom>
        </p:spPr>
      </p:pic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4A4A412B-CD07-43CA-AF0E-117AE964F377}"/>
              </a:ext>
            </a:extLst>
          </p:cNvPr>
          <p:cNvSpPr/>
          <p:nvPr/>
        </p:nvSpPr>
        <p:spPr>
          <a:xfrm>
            <a:off x="251791" y="225287"/>
            <a:ext cx="11675166" cy="6387548"/>
          </a:xfrm>
          <a:prstGeom prst="rect">
            <a:avLst/>
          </a:prstGeom>
          <a:noFill/>
          <a:ln w="25400"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E6928465-9C7C-44B1-94D2-F290171F9E75}"/>
              </a:ext>
            </a:extLst>
          </p:cNvPr>
          <p:cNvSpPr/>
          <p:nvPr/>
        </p:nvSpPr>
        <p:spPr>
          <a:xfrm>
            <a:off x="5306906" y="969816"/>
            <a:ext cx="157818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400" dirty="0">
                <a:latin typeface="思源宋体 Light" panose="02020300000000000000" pitchFamily="18" charset="-122"/>
                <a:ea typeface="思源宋体 Light" panose="02020300000000000000" pitchFamily="18" charset="-122"/>
              </a:rPr>
              <a:t>Career planning</a:t>
            </a:r>
            <a:endParaRPr lang="zh-CN" altLang="en-US" sz="1400" dirty="0">
              <a:latin typeface="思源宋体 Light" panose="02020300000000000000" pitchFamily="18" charset="-122"/>
              <a:ea typeface="思源宋体 Light" panose="02020300000000000000" pitchFamily="18" charset="-122"/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F3E9714A-39B9-41E2-A5D8-0AF74022790B}"/>
              </a:ext>
            </a:extLst>
          </p:cNvPr>
          <p:cNvCxnSpPr>
            <a:cxnSpLocks/>
          </p:cNvCxnSpPr>
          <p:nvPr/>
        </p:nvCxnSpPr>
        <p:spPr>
          <a:xfrm>
            <a:off x="4711050" y="1390447"/>
            <a:ext cx="660524" cy="0"/>
          </a:xfrm>
          <a:prstGeom prst="line">
            <a:avLst/>
          </a:prstGeom>
          <a:ln w="25400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xmlns="" id="{97A04A20-7668-48FC-B75F-90ADBB3A514B}"/>
              </a:ext>
            </a:extLst>
          </p:cNvPr>
          <p:cNvCxnSpPr>
            <a:cxnSpLocks/>
          </p:cNvCxnSpPr>
          <p:nvPr/>
        </p:nvCxnSpPr>
        <p:spPr>
          <a:xfrm>
            <a:off x="6820426" y="1390447"/>
            <a:ext cx="660524" cy="0"/>
          </a:xfrm>
          <a:prstGeom prst="line">
            <a:avLst/>
          </a:prstGeom>
          <a:ln w="25400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3">
            <a:extLst>
              <a:ext uri="{FF2B5EF4-FFF2-40B4-BE49-F238E27FC236}">
                <a16:creationId xmlns:a16="http://schemas.microsoft.com/office/drawing/2014/main" xmlns="" id="{46DD1E95-8719-48E2-9FAE-D0966C1FF8A3}"/>
              </a:ext>
            </a:extLst>
          </p:cNvPr>
          <p:cNvSpPr txBox="1"/>
          <p:nvPr/>
        </p:nvSpPr>
        <p:spPr>
          <a:xfrm>
            <a:off x="3769393" y="446596"/>
            <a:ext cx="46532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zh-CN" altLang="en-US" sz="3200" spc="600">
                <a:solidFill>
                  <a:schemeClr val="tx1"/>
                </a:solidFill>
                <a:latin typeface="思源宋体 Light" panose="02020300000000000000" pitchFamily="18" charset="-122"/>
                <a:ea typeface="思源宋体 Light" panose="02020300000000000000" pitchFamily="18" charset="-122"/>
              </a:rPr>
              <a:t>职业规划</a:t>
            </a:r>
            <a:endParaRPr lang="zh-CN" altLang="en-US" sz="3200" spc="600" dirty="0">
              <a:solidFill>
                <a:schemeClr val="tx1"/>
              </a:solidFill>
              <a:latin typeface="思源宋体 Light" panose="02020300000000000000" pitchFamily="18" charset="-122"/>
              <a:ea typeface="思源宋体 Light" panose="02020300000000000000" pitchFamily="18" charset="-122"/>
            </a:endParaRPr>
          </a:p>
        </p:txBody>
      </p:sp>
      <p:pic>
        <p:nvPicPr>
          <p:cNvPr id="25" name="图片 24" descr="图片包含 植物&#10;&#10;已生成高可信度的说明">
            <a:extLst>
              <a:ext uri="{FF2B5EF4-FFF2-40B4-BE49-F238E27FC236}">
                <a16:creationId xmlns:a16="http://schemas.microsoft.com/office/drawing/2014/main" xmlns="" id="{59597372-36A0-4818-8365-863E54E9243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609045">
            <a:off x="5038118" y="1795958"/>
            <a:ext cx="2064413" cy="4884760"/>
          </a:xfrm>
          <a:prstGeom prst="rect">
            <a:avLst/>
          </a:prstGeom>
        </p:spPr>
      </p:pic>
      <p:sp>
        <p:nvSpPr>
          <p:cNvPr id="26" name="TextBox 24">
            <a:extLst>
              <a:ext uri="{FF2B5EF4-FFF2-40B4-BE49-F238E27FC236}">
                <a16:creationId xmlns:a16="http://schemas.microsoft.com/office/drawing/2014/main" xmlns="" id="{2D155E0D-BBD1-478B-A024-A738F8F4D99F}"/>
              </a:ext>
            </a:extLst>
          </p:cNvPr>
          <p:cNvSpPr txBox="1"/>
          <p:nvPr/>
        </p:nvSpPr>
        <p:spPr>
          <a:xfrm>
            <a:off x="2038128" y="4993412"/>
            <a:ext cx="9412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b="1" dirty="0">
                <a:solidFill>
                  <a:schemeClr val="bg2">
                    <a:lumMod val="25000"/>
                  </a:schemeClr>
                </a:solidFill>
                <a:latin typeface="思源宋体 Light" panose="02020300000000000000" pitchFamily="18" charset="-122"/>
                <a:ea typeface="思源宋体 Light" panose="02020300000000000000" pitchFamily="18" charset="-122"/>
              </a:rPr>
              <a:t>2019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xmlns="" id="{997EE1C3-B5AB-425F-8A91-563749AD3BF7}"/>
              </a:ext>
            </a:extLst>
          </p:cNvPr>
          <p:cNvSpPr txBox="1"/>
          <p:nvPr/>
        </p:nvSpPr>
        <p:spPr>
          <a:xfrm>
            <a:off x="4754670" y="5745160"/>
            <a:ext cx="340373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2"/>
                </a:solidFill>
                <a:latin typeface="思源宋体 Light" panose="02020300000000000000" pitchFamily="18" charset="-122"/>
                <a:ea typeface="思源宋体 Light" panose="02020300000000000000" pitchFamily="18" charset="-122"/>
              </a:rPr>
              <a:t>团队的管理和指导</a:t>
            </a:r>
          </a:p>
        </p:txBody>
      </p: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xmlns="" id="{17268113-B7CC-4F3B-8E25-CC2C523F7092}"/>
              </a:ext>
            </a:extLst>
          </p:cNvPr>
          <p:cNvCxnSpPr>
            <a:cxnSpLocks/>
          </p:cNvCxnSpPr>
          <p:nvPr/>
        </p:nvCxnSpPr>
        <p:spPr>
          <a:xfrm>
            <a:off x="3000052" y="5149583"/>
            <a:ext cx="1169981" cy="0"/>
          </a:xfrm>
          <a:prstGeom prst="line">
            <a:avLst/>
          </a:prstGeom>
          <a:ln w="25400">
            <a:solidFill>
              <a:schemeClr val="bg2">
                <a:lumMod val="25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24">
            <a:extLst>
              <a:ext uri="{FF2B5EF4-FFF2-40B4-BE49-F238E27FC236}">
                <a16:creationId xmlns:a16="http://schemas.microsoft.com/office/drawing/2014/main" xmlns="" id="{0EF424D1-56F8-40F0-BD01-E115C5D006D5}"/>
              </a:ext>
            </a:extLst>
          </p:cNvPr>
          <p:cNvSpPr txBox="1"/>
          <p:nvPr/>
        </p:nvSpPr>
        <p:spPr>
          <a:xfrm>
            <a:off x="3772057" y="2878204"/>
            <a:ext cx="87716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b="1" dirty="0">
                <a:solidFill>
                  <a:schemeClr val="bg2">
                    <a:lumMod val="25000"/>
                  </a:schemeClr>
                </a:solidFill>
                <a:latin typeface="思源宋体 Light" panose="02020300000000000000" pitchFamily="18" charset="-122"/>
                <a:ea typeface="思源宋体 Light" panose="02020300000000000000" pitchFamily="18" charset="-122"/>
              </a:rPr>
              <a:t>2018</a:t>
            </a:r>
          </a:p>
        </p:txBody>
      </p:sp>
      <p:sp>
        <p:nvSpPr>
          <p:cNvPr id="33" name="TextBox 26">
            <a:extLst>
              <a:ext uri="{FF2B5EF4-FFF2-40B4-BE49-F238E27FC236}">
                <a16:creationId xmlns:a16="http://schemas.microsoft.com/office/drawing/2014/main" xmlns="" id="{AD02F839-CE0D-4D51-BA87-B252227E6344}"/>
              </a:ext>
            </a:extLst>
          </p:cNvPr>
          <p:cNvSpPr txBox="1"/>
          <p:nvPr/>
        </p:nvSpPr>
        <p:spPr>
          <a:xfrm>
            <a:off x="1672448" y="5466648"/>
            <a:ext cx="19667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2"/>
                </a:solidFill>
                <a:latin typeface="思源宋体 Light" panose="02020300000000000000" pitchFamily="18" charset="-122"/>
                <a:ea typeface="思源宋体 Light" panose="02020300000000000000" pitchFamily="18" charset="-122"/>
              </a:rPr>
              <a:t>独立自主开展工作，技能持续提升</a:t>
            </a:r>
          </a:p>
        </p:txBody>
      </p:sp>
      <p:cxnSp>
        <p:nvCxnSpPr>
          <p:cNvPr id="34" name="直接连接符 33">
            <a:extLst>
              <a:ext uri="{FF2B5EF4-FFF2-40B4-BE49-F238E27FC236}">
                <a16:creationId xmlns:a16="http://schemas.microsoft.com/office/drawing/2014/main" xmlns="" id="{0FC5F279-EBB4-4882-9816-1C1947B0C7CF}"/>
              </a:ext>
            </a:extLst>
          </p:cNvPr>
          <p:cNvCxnSpPr>
            <a:cxnSpLocks/>
            <a:stCxn id="43" idx="2"/>
          </p:cNvCxnSpPr>
          <p:nvPr/>
        </p:nvCxnSpPr>
        <p:spPr>
          <a:xfrm>
            <a:off x="4231438" y="3904003"/>
            <a:ext cx="460563" cy="316039"/>
          </a:xfrm>
          <a:prstGeom prst="line">
            <a:avLst/>
          </a:prstGeom>
          <a:ln w="25400">
            <a:solidFill>
              <a:schemeClr val="bg2">
                <a:lumMod val="25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24">
            <a:extLst>
              <a:ext uri="{FF2B5EF4-FFF2-40B4-BE49-F238E27FC236}">
                <a16:creationId xmlns:a16="http://schemas.microsoft.com/office/drawing/2014/main" xmlns="" id="{2EE0673E-F5AC-42D7-A9A2-3CA09DF3022D}"/>
              </a:ext>
            </a:extLst>
          </p:cNvPr>
          <p:cNvSpPr txBox="1"/>
          <p:nvPr/>
        </p:nvSpPr>
        <p:spPr>
          <a:xfrm>
            <a:off x="6017959" y="5283495"/>
            <a:ext cx="87716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b="1" dirty="0">
                <a:solidFill>
                  <a:schemeClr val="bg2">
                    <a:lumMod val="25000"/>
                  </a:schemeClr>
                </a:solidFill>
                <a:latin typeface="思源宋体 Light" panose="02020300000000000000" pitchFamily="18" charset="-122"/>
                <a:ea typeface="思源宋体 Light" panose="02020300000000000000" pitchFamily="18" charset="-122"/>
              </a:rPr>
              <a:t>2019</a:t>
            </a:r>
          </a:p>
        </p:txBody>
      </p:sp>
      <p:sp>
        <p:nvSpPr>
          <p:cNvPr id="38" name="TextBox 26">
            <a:extLst>
              <a:ext uri="{FF2B5EF4-FFF2-40B4-BE49-F238E27FC236}">
                <a16:creationId xmlns:a16="http://schemas.microsoft.com/office/drawing/2014/main" xmlns="" id="{F650B13A-CB82-4EBF-A04B-1BA64041D870}"/>
              </a:ext>
            </a:extLst>
          </p:cNvPr>
          <p:cNvSpPr txBox="1"/>
          <p:nvPr/>
        </p:nvSpPr>
        <p:spPr>
          <a:xfrm>
            <a:off x="7273379" y="4900149"/>
            <a:ext cx="340373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2"/>
                </a:solidFill>
                <a:latin typeface="思源宋体 Light" panose="02020300000000000000" pitchFamily="18" charset="-122"/>
                <a:ea typeface="思源宋体 Light" panose="02020300000000000000" pitchFamily="18" charset="-122"/>
              </a:rPr>
              <a:t>某一专业领域的专家</a:t>
            </a:r>
          </a:p>
        </p:txBody>
      </p:sp>
      <p:cxnSp>
        <p:nvCxnSpPr>
          <p:cNvPr id="39" name="直接连接符 38">
            <a:extLst>
              <a:ext uri="{FF2B5EF4-FFF2-40B4-BE49-F238E27FC236}">
                <a16:creationId xmlns:a16="http://schemas.microsoft.com/office/drawing/2014/main" xmlns="" id="{94BDC7A1-674D-4DEA-BA08-1612349307E1}"/>
              </a:ext>
            </a:extLst>
          </p:cNvPr>
          <p:cNvCxnSpPr>
            <a:cxnSpLocks/>
          </p:cNvCxnSpPr>
          <p:nvPr/>
        </p:nvCxnSpPr>
        <p:spPr>
          <a:xfrm flipH="1" flipV="1">
            <a:off x="5576814" y="4980304"/>
            <a:ext cx="471272" cy="285875"/>
          </a:xfrm>
          <a:prstGeom prst="line">
            <a:avLst/>
          </a:prstGeom>
          <a:ln w="25400">
            <a:solidFill>
              <a:schemeClr val="bg2">
                <a:lumMod val="25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Box 26">
            <a:extLst>
              <a:ext uri="{FF2B5EF4-FFF2-40B4-BE49-F238E27FC236}">
                <a16:creationId xmlns:a16="http://schemas.microsoft.com/office/drawing/2014/main" xmlns="" id="{446D4064-65C5-4935-8570-79E490354B7A}"/>
              </a:ext>
            </a:extLst>
          </p:cNvPr>
          <p:cNvSpPr txBox="1"/>
          <p:nvPr/>
        </p:nvSpPr>
        <p:spPr>
          <a:xfrm>
            <a:off x="3165399" y="3319228"/>
            <a:ext cx="213207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2"/>
                </a:solidFill>
                <a:latin typeface="思源宋体 Light" panose="02020300000000000000" pitchFamily="18" charset="-122"/>
                <a:ea typeface="思源宋体 Light" panose="02020300000000000000" pitchFamily="18" charset="-122"/>
              </a:rPr>
              <a:t>持续学习，争取考上工程师</a:t>
            </a:r>
          </a:p>
        </p:txBody>
      </p:sp>
      <p:sp>
        <p:nvSpPr>
          <p:cNvPr id="45" name="TextBox 24">
            <a:extLst>
              <a:ext uri="{FF2B5EF4-FFF2-40B4-BE49-F238E27FC236}">
                <a16:creationId xmlns:a16="http://schemas.microsoft.com/office/drawing/2014/main" xmlns="" id="{F4D693AC-20CE-44BB-AA8F-4F4ED4C737B3}"/>
              </a:ext>
            </a:extLst>
          </p:cNvPr>
          <p:cNvSpPr txBox="1"/>
          <p:nvPr/>
        </p:nvSpPr>
        <p:spPr>
          <a:xfrm>
            <a:off x="6341996" y="2097792"/>
            <a:ext cx="87716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b="1" dirty="0">
                <a:solidFill>
                  <a:schemeClr val="bg2">
                    <a:lumMod val="25000"/>
                  </a:schemeClr>
                </a:solidFill>
                <a:latin typeface="思源宋体 Light" panose="02020300000000000000" pitchFamily="18" charset="-122"/>
                <a:ea typeface="思源宋体 Light" panose="02020300000000000000" pitchFamily="18" charset="-122"/>
              </a:rPr>
              <a:t>2020</a:t>
            </a:r>
          </a:p>
        </p:txBody>
      </p:sp>
      <p:sp>
        <p:nvSpPr>
          <p:cNvPr id="46" name="TextBox 26">
            <a:extLst>
              <a:ext uri="{FF2B5EF4-FFF2-40B4-BE49-F238E27FC236}">
                <a16:creationId xmlns:a16="http://schemas.microsoft.com/office/drawing/2014/main" xmlns="" id="{5BFD579D-1755-46E5-ADC1-8B14DCB56072}"/>
              </a:ext>
            </a:extLst>
          </p:cNvPr>
          <p:cNvSpPr txBox="1"/>
          <p:nvPr/>
        </p:nvSpPr>
        <p:spPr>
          <a:xfrm>
            <a:off x="5735338" y="2538816"/>
            <a:ext cx="213207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2"/>
                </a:solidFill>
                <a:latin typeface="思源宋体 Light" panose="02020300000000000000" pitchFamily="18" charset="-122"/>
                <a:ea typeface="思源宋体 Light" panose="02020300000000000000" pitchFamily="18" charset="-122"/>
              </a:rPr>
              <a:t>获得高级工程师授衔</a:t>
            </a:r>
          </a:p>
        </p:txBody>
      </p:sp>
      <p:sp>
        <p:nvSpPr>
          <p:cNvPr id="47" name="TextBox 24">
            <a:extLst>
              <a:ext uri="{FF2B5EF4-FFF2-40B4-BE49-F238E27FC236}">
                <a16:creationId xmlns:a16="http://schemas.microsoft.com/office/drawing/2014/main" xmlns="" id="{0664953E-22FF-454C-8C70-EF282387D8AB}"/>
              </a:ext>
            </a:extLst>
          </p:cNvPr>
          <p:cNvSpPr txBox="1"/>
          <p:nvPr/>
        </p:nvSpPr>
        <p:spPr>
          <a:xfrm>
            <a:off x="8536668" y="4438484"/>
            <a:ext cx="87716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b="1" dirty="0">
                <a:solidFill>
                  <a:schemeClr val="bg2">
                    <a:lumMod val="25000"/>
                  </a:schemeClr>
                </a:solidFill>
                <a:latin typeface="思源宋体 Light" panose="02020300000000000000" pitchFamily="18" charset="-122"/>
                <a:ea typeface="思源宋体 Light" panose="02020300000000000000" pitchFamily="18" charset="-122"/>
              </a:rPr>
              <a:t>2021</a:t>
            </a:r>
          </a:p>
        </p:txBody>
      </p:sp>
      <p:cxnSp>
        <p:nvCxnSpPr>
          <p:cNvPr id="48" name="直接连接符 47">
            <a:extLst>
              <a:ext uri="{FF2B5EF4-FFF2-40B4-BE49-F238E27FC236}">
                <a16:creationId xmlns:a16="http://schemas.microsoft.com/office/drawing/2014/main" xmlns="" id="{71DB1967-B0F9-46F4-AC1D-491D24E85C69}"/>
              </a:ext>
            </a:extLst>
          </p:cNvPr>
          <p:cNvCxnSpPr>
            <a:cxnSpLocks/>
            <a:stCxn id="47" idx="1"/>
          </p:cNvCxnSpPr>
          <p:nvPr/>
        </p:nvCxnSpPr>
        <p:spPr>
          <a:xfrm flipH="1" flipV="1">
            <a:off x="7140876" y="4350751"/>
            <a:ext cx="1395792" cy="318566"/>
          </a:xfrm>
          <a:prstGeom prst="line">
            <a:avLst/>
          </a:prstGeom>
          <a:ln w="25400">
            <a:solidFill>
              <a:schemeClr val="bg2">
                <a:lumMod val="25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Box 24">
            <a:extLst>
              <a:ext uri="{FF2B5EF4-FFF2-40B4-BE49-F238E27FC236}">
                <a16:creationId xmlns:a16="http://schemas.microsoft.com/office/drawing/2014/main" xmlns="" id="{3EDA668A-62D2-41AB-AE97-A7CCEBBFF6BA}"/>
              </a:ext>
            </a:extLst>
          </p:cNvPr>
          <p:cNvSpPr txBox="1"/>
          <p:nvPr/>
        </p:nvSpPr>
        <p:spPr>
          <a:xfrm>
            <a:off x="8940732" y="1964718"/>
            <a:ext cx="14478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思源宋体 Light" panose="02020300000000000000" pitchFamily="18" charset="-122"/>
                <a:ea typeface="思源宋体 Light" panose="02020300000000000000" pitchFamily="18" charset="-122"/>
              </a:rPr>
              <a:t>五年规划</a:t>
            </a:r>
          </a:p>
        </p:txBody>
      </p:sp>
      <p:sp>
        <p:nvSpPr>
          <p:cNvPr id="51" name="TextBox 26">
            <a:extLst>
              <a:ext uri="{FF2B5EF4-FFF2-40B4-BE49-F238E27FC236}">
                <a16:creationId xmlns:a16="http://schemas.microsoft.com/office/drawing/2014/main" xmlns="" id="{79E9C8B2-0210-46AB-BD09-33993F9C0D45}"/>
              </a:ext>
            </a:extLst>
          </p:cNvPr>
          <p:cNvSpPr txBox="1"/>
          <p:nvPr/>
        </p:nvSpPr>
        <p:spPr>
          <a:xfrm>
            <a:off x="8957837" y="2451967"/>
            <a:ext cx="205884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2"/>
                </a:solidFill>
                <a:latin typeface="思源宋体 Light" panose="02020300000000000000" pitchFamily="18" charset="-122"/>
                <a:ea typeface="思源宋体 Light" panose="02020300000000000000" pitchFamily="18" charset="-122"/>
              </a:rPr>
              <a:t>这是根据自己的岗位实际工作做出的职业规划</a:t>
            </a:r>
          </a:p>
        </p:txBody>
      </p:sp>
      <p:cxnSp>
        <p:nvCxnSpPr>
          <p:cNvPr id="53" name="直接连接符 52">
            <a:extLst>
              <a:ext uri="{FF2B5EF4-FFF2-40B4-BE49-F238E27FC236}">
                <a16:creationId xmlns:a16="http://schemas.microsoft.com/office/drawing/2014/main" xmlns="" id="{ABA0AE9E-493E-4EF3-ADE8-6D020855627E}"/>
              </a:ext>
            </a:extLst>
          </p:cNvPr>
          <p:cNvCxnSpPr/>
          <p:nvPr/>
        </p:nvCxnSpPr>
        <p:spPr>
          <a:xfrm>
            <a:off x="8940732" y="1964718"/>
            <a:ext cx="2075948" cy="0"/>
          </a:xfrm>
          <a:prstGeom prst="line">
            <a:avLst/>
          </a:prstGeom>
          <a:ln w="25400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>
            <a:extLst>
              <a:ext uri="{FF2B5EF4-FFF2-40B4-BE49-F238E27FC236}">
                <a16:creationId xmlns:a16="http://schemas.microsoft.com/office/drawing/2014/main" xmlns="" id="{04ED4282-6C9F-4643-8F7D-7DF659C47F02}"/>
              </a:ext>
            </a:extLst>
          </p:cNvPr>
          <p:cNvCxnSpPr/>
          <p:nvPr/>
        </p:nvCxnSpPr>
        <p:spPr>
          <a:xfrm>
            <a:off x="8940732" y="3399587"/>
            <a:ext cx="2075948" cy="0"/>
          </a:xfrm>
          <a:prstGeom prst="line">
            <a:avLst/>
          </a:prstGeom>
          <a:ln w="25400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>
            <a:extLst>
              <a:ext uri="{FF2B5EF4-FFF2-40B4-BE49-F238E27FC236}">
                <a16:creationId xmlns:a16="http://schemas.microsoft.com/office/drawing/2014/main" xmlns="" id="{B1779016-83AF-446F-AD2B-8BD2A7CF591C}"/>
              </a:ext>
            </a:extLst>
          </p:cNvPr>
          <p:cNvCxnSpPr>
            <a:cxnSpLocks/>
            <a:stCxn id="46" idx="2"/>
          </p:cNvCxnSpPr>
          <p:nvPr/>
        </p:nvCxnSpPr>
        <p:spPr>
          <a:xfrm flipH="1">
            <a:off x="6756671" y="2877370"/>
            <a:ext cx="44706" cy="541691"/>
          </a:xfrm>
          <a:prstGeom prst="line">
            <a:avLst/>
          </a:prstGeom>
          <a:ln w="25400">
            <a:solidFill>
              <a:schemeClr val="bg2">
                <a:lumMod val="25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951169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14:reveal/>
      </p:transition>
    </mc:Choice>
    <mc:Fallback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图片 38" descr="图片包含 植物, 树叶&#10;&#10;已生成高可信度的说明">
            <a:extLst>
              <a:ext uri="{FF2B5EF4-FFF2-40B4-BE49-F238E27FC236}">
                <a16:creationId xmlns:a16="http://schemas.microsoft.com/office/drawing/2014/main" xmlns="" id="{F075FECB-6E6E-4CD2-9C50-F2B7C62DD9D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269065" flipV="1">
            <a:off x="5665181" y="837414"/>
            <a:ext cx="861638" cy="1132550"/>
          </a:xfrm>
          <a:prstGeom prst="rect">
            <a:avLst/>
          </a:prstGeom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A4C6A27D-8CBD-4A91-B1A8-0CC72DD680D7}"/>
              </a:ext>
            </a:extLst>
          </p:cNvPr>
          <p:cNvSpPr/>
          <p:nvPr/>
        </p:nvSpPr>
        <p:spPr>
          <a:xfrm>
            <a:off x="251791" y="225287"/>
            <a:ext cx="11675166" cy="6387548"/>
          </a:xfrm>
          <a:prstGeom prst="rect">
            <a:avLst/>
          </a:prstGeom>
          <a:noFill/>
          <a:ln w="25400"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B2B393C3-FFA7-494D-AEEB-F3B99925A3EB}"/>
              </a:ext>
            </a:extLst>
          </p:cNvPr>
          <p:cNvSpPr/>
          <p:nvPr/>
        </p:nvSpPr>
        <p:spPr>
          <a:xfrm>
            <a:off x="5306906" y="969816"/>
            <a:ext cx="157818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400" dirty="0">
                <a:latin typeface="思源宋体 Light" panose="02020300000000000000" pitchFamily="18" charset="-122"/>
                <a:ea typeface="思源宋体 Light" panose="02020300000000000000" pitchFamily="18" charset="-122"/>
              </a:rPr>
              <a:t>Career planning</a:t>
            </a:r>
            <a:endParaRPr lang="zh-CN" altLang="en-US" sz="1400" dirty="0">
              <a:latin typeface="思源宋体 Light" panose="02020300000000000000" pitchFamily="18" charset="-122"/>
              <a:ea typeface="思源宋体 Light" panose="02020300000000000000" pitchFamily="18" charset="-122"/>
            </a:endParaRPr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0BE784B1-0D3F-4255-B4A3-997D0B500B08}"/>
              </a:ext>
            </a:extLst>
          </p:cNvPr>
          <p:cNvCxnSpPr>
            <a:cxnSpLocks/>
          </p:cNvCxnSpPr>
          <p:nvPr/>
        </p:nvCxnSpPr>
        <p:spPr>
          <a:xfrm>
            <a:off x="4711050" y="1390447"/>
            <a:ext cx="660524" cy="0"/>
          </a:xfrm>
          <a:prstGeom prst="line">
            <a:avLst/>
          </a:prstGeom>
          <a:ln w="25400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8006FFC8-A78E-4D5E-AF74-52BBB035F59A}"/>
              </a:ext>
            </a:extLst>
          </p:cNvPr>
          <p:cNvCxnSpPr>
            <a:cxnSpLocks/>
          </p:cNvCxnSpPr>
          <p:nvPr/>
        </p:nvCxnSpPr>
        <p:spPr>
          <a:xfrm>
            <a:off x="6820426" y="1390447"/>
            <a:ext cx="660524" cy="0"/>
          </a:xfrm>
          <a:prstGeom prst="line">
            <a:avLst/>
          </a:prstGeom>
          <a:ln w="25400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3">
            <a:extLst>
              <a:ext uri="{FF2B5EF4-FFF2-40B4-BE49-F238E27FC236}">
                <a16:creationId xmlns:a16="http://schemas.microsoft.com/office/drawing/2014/main" xmlns="" id="{6F084B43-1A9C-4F31-94EF-64E0B31AC5A9}"/>
              </a:ext>
            </a:extLst>
          </p:cNvPr>
          <p:cNvSpPr txBox="1"/>
          <p:nvPr/>
        </p:nvSpPr>
        <p:spPr>
          <a:xfrm>
            <a:off x="3769393" y="446596"/>
            <a:ext cx="46532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zh-CN" altLang="en-US" sz="3200" spc="600">
                <a:solidFill>
                  <a:schemeClr val="tx1"/>
                </a:solidFill>
                <a:latin typeface="思源宋体 Light" panose="02020300000000000000" pitchFamily="18" charset="-122"/>
                <a:ea typeface="思源宋体 Light" panose="02020300000000000000" pitchFamily="18" charset="-122"/>
              </a:rPr>
              <a:t>实现目标的关键 </a:t>
            </a:r>
            <a:endParaRPr lang="zh-CN" altLang="en-US" sz="3200" spc="600" dirty="0">
              <a:solidFill>
                <a:schemeClr val="tx1"/>
              </a:solidFill>
              <a:latin typeface="思源宋体 Light" panose="02020300000000000000" pitchFamily="18" charset="-122"/>
              <a:ea typeface="思源宋体 Light" panose="02020300000000000000" pitchFamily="18" charset="-122"/>
            </a:endParaRPr>
          </a:p>
        </p:txBody>
      </p:sp>
      <p:sp>
        <p:nvSpPr>
          <p:cNvPr id="23" name="TextBox 8">
            <a:extLst>
              <a:ext uri="{FF2B5EF4-FFF2-40B4-BE49-F238E27FC236}">
                <a16:creationId xmlns:a16="http://schemas.microsoft.com/office/drawing/2014/main" xmlns="" id="{8DAD5C4A-EECD-4C33-B6FB-26E51802F4F6}"/>
              </a:ext>
            </a:extLst>
          </p:cNvPr>
          <p:cNvSpPr txBox="1"/>
          <p:nvPr/>
        </p:nvSpPr>
        <p:spPr>
          <a:xfrm>
            <a:off x="1834967" y="4480670"/>
            <a:ext cx="145166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latin typeface="思源宋体 Light" panose="02020300000000000000" pitchFamily="18" charset="-122"/>
                <a:ea typeface="思源宋体 Light" panose="02020300000000000000" pitchFamily="18" charset="-122"/>
              </a:rPr>
              <a:t>量力而行，遇到障碍多想一想，要想办法从思想意识上突破</a:t>
            </a:r>
          </a:p>
        </p:txBody>
      </p:sp>
      <p:sp>
        <p:nvSpPr>
          <p:cNvPr id="24" name="TextBox 10">
            <a:extLst>
              <a:ext uri="{FF2B5EF4-FFF2-40B4-BE49-F238E27FC236}">
                <a16:creationId xmlns:a16="http://schemas.microsoft.com/office/drawing/2014/main" xmlns="" id="{1CABE944-D735-4B6B-AAE1-9FF65A0F68EF}"/>
              </a:ext>
            </a:extLst>
          </p:cNvPr>
          <p:cNvSpPr txBox="1"/>
          <p:nvPr/>
        </p:nvSpPr>
        <p:spPr>
          <a:xfrm>
            <a:off x="2012767" y="3065221"/>
            <a:ext cx="109606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bg2">
                    <a:lumMod val="25000"/>
                  </a:schemeClr>
                </a:solidFill>
                <a:latin typeface="思源宋体 Light" panose="02020300000000000000" pitchFamily="18" charset="-122"/>
                <a:ea typeface="思源宋体 Light" panose="02020300000000000000" pitchFamily="18" charset="-122"/>
              </a:rPr>
              <a:t>突破心智</a:t>
            </a:r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xmlns="" id="{02A9C9D4-C722-47E2-BADA-C846F786CA11}"/>
              </a:ext>
            </a:extLst>
          </p:cNvPr>
          <p:cNvSpPr/>
          <p:nvPr/>
        </p:nvSpPr>
        <p:spPr>
          <a:xfrm>
            <a:off x="1834967" y="2759591"/>
            <a:ext cx="1451662" cy="1451662"/>
          </a:xfrm>
          <a:prstGeom prst="ellipse">
            <a:avLst/>
          </a:prstGeom>
          <a:noFill/>
          <a:ln w="28575">
            <a:solidFill>
              <a:schemeClr val="bg2">
                <a:lumMod val="25000"/>
                <a:alpha val="50000"/>
              </a:schemeClr>
            </a:solidFill>
            <a:prstDash val="dash"/>
          </a:ln>
          <a:effectLst>
            <a:outerShdw blurRad="1270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6" name="TextBox 8">
            <a:extLst>
              <a:ext uri="{FF2B5EF4-FFF2-40B4-BE49-F238E27FC236}">
                <a16:creationId xmlns:a16="http://schemas.microsoft.com/office/drawing/2014/main" xmlns="" id="{BE10A4DB-9386-4F74-9079-FC96F529EC33}"/>
              </a:ext>
            </a:extLst>
          </p:cNvPr>
          <p:cNvSpPr txBox="1"/>
          <p:nvPr/>
        </p:nvSpPr>
        <p:spPr>
          <a:xfrm>
            <a:off x="4235055" y="4480670"/>
            <a:ext cx="145166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latin typeface="思源宋体 Light" panose="02020300000000000000" pitchFamily="18" charset="-122"/>
                <a:ea typeface="思源宋体 Light" panose="02020300000000000000" pitchFamily="18" charset="-122"/>
              </a:rPr>
              <a:t>认真是最大的资产，更快的学习与适应</a:t>
            </a:r>
          </a:p>
        </p:txBody>
      </p:sp>
      <p:sp>
        <p:nvSpPr>
          <p:cNvPr id="27" name="TextBox 10">
            <a:extLst>
              <a:ext uri="{FF2B5EF4-FFF2-40B4-BE49-F238E27FC236}">
                <a16:creationId xmlns:a16="http://schemas.microsoft.com/office/drawing/2014/main" xmlns="" id="{7736E81F-6212-4F8B-8D5B-CF50DC558FD8}"/>
              </a:ext>
            </a:extLst>
          </p:cNvPr>
          <p:cNvSpPr txBox="1"/>
          <p:nvPr/>
        </p:nvSpPr>
        <p:spPr>
          <a:xfrm>
            <a:off x="4412855" y="3065221"/>
            <a:ext cx="109606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>
                <a:solidFill>
                  <a:schemeClr val="bg2">
                    <a:lumMod val="25000"/>
                  </a:schemeClr>
                </a:solidFill>
                <a:latin typeface="思源宋体 Light" panose="02020300000000000000" pitchFamily="18" charset="-122"/>
                <a:ea typeface="思源宋体 Light" panose="02020300000000000000" pitchFamily="18" charset="-122"/>
              </a:rPr>
              <a:t>强化优势</a:t>
            </a:r>
            <a:endParaRPr lang="zh-CN" altLang="en-US" sz="2800" b="1" dirty="0">
              <a:solidFill>
                <a:schemeClr val="bg2">
                  <a:lumMod val="25000"/>
                </a:schemeClr>
              </a:solidFill>
              <a:latin typeface="思源宋体 Light" panose="02020300000000000000" pitchFamily="18" charset="-122"/>
              <a:ea typeface="思源宋体 Light" panose="02020300000000000000" pitchFamily="18" charset="-122"/>
            </a:endParaRPr>
          </a:p>
        </p:txBody>
      </p:sp>
      <p:sp>
        <p:nvSpPr>
          <p:cNvPr id="28" name="椭圆 27">
            <a:extLst>
              <a:ext uri="{FF2B5EF4-FFF2-40B4-BE49-F238E27FC236}">
                <a16:creationId xmlns:a16="http://schemas.microsoft.com/office/drawing/2014/main" xmlns="" id="{E4783D8E-2BCC-4BBD-A768-90ADD9781C0C}"/>
              </a:ext>
            </a:extLst>
          </p:cNvPr>
          <p:cNvSpPr/>
          <p:nvPr/>
        </p:nvSpPr>
        <p:spPr>
          <a:xfrm>
            <a:off x="4235055" y="2759591"/>
            <a:ext cx="1451662" cy="1451662"/>
          </a:xfrm>
          <a:prstGeom prst="ellipse">
            <a:avLst/>
          </a:prstGeom>
          <a:noFill/>
          <a:ln w="28575">
            <a:solidFill>
              <a:schemeClr val="bg2">
                <a:lumMod val="25000"/>
                <a:alpha val="50000"/>
              </a:schemeClr>
            </a:solidFill>
            <a:prstDash val="dash"/>
          </a:ln>
          <a:effectLst>
            <a:outerShdw blurRad="1270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9" name="TextBox 8">
            <a:extLst>
              <a:ext uri="{FF2B5EF4-FFF2-40B4-BE49-F238E27FC236}">
                <a16:creationId xmlns:a16="http://schemas.microsoft.com/office/drawing/2014/main" xmlns="" id="{E11451B2-3D0C-4DF2-A2FB-797ED8E4C5A6}"/>
              </a:ext>
            </a:extLst>
          </p:cNvPr>
          <p:cNvSpPr txBox="1"/>
          <p:nvPr/>
        </p:nvSpPr>
        <p:spPr>
          <a:xfrm>
            <a:off x="6635143" y="4480670"/>
            <a:ext cx="145166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latin typeface="思源宋体 Light" panose="02020300000000000000" pitchFamily="18" charset="-122"/>
                <a:ea typeface="思源宋体 Light" panose="02020300000000000000" pitchFamily="18" charset="-122"/>
              </a:rPr>
              <a:t>补专业知识，补说话艺术，补为人处事的智慧，被职业成熟度</a:t>
            </a:r>
          </a:p>
        </p:txBody>
      </p:sp>
      <p:sp>
        <p:nvSpPr>
          <p:cNvPr id="30" name="TextBox 10">
            <a:extLst>
              <a:ext uri="{FF2B5EF4-FFF2-40B4-BE49-F238E27FC236}">
                <a16:creationId xmlns:a16="http://schemas.microsoft.com/office/drawing/2014/main" xmlns="" id="{EB366036-6054-4458-964B-A7AF02CE6461}"/>
              </a:ext>
            </a:extLst>
          </p:cNvPr>
          <p:cNvSpPr txBox="1"/>
          <p:nvPr/>
        </p:nvSpPr>
        <p:spPr>
          <a:xfrm>
            <a:off x="6812943" y="3065221"/>
            <a:ext cx="109606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>
                <a:solidFill>
                  <a:schemeClr val="bg2">
                    <a:lumMod val="25000"/>
                  </a:schemeClr>
                </a:solidFill>
                <a:latin typeface="思源宋体 Light" panose="02020300000000000000" pitchFamily="18" charset="-122"/>
                <a:ea typeface="思源宋体 Light" panose="02020300000000000000" pitchFamily="18" charset="-122"/>
              </a:rPr>
              <a:t>自我补课</a:t>
            </a:r>
            <a:endParaRPr lang="zh-CN" altLang="en-US" sz="2800" b="1" dirty="0">
              <a:solidFill>
                <a:schemeClr val="bg2">
                  <a:lumMod val="25000"/>
                </a:schemeClr>
              </a:solidFill>
              <a:latin typeface="思源宋体 Light" panose="02020300000000000000" pitchFamily="18" charset="-122"/>
              <a:ea typeface="思源宋体 Light" panose="02020300000000000000" pitchFamily="18" charset="-122"/>
            </a:endParaRPr>
          </a:p>
        </p:txBody>
      </p:sp>
      <p:sp>
        <p:nvSpPr>
          <p:cNvPr id="31" name="椭圆 30">
            <a:extLst>
              <a:ext uri="{FF2B5EF4-FFF2-40B4-BE49-F238E27FC236}">
                <a16:creationId xmlns:a16="http://schemas.microsoft.com/office/drawing/2014/main" xmlns="" id="{9201BA19-2881-4ACA-8190-39834817CFED}"/>
              </a:ext>
            </a:extLst>
          </p:cNvPr>
          <p:cNvSpPr/>
          <p:nvPr/>
        </p:nvSpPr>
        <p:spPr>
          <a:xfrm>
            <a:off x="6635143" y="2759591"/>
            <a:ext cx="1451662" cy="1451662"/>
          </a:xfrm>
          <a:prstGeom prst="ellipse">
            <a:avLst/>
          </a:prstGeom>
          <a:noFill/>
          <a:ln w="28575">
            <a:solidFill>
              <a:schemeClr val="bg2">
                <a:lumMod val="25000"/>
                <a:alpha val="50000"/>
              </a:schemeClr>
            </a:solidFill>
            <a:prstDash val="dash"/>
          </a:ln>
          <a:effectLst>
            <a:outerShdw blurRad="1270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2" name="TextBox 8">
            <a:extLst>
              <a:ext uri="{FF2B5EF4-FFF2-40B4-BE49-F238E27FC236}">
                <a16:creationId xmlns:a16="http://schemas.microsoft.com/office/drawing/2014/main" xmlns="" id="{38C0C756-B205-4659-8F67-07C987AB94E2}"/>
              </a:ext>
            </a:extLst>
          </p:cNvPr>
          <p:cNvSpPr txBox="1"/>
          <p:nvPr/>
        </p:nvSpPr>
        <p:spPr>
          <a:xfrm>
            <a:off x="9035231" y="4480670"/>
            <a:ext cx="145166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latin typeface="思源宋体 Light" panose="02020300000000000000" pitchFamily="18" charset="-122"/>
                <a:ea typeface="思源宋体 Light" panose="02020300000000000000" pitchFamily="18" charset="-122"/>
              </a:rPr>
              <a:t>通过轮岗，业务交流，以会代训，案例学习等方式不断让自己落地</a:t>
            </a:r>
          </a:p>
        </p:txBody>
      </p:sp>
      <p:sp>
        <p:nvSpPr>
          <p:cNvPr id="33" name="TextBox 10">
            <a:extLst>
              <a:ext uri="{FF2B5EF4-FFF2-40B4-BE49-F238E27FC236}">
                <a16:creationId xmlns:a16="http://schemas.microsoft.com/office/drawing/2014/main" xmlns="" id="{6FD76025-7689-4E47-843F-F4342D4F0FB3}"/>
              </a:ext>
            </a:extLst>
          </p:cNvPr>
          <p:cNvSpPr txBox="1"/>
          <p:nvPr/>
        </p:nvSpPr>
        <p:spPr>
          <a:xfrm>
            <a:off x="9213031" y="3065221"/>
            <a:ext cx="109606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>
                <a:solidFill>
                  <a:schemeClr val="bg2">
                    <a:lumMod val="25000"/>
                  </a:schemeClr>
                </a:solidFill>
                <a:latin typeface="思源宋体 Light" panose="02020300000000000000" pitchFamily="18" charset="-122"/>
                <a:ea typeface="思源宋体 Light" panose="02020300000000000000" pitchFamily="18" charset="-122"/>
              </a:rPr>
              <a:t>业务实践</a:t>
            </a:r>
            <a:endParaRPr lang="zh-CN" altLang="en-US" sz="2800" b="1" dirty="0">
              <a:solidFill>
                <a:schemeClr val="bg2">
                  <a:lumMod val="25000"/>
                </a:schemeClr>
              </a:solidFill>
              <a:latin typeface="思源宋体 Light" panose="02020300000000000000" pitchFamily="18" charset="-122"/>
              <a:ea typeface="思源宋体 Light" panose="02020300000000000000" pitchFamily="18" charset="-122"/>
            </a:endParaRPr>
          </a:p>
        </p:txBody>
      </p:sp>
      <p:sp>
        <p:nvSpPr>
          <p:cNvPr id="34" name="椭圆 33">
            <a:extLst>
              <a:ext uri="{FF2B5EF4-FFF2-40B4-BE49-F238E27FC236}">
                <a16:creationId xmlns:a16="http://schemas.microsoft.com/office/drawing/2014/main" xmlns="" id="{BA436C76-D3B6-4065-B7AC-F236C72F89B4}"/>
              </a:ext>
            </a:extLst>
          </p:cNvPr>
          <p:cNvSpPr/>
          <p:nvPr/>
        </p:nvSpPr>
        <p:spPr>
          <a:xfrm>
            <a:off x="9035231" y="2759591"/>
            <a:ext cx="1451662" cy="1451662"/>
          </a:xfrm>
          <a:prstGeom prst="ellipse">
            <a:avLst/>
          </a:prstGeom>
          <a:noFill/>
          <a:ln w="28575">
            <a:solidFill>
              <a:schemeClr val="bg2">
                <a:lumMod val="25000"/>
                <a:alpha val="50000"/>
              </a:schemeClr>
            </a:solidFill>
            <a:prstDash val="dash"/>
          </a:ln>
          <a:effectLst>
            <a:outerShdw blurRad="1270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35" name="图片 34" descr="图片包含 植物&#10;&#10;已生成高可信度的说明">
            <a:extLst>
              <a:ext uri="{FF2B5EF4-FFF2-40B4-BE49-F238E27FC236}">
                <a16:creationId xmlns:a16="http://schemas.microsoft.com/office/drawing/2014/main" xmlns="" id="{712DEBE4-1279-4757-BEC6-586158F045E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694966">
            <a:off x="2939557" y="2242694"/>
            <a:ext cx="467514" cy="1106219"/>
          </a:xfrm>
          <a:prstGeom prst="rect">
            <a:avLst/>
          </a:prstGeom>
        </p:spPr>
      </p:pic>
      <p:pic>
        <p:nvPicPr>
          <p:cNvPr id="36" name="图片 35" descr="图片包含 植物&#10;&#10;已生成高可信度的说明">
            <a:extLst>
              <a:ext uri="{FF2B5EF4-FFF2-40B4-BE49-F238E27FC236}">
                <a16:creationId xmlns:a16="http://schemas.microsoft.com/office/drawing/2014/main" xmlns="" id="{BC8ABE36-71C0-427B-BBD5-A75AFAD170E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694966">
            <a:off x="5348947" y="2242694"/>
            <a:ext cx="467514" cy="1106219"/>
          </a:xfrm>
          <a:prstGeom prst="rect">
            <a:avLst/>
          </a:prstGeom>
        </p:spPr>
      </p:pic>
      <p:pic>
        <p:nvPicPr>
          <p:cNvPr id="37" name="图片 36" descr="图片包含 植物&#10;&#10;已生成高可信度的说明">
            <a:extLst>
              <a:ext uri="{FF2B5EF4-FFF2-40B4-BE49-F238E27FC236}">
                <a16:creationId xmlns:a16="http://schemas.microsoft.com/office/drawing/2014/main" xmlns="" id="{818B3839-59F1-4945-B9AD-0F72E91FE03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694966">
            <a:off x="7758335" y="2242694"/>
            <a:ext cx="467514" cy="1106219"/>
          </a:xfrm>
          <a:prstGeom prst="rect">
            <a:avLst/>
          </a:prstGeom>
        </p:spPr>
      </p:pic>
      <p:pic>
        <p:nvPicPr>
          <p:cNvPr id="38" name="图片 37" descr="图片包含 植物&#10;&#10;已生成高可信度的说明">
            <a:extLst>
              <a:ext uri="{FF2B5EF4-FFF2-40B4-BE49-F238E27FC236}">
                <a16:creationId xmlns:a16="http://schemas.microsoft.com/office/drawing/2014/main" xmlns="" id="{BED60E17-3A2E-4068-B5FC-2F75BED7D98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694966">
            <a:off x="10187394" y="2242695"/>
            <a:ext cx="467514" cy="11062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23365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14:reveal/>
      </p:transition>
    </mc:Choice>
    <mc:Fallback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图片包含 植物, 树叶, 蕨&#10;&#10;已生成极高可信度的说明">
            <a:extLst>
              <a:ext uri="{FF2B5EF4-FFF2-40B4-BE49-F238E27FC236}">
                <a16:creationId xmlns:a16="http://schemas.microsoft.com/office/drawing/2014/main" xmlns="" id="{929E63C0-D5E5-45E5-B8E9-0D7D34D2912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912095">
            <a:off x="5556693" y="3641899"/>
            <a:ext cx="2322330" cy="6858000"/>
          </a:xfrm>
          <a:prstGeom prst="rect">
            <a:avLst/>
          </a:prstGeom>
        </p:spPr>
      </p:pic>
      <p:pic>
        <p:nvPicPr>
          <p:cNvPr id="6" name="图片 5" descr="图片包含 植物, 树叶, 蕨&#10;&#10;已生成极高可信度的说明">
            <a:extLst>
              <a:ext uri="{FF2B5EF4-FFF2-40B4-BE49-F238E27FC236}">
                <a16:creationId xmlns:a16="http://schemas.microsoft.com/office/drawing/2014/main" xmlns="" id="{4A864056-309C-457D-A63B-D62570ABC95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849037" flipH="1" flipV="1">
            <a:off x="3710568" y="-3558357"/>
            <a:ext cx="2322330" cy="6858000"/>
          </a:xfrm>
          <a:prstGeom prst="rect">
            <a:avLst/>
          </a:prstGeom>
        </p:spPr>
      </p:pic>
      <p:pic>
        <p:nvPicPr>
          <p:cNvPr id="7" name="图片 6" descr="图片包含 植物, 树叶, 蕨&#10;&#10;已生成极高可信度的说明">
            <a:extLst>
              <a:ext uri="{FF2B5EF4-FFF2-40B4-BE49-F238E27FC236}">
                <a16:creationId xmlns:a16="http://schemas.microsoft.com/office/drawing/2014/main" xmlns="" id="{4E56FEBD-4837-4B1E-B87B-FC8CE0D31E3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545647" flipH="1" flipV="1">
            <a:off x="-1635783" y="-104528"/>
            <a:ext cx="2322330" cy="6858000"/>
          </a:xfrm>
          <a:prstGeom prst="rect">
            <a:avLst/>
          </a:prstGeom>
        </p:spPr>
      </p:pic>
      <p:pic>
        <p:nvPicPr>
          <p:cNvPr id="8" name="图片 7" descr="图片包含 植物, 树叶, 蕨&#10;&#10;已生成极高可信度的说明">
            <a:extLst>
              <a:ext uri="{FF2B5EF4-FFF2-40B4-BE49-F238E27FC236}">
                <a16:creationId xmlns:a16="http://schemas.microsoft.com/office/drawing/2014/main" xmlns="" id="{BCBC9C72-9AF4-40E1-AD3F-FCB9B5EB4AA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75125">
            <a:off x="11126457" y="-294735"/>
            <a:ext cx="2322330" cy="6858000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xmlns="" id="{C646FD7E-4337-437A-AA36-CCA7FA6E0E00}"/>
              </a:ext>
            </a:extLst>
          </p:cNvPr>
          <p:cNvSpPr/>
          <p:nvPr/>
        </p:nvSpPr>
        <p:spPr>
          <a:xfrm>
            <a:off x="251791" y="225287"/>
            <a:ext cx="11675166" cy="6387548"/>
          </a:xfrm>
          <a:prstGeom prst="rect">
            <a:avLst/>
          </a:prstGeom>
          <a:noFill/>
          <a:ln w="25400"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Rectangle 3">
            <a:extLst>
              <a:ext uri="{FF2B5EF4-FFF2-40B4-BE49-F238E27FC236}">
                <a16:creationId xmlns:a16="http://schemas.microsoft.com/office/drawing/2014/main" xmlns="" id="{CD5DBC56-FBC1-48DF-9CB3-EC385A4B2EB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70439" y="2352377"/>
            <a:ext cx="6051122" cy="1090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/>
            <a:r>
              <a:rPr lang="zh-CN" altLang="en-US" sz="4400" b="1" spc="600" dirty="0" smtClean="0">
                <a:solidFill>
                  <a:schemeClr val="bg2">
                    <a:lumMod val="25000"/>
                  </a:schemeClr>
                </a:solidFill>
                <a:latin typeface="思源宋体" panose="02020400000000000000" pitchFamily="18" charset="-122"/>
                <a:ea typeface="思源宋体" panose="02020400000000000000" pitchFamily="18" charset="-122"/>
              </a:rPr>
              <a:t>感</a:t>
            </a:r>
            <a:r>
              <a:rPr lang="zh-CN" altLang="en-US" sz="4400" b="1" spc="600" dirty="0">
                <a:solidFill>
                  <a:schemeClr val="bg2">
                    <a:lumMod val="25000"/>
                  </a:schemeClr>
                </a:solidFill>
                <a:latin typeface="思源宋体" panose="02020400000000000000" pitchFamily="18" charset="-122"/>
                <a:ea typeface="思源宋体" panose="02020400000000000000" pitchFamily="18" charset="-122"/>
              </a:rPr>
              <a:t>谢一路有你</a:t>
            </a:r>
          </a:p>
        </p:txBody>
      </p:sp>
      <p:sp>
        <p:nvSpPr>
          <p:cNvPr id="10" name="Rectangle 4">
            <a:extLst>
              <a:ext uri="{FF2B5EF4-FFF2-40B4-BE49-F238E27FC236}">
                <a16:creationId xmlns:a16="http://schemas.microsoft.com/office/drawing/2014/main" xmlns="" id="{4B008D28-AE43-46CF-B8A4-6E2B2F1BFD9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11477" y="5032306"/>
            <a:ext cx="3969046" cy="371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zh-CN" altLang="en-US" sz="1400" b="0" dirty="0">
                <a:solidFill>
                  <a:schemeClr val="bg2">
                    <a:lumMod val="25000"/>
                  </a:schemeClr>
                </a:solidFill>
                <a:latin typeface="思源宋体 Light" panose="02020300000000000000" pitchFamily="18" charset="-122"/>
                <a:ea typeface="思源宋体 Light" panose="02020300000000000000" pitchFamily="18" charset="-122"/>
              </a:rPr>
              <a:t>适用于转正述职、个人总结、干部述职等用途</a:t>
            </a:r>
            <a:endParaRPr lang="zh-CN" sz="1400" b="0" dirty="0">
              <a:solidFill>
                <a:schemeClr val="bg2">
                  <a:lumMod val="25000"/>
                </a:schemeClr>
              </a:solidFill>
              <a:latin typeface="思源宋体 Light" panose="02020300000000000000" pitchFamily="18" charset="-122"/>
              <a:ea typeface="思源宋体 Light" panose="02020300000000000000" pitchFamily="18" charset="-122"/>
            </a:endParaRPr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E00D3F86-B333-46C2-8A1E-2A4BF892F474}"/>
              </a:ext>
            </a:extLst>
          </p:cNvPr>
          <p:cNvCxnSpPr>
            <a:cxnSpLocks/>
          </p:cNvCxnSpPr>
          <p:nvPr/>
        </p:nvCxnSpPr>
        <p:spPr>
          <a:xfrm>
            <a:off x="3686629" y="2237244"/>
            <a:ext cx="4818743" cy="0"/>
          </a:xfrm>
          <a:prstGeom prst="line">
            <a:avLst/>
          </a:prstGeom>
          <a:ln w="38100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E6FC2F39-0E7A-428E-B9B1-67F2872129AF}"/>
              </a:ext>
            </a:extLst>
          </p:cNvPr>
          <p:cNvSpPr/>
          <p:nvPr/>
        </p:nvSpPr>
        <p:spPr>
          <a:xfrm>
            <a:off x="5051868" y="1762192"/>
            <a:ext cx="208826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200" dirty="0">
                <a:latin typeface="思源宋体 Light" panose="02020300000000000000" pitchFamily="18" charset="-122"/>
                <a:ea typeface="思源宋体 Light" panose="02020300000000000000" pitchFamily="18" charset="-122"/>
              </a:rPr>
              <a:t>THANKS FOR LISTENING</a:t>
            </a:r>
            <a:endParaRPr lang="zh-CN" altLang="en-US" sz="1200" dirty="0">
              <a:latin typeface="思源宋体 Light" panose="02020300000000000000" pitchFamily="18" charset="-122"/>
              <a:ea typeface="思源宋体 Light" panose="02020300000000000000" pitchFamily="18" charset="-122"/>
            </a:endParaRPr>
          </a:p>
        </p:txBody>
      </p:sp>
      <p:sp>
        <p:nvSpPr>
          <p:cNvPr id="13" name="Rectangle 4">
            <a:extLst>
              <a:ext uri="{FF2B5EF4-FFF2-40B4-BE49-F238E27FC236}">
                <a16:creationId xmlns:a16="http://schemas.microsoft.com/office/drawing/2014/main" xmlns="" id="{AC6C3D2F-DD87-4160-9200-6FC16790252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56139" y="3324472"/>
            <a:ext cx="1679723" cy="371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zh-CN" altLang="en-US" sz="1400" b="0" dirty="0">
                <a:solidFill>
                  <a:schemeClr val="bg2">
                    <a:lumMod val="25000"/>
                  </a:schemeClr>
                </a:solidFill>
                <a:latin typeface="思源宋体 Light" panose="02020300000000000000" pitchFamily="18" charset="-122"/>
                <a:ea typeface="思源宋体 Light" panose="02020300000000000000" pitchFamily="18" charset="-122"/>
              </a:rPr>
              <a:t>清 新 </a:t>
            </a:r>
            <a:r>
              <a:rPr lang="en-US" altLang="zh-CN" sz="1400" b="0" dirty="0">
                <a:solidFill>
                  <a:schemeClr val="bg2">
                    <a:lumMod val="25000"/>
                  </a:schemeClr>
                </a:solidFill>
                <a:latin typeface="思源宋体 Light" panose="02020300000000000000" pitchFamily="18" charset="-122"/>
                <a:ea typeface="思源宋体 Light" panose="02020300000000000000" pitchFamily="18" charset="-122"/>
              </a:rPr>
              <a:t>· </a:t>
            </a:r>
            <a:r>
              <a:rPr lang="zh-CN" altLang="en-US" sz="1400" b="0" dirty="0">
                <a:solidFill>
                  <a:schemeClr val="bg2">
                    <a:lumMod val="25000"/>
                  </a:schemeClr>
                </a:solidFill>
                <a:latin typeface="思源宋体 Light" panose="02020300000000000000" pitchFamily="18" charset="-122"/>
                <a:ea typeface="思源宋体 Light" panose="02020300000000000000" pitchFamily="18" charset="-122"/>
              </a:rPr>
              <a:t>淡 雅</a:t>
            </a:r>
            <a:endParaRPr lang="zh-CN" sz="1400" b="0" dirty="0">
              <a:solidFill>
                <a:schemeClr val="bg2">
                  <a:lumMod val="25000"/>
                </a:schemeClr>
              </a:solidFill>
              <a:latin typeface="思源宋体 Light" panose="02020300000000000000" pitchFamily="18" charset="-122"/>
              <a:ea typeface="思源宋体 Light" panose="02020300000000000000" pitchFamily="18" charset="-122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C0CF9F71-0F51-454E-B551-215C68D7793E}"/>
              </a:ext>
            </a:extLst>
          </p:cNvPr>
          <p:cNvSpPr/>
          <p:nvPr/>
        </p:nvSpPr>
        <p:spPr>
          <a:xfrm>
            <a:off x="4714705" y="5379935"/>
            <a:ext cx="276258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dirty="0">
                <a:latin typeface="思源宋体 Light" panose="02020300000000000000" pitchFamily="18" charset="-122"/>
                <a:ea typeface="思源宋体 Light" panose="02020300000000000000" pitchFamily="18" charset="-122"/>
              </a:rPr>
              <a:t>Applicable To Turn The Job, Personal Summary, Cadres And Other Purposes</a:t>
            </a: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C05D64DA-05CF-458B-8FBD-1AE904A1B3BF}"/>
              </a:ext>
            </a:extLst>
          </p:cNvPr>
          <p:cNvGrpSpPr/>
          <p:nvPr/>
        </p:nvGrpSpPr>
        <p:grpSpPr>
          <a:xfrm>
            <a:off x="4111477" y="4156224"/>
            <a:ext cx="3819767" cy="371075"/>
            <a:chOff x="4260756" y="4156224"/>
            <a:chExt cx="3819767" cy="371075"/>
          </a:xfrm>
        </p:grpSpPr>
        <p:sp>
          <p:nvSpPr>
            <p:cNvPr id="16" name="Rectangle 4">
              <a:extLst>
                <a:ext uri="{FF2B5EF4-FFF2-40B4-BE49-F238E27FC236}">
                  <a16:creationId xmlns:a16="http://schemas.microsoft.com/office/drawing/2014/main" xmlns="" id="{6D524D48-11C7-45EF-8999-2C6D6FBCBB2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907978" y="4156224"/>
              <a:ext cx="2172545" cy="3710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/>
            <a:lstStyle>
              <a:lvl1pPr marL="0" indent="0" algn="ctr">
                <a:buFontTx/>
                <a:buNone/>
                <a:defRPr sz="2000" b="1">
                  <a:solidFill>
                    <a:schemeClr val="bg1"/>
                  </a:solidFill>
                  <a:latin typeface="+mj-lt"/>
                  <a:ea typeface="+mj-ea"/>
                  <a:cs typeface="+mj-cs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000">
                  <a:latin typeface="+mn-lt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latin typeface="+mn-lt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latin typeface="+mn-lt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latin typeface="+mn-lt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latin typeface="+mn-lt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latin typeface="+mn-lt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latin typeface="+mn-lt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latin typeface="+mn-lt"/>
                </a:defRPr>
              </a:lvl9pPr>
            </a:lstStyle>
            <a:p>
              <a:r>
                <a:rPr lang="zh-CN" altLang="en-US" sz="1600" b="0" dirty="0">
                  <a:solidFill>
                    <a:schemeClr val="bg2">
                      <a:lumMod val="25000"/>
                    </a:schemeClr>
                  </a:solidFill>
                  <a:latin typeface="思源宋体 Light" panose="02020300000000000000" pitchFamily="18" charset="-122"/>
                  <a:ea typeface="思源宋体 Light" panose="02020300000000000000" pitchFamily="18" charset="-122"/>
                </a:rPr>
                <a:t>时间：</a:t>
              </a:r>
              <a:r>
                <a:rPr lang="en-US" altLang="zh-CN" sz="1600" b="0" dirty="0" smtClean="0">
                  <a:solidFill>
                    <a:schemeClr val="bg2">
                      <a:lumMod val="25000"/>
                    </a:schemeClr>
                  </a:solidFill>
                  <a:latin typeface="思源宋体 Light" panose="02020300000000000000" pitchFamily="18" charset="-122"/>
                  <a:ea typeface="思源宋体 Light" panose="02020300000000000000" pitchFamily="18" charset="-122"/>
                </a:rPr>
                <a:t>2017.12.14</a:t>
              </a:r>
              <a:endParaRPr lang="zh-CN" sz="1600" b="0" dirty="0">
                <a:solidFill>
                  <a:schemeClr val="bg2">
                    <a:lumMod val="25000"/>
                  </a:schemeClr>
                </a:solidFill>
                <a:latin typeface="思源宋体 Light" panose="02020300000000000000" pitchFamily="18" charset="-122"/>
                <a:ea typeface="思源宋体 Light" panose="02020300000000000000" pitchFamily="18" charset="-122"/>
              </a:endParaRPr>
            </a:p>
          </p:txBody>
        </p:sp>
        <p:sp>
          <p:nvSpPr>
            <p:cNvPr id="17" name="Rectangle 4">
              <a:extLst>
                <a:ext uri="{FF2B5EF4-FFF2-40B4-BE49-F238E27FC236}">
                  <a16:creationId xmlns:a16="http://schemas.microsoft.com/office/drawing/2014/main" xmlns="" id="{14BEB9E4-CFFA-4B68-8A60-4FBD9495EDE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260756" y="4156224"/>
              <a:ext cx="1829003" cy="3710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/>
            <a:lstStyle>
              <a:lvl1pPr marL="0" indent="0" algn="ctr">
                <a:buFontTx/>
                <a:buNone/>
                <a:defRPr sz="2000" b="1">
                  <a:solidFill>
                    <a:schemeClr val="bg1"/>
                  </a:solidFill>
                  <a:latin typeface="+mj-lt"/>
                  <a:ea typeface="+mj-ea"/>
                  <a:cs typeface="+mj-cs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000">
                  <a:latin typeface="+mn-lt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latin typeface="+mn-lt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latin typeface="+mn-lt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latin typeface="+mn-lt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latin typeface="+mn-lt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latin typeface="+mn-lt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latin typeface="+mn-lt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latin typeface="+mn-lt"/>
                </a:defRPr>
              </a:lvl9pPr>
            </a:lstStyle>
            <a:p>
              <a:r>
                <a:rPr lang="zh-CN" altLang="en-US" sz="1600" b="0" dirty="0">
                  <a:solidFill>
                    <a:schemeClr val="bg2">
                      <a:lumMod val="25000"/>
                    </a:schemeClr>
                  </a:solidFill>
                  <a:latin typeface="思源宋体 Light" panose="02020300000000000000" pitchFamily="18" charset="-122"/>
                  <a:ea typeface="思源宋体 Light" panose="02020300000000000000" pitchFamily="18" charset="-122"/>
                </a:rPr>
                <a:t>汇报人</a:t>
              </a:r>
              <a:r>
                <a:rPr lang="zh-CN" altLang="en-US" sz="1600" b="0" dirty="0" smtClean="0">
                  <a:solidFill>
                    <a:schemeClr val="bg2">
                      <a:lumMod val="25000"/>
                    </a:schemeClr>
                  </a:solidFill>
                  <a:latin typeface="思源宋体 Light" panose="02020300000000000000" pitchFamily="18" charset="-122"/>
                  <a:ea typeface="思源宋体 Light" panose="02020300000000000000" pitchFamily="18" charset="-122"/>
                </a:rPr>
                <a:t>：</a:t>
              </a:r>
              <a:r>
                <a:rPr lang="zh-CN" altLang="en-US" sz="1600" b="0" dirty="0">
                  <a:solidFill>
                    <a:schemeClr val="bg2">
                      <a:lumMod val="25000"/>
                    </a:schemeClr>
                  </a:solidFill>
                  <a:latin typeface="思源宋体 Light" panose="02020300000000000000" pitchFamily="18" charset="-122"/>
                  <a:ea typeface="思源宋体 Light" panose="02020300000000000000" pitchFamily="18" charset="-122"/>
                </a:rPr>
                <a:t>优</a:t>
              </a:r>
              <a:r>
                <a:rPr lang="zh-CN" altLang="en-US" sz="1600" b="0" dirty="0" smtClean="0">
                  <a:solidFill>
                    <a:schemeClr val="bg2">
                      <a:lumMod val="25000"/>
                    </a:schemeClr>
                  </a:solidFill>
                  <a:latin typeface="思源宋体 Light" panose="02020300000000000000" pitchFamily="18" charset="-122"/>
                  <a:ea typeface="思源宋体 Light" panose="02020300000000000000" pitchFamily="18" charset="-122"/>
                </a:rPr>
                <a:t>品</a:t>
              </a:r>
              <a:r>
                <a:rPr lang="en-US" altLang="zh-CN" sz="1600" b="0" dirty="0" smtClean="0">
                  <a:solidFill>
                    <a:schemeClr val="bg2">
                      <a:lumMod val="25000"/>
                    </a:schemeClr>
                  </a:solidFill>
                  <a:latin typeface="思源宋体 Light" panose="02020300000000000000" pitchFamily="18" charset="-122"/>
                  <a:ea typeface="思源宋体 Light" panose="02020300000000000000" pitchFamily="18" charset="-122"/>
                </a:rPr>
                <a:t>PPT</a:t>
              </a:r>
              <a:endParaRPr lang="zh-CN" sz="1600" b="0" dirty="0">
                <a:solidFill>
                  <a:schemeClr val="bg2">
                    <a:lumMod val="25000"/>
                  </a:schemeClr>
                </a:solidFill>
                <a:latin typeface="思源宋体 Light" panose="02020300000000000000" pitchFamily="18" charset="-122"/>
                <a:ea typeface="思源宋体 Light" panose="02020300000000000000" pitchFamily="18" charset="-122"/>
              </a:endParaRPr>
            </a:p>
          </p:txBody>
        </p:sp>
      </p:grp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xmlns="" id="{BFF4B94B-3459-4B47-AEB8-6E1C548D085F}"/>
              </a:ext>
            </a:extLst>
          </p:cNvPr>
          <p:cNvCxnSpPr>
            <a:cxnSpLocks/>
          </p:cNvCxnSpPr>
          <p:nvPr/>
        </p:nvCxnSpPr>
        <p:spPr>
          <a:xfrm>
            <a:off x="3686629" y="3804786"/>
            <a:ext cx="4818743" cy="0"/>
          </a:xfrm>
          <a:prstGeom prst="line">
            <a:avLst/>
          </a:prstGeom>
          <a:ln w="38100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067202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14:reveal/>
      </p:transition>
    </mc:Choice>
    <mc:Fallback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29903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 descr="图片包含 植物&#10;&#10;已生成高可信度的说明">
            <a:extLst>
              <a:ext uri="{FF2B5EF4-FFF2-40B4-BE49-F238E27FC236}">
                <a16:creationId xmlns:a16="http://schemas.microsoft.com/office/drawing/2014/main" xmlns="" id="{5FF1DF55-8CC4-4787-82FA-96A4AA197E4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447596">
            <a:off x="5892943" y="617882"/>
            <a:ext cx="479126" cy="1133695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xmlns="" id="{DC28A780-11B6-4186-8EB6-7CCC561E17BF}"/>
              </a:ext>
            </a:extLst>
          </p:cNvPr>
          <p:cNvSpPr/>
          <p:nvPr/>
        </p:nvSpPr>
        <p:spPr>
          <a:xfrm>
            <a:off x="5229090" y="891703"/>
            <a:ext cx="1750800" cy="769441"/>
          </a:xfrm>
          <a:prstGeom prst="rect">
            <a:avLst/>
          </a:prstGeom>
        </p:spPr>
        <p:txBody>
          <a:bodyPr vert="horz" wrap="non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4400" dirty="0">
                <a:latin typeface="思源宋体" panose="02020400000000000000" pitchFamily="18" charset="-122"/>
                <a:ea typeface="思源宋体" panose="02020400000000000000" pitchFamily="18" charset="-122"/>
              </a:rPr>
              <a:t>目  </a:t>
            </a:r>
            <a:r>
              <a:rPr lang="en-US" altLang="zh-CN" sz="4400" dirty="0">
                <a:latin typeface="思源宋体" panose="02020400000000000000" pitchFamily="18" charset="-122"/>
                <a:ea typeface="思源宋体" panose="02020400000000000000" pitchFamily="18" charset="-122"/>
              </a:rPr>
              <a:t> </a:t>
            </a:r>
            <a:r>
              <a:rPr lang="zh-CN" altLang="zh-CN" sz="4400" dirty="0">
                <a:latin typeface="思源宋体" panose="02020400000000000000" pitchFamily="18" charset="-122"/>
                <a:ea typeface="思源宋体" panose="02020400000000000000" pitchFamily="18" charset="-122"/>
              </a:rPr>
              <a:t>录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AADC2A54-2A3B-4E21-9F02-BAB4DDD88996}"/>
              </a:ext>
            </a:extLst>
          </p:cNvPr>
          <p:cNvSpPr/>
          <p:nvPr/>
        </p:nvSpPr>
        <p:spPr>
          <a:xfrm>
            <a:off x="5432172" y="1804340"/>
            <a:ext cx="1400673" cy="646331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ctr"/>
            <a:r>
              <a:rPr lang="zh-CN" altLang="en-US" sz="1200" spc="300" dirty="0">
                <a:latin typeface="思源宋体 Light" panose="02020300000000000000" pitchFamily="18" charset="-122"/>
                <a:ea typeface="思源宋体 Light" panose="02020300000000000000" pitchFamily="18" charset="-122"/>
              </a:rPr>
              <a:t>TABLE</a:t>
            </a:r>
            <a:endParaRPr lang="en-US" altLang="zh-CN" sz="1200" spc="300" dirty="0">
              <a:latin typeface="思源宋体 Light" panose="02020300000000000000" pitchFamily="18" charset="-122"/>
              <a:ea typeface="思源宋体 Light" panose="02020300000000000000" pitchFamily="18" charset="-122"/>
            </a:endParaRPr>
          </a:p>
          <a:p>
            <a:pPr algn="ctr"/>
            <a:r>
              <a:rPr lang="zh-CN" altLang="en-US" sz="1200" spc="300" dirty="0">
                <a:latin typeface="思源宋体 Light" panose="02020300000000000000" pitchFamily="18" charset="-122"/>
                <a:ea typeface="思源宋体 Light" panose="02020300000000000000" pitchFamily="18" charset="-122"/>
              </a:rPr>
              <a:t>OF CONTENTS</a:t>
            </a:r>
          </a:p>
        </p:txBody>
      </p:sp>
      <p:sp>
        <p:nvSpPr>
          <p:cNvPr id="34" name="椭圆 33">
            <a:extLst>
              <a:ext uri="{FF2B5EF4-FFF2-40B4-BE49-F238E27FC236}">
                <a16:creationId xmlns:a16="http://schemas.microsoft.com/office/drawing/2014/main" xmlns="" id="{17330C37-1FB6-42EA-8A09-8717DE82F65C}"/>
              </a:ext>
            </a:extLst>
          </p:cNvPr>
          <p:cNvSpPr/>
          <p:nvPr/>
        </p:nvSpPr>
        <p:spPr>
          <a:xfrm>
            <a:off x="1112656" y="3086618"/>
            <a:ext cx="2188042" cy="2188042"/>
          </a:xfrm>
          <a:prstGeom prst="ellipse">
            <a:avLst/>
          </a:prstGeom>
          <a:solidFill>
            <a:srgbClr val="F3F3F3"/>
          </a:solidFill>
          <a:ln>
            <a:noFill/>
          </a:ln>
          <a:effectLst>
            <a:outerShdw blurRad="1270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>
            <a:extLst>
              <a:ext uri="{FF2B5EF4-FFF2-40B4-BE49-F238E27FC236}">
                <a16:creationId xmlns:a16="http://schemas.microsoft.com/office/drawing/2014/main" xmlns="" id="{78E6586A-FDB0-4723-A30B-43575DEBCD5D}"/>
              </a:ext>
            </a:extLst>
          </p:cNvPr>
          <p:cNvSpPr/>
          <p:nvPr/>
        </p:nvSpPr>
        <p:spPr>
          <a:xfrm>
            <a:off x="3785150" y="3086618"/>
            <a:ext cx="2188042" cy="2188042"/>
          </a:xfrm>
          <a:prstGeom prst="ellipse">
            <a:avLst/>
          </a:prstGeom>
          <a:solidFill>
            <a:srgbClr val="F3F3F3"/>
          </a:solidFill>
          <a:ln>
            <a:noFill/>
          </a:ln>
          <a:effectLst>
            <a:outerShdw blurRad="1270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>
            <a:extLst>
              <a:ext uri="{FF2B5EF4-FFF2-40B4-BE49-F238E27FC236}">
                <a16:creationId xmlns:a16="http://schemas.microsoft.com/office/drawing/2014/main" xmlns="" id="{5D292A12-341F-44C3-A8A0-DAAFA9AE7E5B}"/>
              </a:ext>
            </a:extLst>
          </p:cNvPr>
          <p:cNvSpPr/>
          <p:nvPr/>
        </p:nvSpPr>
        <p:spPr>
          <a:xfrm>
            <a:off x="6457644" y="3086618"/>
            <a:ext cx="2188042" cy="2188042"/>
          </a:xfrm>
          <a:prstGeom prst="ellipse">
            <a:avLst/>
          </a:prstGeom>
          <a:solidFill>
            <a:srgbClr val="F3F3F3"/>
          </a:solidFill>
          <a:ln>
            <a:noFill/>
          </a:ln>
          <a:effectLst>
            <a:outerShdw blurRad="1270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>
            <a:extLst>
              <a:ext uri="{FF2B5EF4-FFF2-40B4-BE49-F238E27FC236}">
                <a16:creationId xmlns:a16="http://schemas.microsoft.com/office/drawing/2014/main" xmlns="" id="{19BD50D1-50C0-4D94-B204-3CC7686E17DA}"/>
              </a:ext>
            </a:extLst>
          </p:cNvPr>
          <p:cNvSpPr/>
          <p:nvPr/>
        </p:nvSpPr>
        <p:spPr>
          <a:xfrm>
            <a:off x="9130138" y="3086618"/>
            <a:ext cx="2188042" cy="2188042"/>
          </a:xfrm>
          <a:prstGeom prst="ellipse">
            <a:avLst/>
          </a:prstGeom>
          <a:solidFill>
            <a:srgbClr val="F3F3F3"/>
          </a:solidFill>
          <a:ln>
            <a:noFill/>
          </a:ln>
          <a:effectLst>
            <a:outerShdw blurRad="1270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3" name="图片 42" descr="图片包含 植物&#10;&#10;已生成极高可信度的说明">
            <a:extLst>
              <a:ext uri="{FF2B5EF4-FFF2-40B4-BE49-F238E27FC236}">
                <a16:creationId xmlns:a16="http://schemas.microsoft.com/office/drawing/2014/main" xmlns="" id="{5FE87A22-9370-4C30-A668-6DACB238282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175194">
            <a:off x="4249482" y="4071317"/>
            <a:ext cx="904230" cy="1902851"/>
          </a:xfrm>
          <a:prstGeom prst="rect">
            <a:avLst/>
          </a:prstGeom>
        </p:spPr>
      </p:pic>
      <p:pic>
        <p:nvPicPr>
          <p:cNvPr id="46" name="图片 45" descr="图片包含 植物, 龙舌兰&#10;&#10;已生成极高可信度的说明">
            <a:extLst>
              <a:ext uri="{FF2B5EF4-FFF2-40B4-BE49-F238E27FC236}">
                <a16:creationId xmlns:a16="http://schemas.microsoft.com/office/drawing/2014/main" xmlns="" id="{953A6D14-516D-47CA-BC0C-019898CA300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745592" flipV="1">
            <a:off x="1866662" y="3926768"/>
            <a:ext cx="680532" cy="2194370"/>
          </a:xfrm>
          <a:prstGeom prst="rect">
            <a:avLst/>
          </a:prstGeom>
        </p:spPr>
      </p:pic>
      <p:pic>
        <p:nvPicPr>
          <p:cNvPr id="47" name="图片 46" descr="图片包含 植物&#10;&#10;已生成极高可信度的说明">
            <a:extLst>
              <a:ext uri="{FF2B5EF4-FFF2-40B4-BE49-F238E27FC236}">
                <a16:creationId xmlns:a16="http://schemas.microsoft.com/office/drawing/2014/main" xmlns="" id="{9A695B7F-34EF-492B-B015-498C9623277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121019" flipV="1">
            <a:off x="7017394" y="4049555"/>
            <a:ext cx="970536" cy="1857850"/>
          </a:xfrm>
          <a:prstGeom prst="rect">
            <a:avLst/>
          </a:prstGeom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284D7243-E41F-4EEA-BE2A-EB9F129AF2BF}"/>
              </a:ext>
            </a:extLst>
          </p:cNvPr>
          <p:cNvSpPr/>
          <p:nvPr/>
        </p:nvSpPr>
        <p:spPr>
          <a:xfrm>
            <a:off x="1657194" y="3266840"/>
            <a:ext cx="1098966" cy="523220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/>
            <a:r>
              <a:rPr lang="en-US" altLang="zh-CN" sz="1400" spc="300" dirty="0">
                <a:latin typeface="思源宋体 Light" panose="02020300000000000000" pitchFamily="18" charset="-122"/>
                <a:ea typeface="思源宋体 Light" panose="02020300000000000000" pitchFamily="18" charset="-122"/>
              </a:rPr>
              <a:t>PART </a:t>
            </a:r>
          </a:p>
          <a:p>
            <a:pPr algn="ctr"/>
            <a:r>
              <a:rPr lang="en-US" altLang="zh-CN" sz="1400" dirty="0">
                <a:latin typeface="思源宋体 Light" panose="02020300000000000000" pitchFamily="18" charset="-122"/>
                <a:ea typeface="思源宋体 Light" panose="02020300000000000000" pitchFamily="18" charset="-122"/>
              </a:rPr>
              <a:t>ONE</a:t>
            </a:r>
            <a:endParaRPr lang="zh-CN" altLang="en-US" sz="1400" dirty="0">
              <a:latin typeface="思源宋体 Light" panose="02020300000000000000" pitchFamily="18" charset="-122"/>
              <a:ea typeface="思源宋体 Light" panose="02020300000000000000" pitchFamily="18" charset="-122"/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7B1F0A4B-E940-4FCB-91F9-0AE5F0AD0A38}"/>
              </a:ext>
            </a:extLst>
          </p:cNvPr>
          <p:cNvSpPr/>
          <p:nvPr/>
        </p:nvSpPr>
        <p:spPr>
          <a:xfrm>
            <a:off x="4329688" y="3266840"/>
            <a:ext cx="1098966" cy="523220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/>
            <a:r>
              <a:rPr lang="en-US" altLang="zh-CN" sz="1400" spc="300" dirty="0">
                <a:latin typeface="思源宋体 Light" panose="02020300000000000000" pitchFamily="18" charset="-122"/>
                <a:ea typeface="思源宋体 Light" panose="02020300000000000000" pitchFamily="18" charset="-122"/>
              </a:rPr>
              <a:t>PART </a:t>
            </a:r>
          </a:p>
          <a:p>
            <a:pPr algn="ctr"/>
            <a:r>
              <a:rPr lang="en-US" altLang="zh-CN" sz="1400" dirty="0">
                <a:latin typeface="思源宋体 Light" panose="02020300000000000000" pitchFamily="18" charset="-122"/>
                <a:ea typeface="思源宋体 Light" panose="02020300000000000000" pitchFamily="18" charset="-122"/>
              </a:rPr>
              <a:t>TWO</a:t>
            </a:r>
            <a:endParaRPr lang="zh-CN" altLang="en-US" sz="1400" dirty="0">
              <a:latin typeface="思源宋体 Light" panose="02020300000000000000" pitchFamily="18" charset="-122"/>
              <a:ea typeface="思源宋体 Light" panose="02020300000000000000" pitchFamily="18" charset="-122"/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xmlns="" id="{ED53E4EC-C0A0-43FA-9F20-FA2AAAA8EB87}"/>
              </a:ext>
            </a:extLst>
          </p:cNvPr>
          <p:cNvSpPr/>
          <p:nvPr/>
        </p:nvSpPr>
        <p:spPr>
          <a:xfrm>
            <a:off x="6906954" y="3266840"/>
            <a:ext cx="1289422" cy="523220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/>
            <a:r>
              <a:rPr lang="en-US" altLang="zh-CN" sz="1400" spc="300" dirty="0">
                <a:latin typeface="思源宋体 Light" panose="02020300000000000000" pitchFamily="18" charset="-122"/>
                <a:ea typeface="思源宋体 Light" panose="02020300000000000000" pitchFamily="18" charset="-122"/>
              </a:rPr>
              <a:t>PART </a:t>
            </a:r>
          </a:p>
          <a:p>
            <a:pPr algn="ctr"/>
            <a:r>
              <a:rPr lang="en-US" altLang="zh-CN" sz="1400" dirty="0">
                <a:latin typeface="思源宋体 Light" panose="02020300000000000000" pitchFamily="18" charset="-122"/>
                <a:ea typeface="思源宋体 Light" panose="02020300000000000000" pitchFamily="18" charset="-122"/>
              </a:rPr>
              <a:t>THREE</a:t>
            </a:r>
            <a:endParaRPr lang="zh-CN" altLang="en-US" sz="1400" dirty="0">
              <a:latin typeface="思源宋体 Light" panose="02020300000000000000" pitchFamily="18" charset="-122"/>
              <a:ea typeface="思源宋体 Light" panose="02020300000000000000" pitchFamily="18" charset="-122"/>
            </a:endParaRP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xmlns="" id="{96021B06-E235-47EE-8CA9-EE7BC3F3E926}"/>
              </a:ext>
            </a:extLst>
          </p:cNvPr>
          <p:cNvSpPr/>
          <p:nvPr/>
        </p:nvSpPr>
        <p:spPr>
          <a:xfrm>
            <a:off x="9674676" y="3266840"/>
            <a:ext cx="1098966" cy="523220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/>
            <a:r>
              <a:rPr lang="en-US" altLang="zh-CN" sz="1400" spc="300" dirty="0">
                <a:latin typeface="思源宋体 Light" panose="02020300000000000000" pitchFamily="18" charset="-122"/>
                <a:ea typeface="思源宋体 Light" panose="02020300000000000000" pitchFamily="18" charset="-122"/>
              </a:rPr>
              <a:t>PART </a:t>
            </a:r>
          </a:p>
          <a:p>
            <a:pPr algn="ctr"/>
            <a:r>
              <a:rPr lang="en-US" altLang="zh-CN" sz="1400" dirty="0">
                <a:latin typeface="思源宋体 Light" panose="02020300000000000000" pitchFamily="18" charset="-122"/>
                <a:ea typeface="思源宋体 Light" panose="02020300000000000000" pitchFamily="18" charset="-122"/>
              </a:rPr>
              <a:t>FOUR</a:t>
            </a:r>
            <a:endParaRPr lang="zh-CN" altLang="en-US" sz="1400" dirty="0">
              <a:latin typeface="思源宋体 Light" panose="02020300000000000000" pitchFamily="18" charset="-122"/>
              <a:ea typeface="思源宋体 Light" panose="02020300000000000000" pitchFamily="18" charset="-122"/>
            </a:endParaRPr>
          </a:p>
        </p:txBody>
      </p:sp>
      <p:sp>
        <p:nvSpPr>
          <p:cNvPr id="4" name="TextBox 61">
            <a:extLst>
              <a:ext uri="{FF2B5EF4-FFF2-40B4-BE49-F238E27FC236}">
                <a16:creationId xmlns:a16="http://schemas.microsoft.com/office/drawing/2014/main" xmlns="" id="{1AEFB2FC-50BF-4066-9784-345C45F5E548}"/>
              </a:ext>
            </a:extLst>
          </p:cNvPr>
          <p:cNvSpPr txBox="1"/>
          <p:nvPr/>
        </p:nvSpPr>
        <p:spPr>
          <a:xfrm>
            <a:off x="1635228" y="3790060"/>
            <a:ext cx="1142899" cy="95410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>
              <a:defRPr sz="3200" b="1">
                <a:solidFill>
                  <a:schemeClr val="tx2"/>
                </a:solidFill>
                <a:latin typeface="+mn-ea"/>
                <a:ea typeface="+mn-ea"/>
              </a:defRPr>
            </a:lvl1pPr>
          </a:lstStyle>
          <a:p>
            <a:pPr algn="ctr"/>
            <a:r>
              <a:rPr lang="zh-CN" altLang="en-US" sz="2800" b="0" dirty="0">
                <a:solidFill>
                  <a:schemeClr val="bg2">
                    <a:lumMod val="25000"/>
                  </a:schemeClr>
                </a:solidFill>
                <a:latin typeface="思源宋体" panose="02020400000000000000" pitchFamily="18" charset="-122"/>
                <a:ea typeface="思源宋体" panose="02020400000000000000" pitchFamily="18" charset="-122"/>
              </a:rPr>
              <a:t>工作回顾</a:t>
            </a:r>
            <a:endParaRPr lang="en-US" altLang="zh-CN" sz="2800" b="0" dirty="0">
              <a:solidFill>
                <a:schemeClr val="bg2">
                  <a:lumMod val="25000"/>
                </a:schemeClr>
              </a:solidFill>
              <a:latin typeface="思源宋体" panose="02020400000000000000" pitchFamily="18" charset="-122"/>
              <a:ea typeface="思源宋体" panose="02020400000000000000" pitchFamily="18" charset="-122"/>
            </a:endParaRPr>
          </a:p>
        </p:txBody>
      </p:sp>
      <p:sp>
        <p:nvSpPr>
          <p:cNvPr id="17" name="TextBox 61">
            <a:extLst>
              <a:ext uri="{FF2B5EF4-FFF2-40B4-BE49-F238E27FC236}">
                <a16:creationId xmlns:a16="http://schemas.microsoft.com/office/drawing/2014/main" xmlns="" id="{0E18D81B-91C4-4E59-ABAA-5D7A9849A9F3}"/>
              </a:ext>
            </a:extLst>
          </p:cNvPr>
          <p:cNvSpPr txBox="1"/>
          <p:nvPr/>
        </p:nvSpPr>
        <p:spPr>
          <a:xfrm>
            <a:off x="4380872" y="3790060"/>
            <a:ext cx="986737" cy="95410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>
              <a:defRPr sz="3200" b="1">
                <a:solidFill>
                  <a:schemeClr val="tx2"/>
                </a:solidFill>
                <a:latin typeface="+mn-ea"/>
                <a:ea typeface="+mn-ea"/>
              </a:defRPr>
            </a:lvl1pPr>
          </a:lstStyle>
          <a:p>
            <a:pPr algn="ctr"/>
            <a:r>
              <a:rPr lang="zh-CN" altLang="en-US" sz="2800" b="0" dirty="0">
                <a:solidFill>
                  <a:schemeClr val="bg2">
                    <a:lumMod val="25000"/>
                  </a:schemeClr>
                </a:solidFill>
                <a:latin typeface="思源宋体" panose="02020400000000000000" pitchFamily="18" charset="-122"/>
                <a:ea typeface="思源宋体" panose="02020400000000000000" pitchFamily="18" charset="-122"/>
              </a:rPr>
              <a:t>自我剖析</a:t>
            </a:r>
          </a:p>
        </p:txBody>
      </p:sp>
      <p:sp>
        <p:nvSpPr>
          <p:cNvPr id="22" name="TextBox 61">
            <a:extLst>
              <a:ext uri="{FF2B5EF4-FFF2-40B4-BE49-F238E27FC236}">
                <a16:creationId xmlns:a16="http://schemas.microsoft.com/office/drawing/2014/main" xmlns="" id="{A33EA65D-62B1-42C9-B2C0-A046AE6AF5DC}"/>
              </a:ext>
            </a:extLst>
          </p:cNvPr>
          <p:cNvSpPr txBox="1"/>
          <p:nvPr/>
        </p:nvSpPr>
        <p:spPr>
          <a:xfrm>
            <a:off x="7140154" y="3790060"/>
            <a:ext cx="957825" cy="95410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>
              <a:defRPr sz="3200" b="1">
                <a:solidFill>
                  <a:schemeClr val="tx2"/>
                </a:solidFill>
                <a:latin typeface="+mn-ea"/>
                <a:ea typeface="+mn-ea"/>
              </a:defRPr>
            </a:lvl1pPr>
          </a:lstStyle>
          <a:p>
            <a:pPr algn="ctr"/>
            <a:r>
              <a:rPr lang="zh-CN" altLang="en-US" sz="2800" b="0" dirty="0">
                <a:solidFill>
                  <a:schemeClr val="bg2">
                    <a:lumMod val="25000"/>
                  </a:schemeClr>
                </a:solidFill>
                <a:latin typeface="思源宋体" panose="02020400000000000000" pitchFamily="18" charset="-122"/>
                <a:ea typeface="思源宋体" panose="02020400000000000000" pitchFamily="18" charset="-122"/>
              </a:rPr>
              <a:t>工作感悟</a:t>
            </a:r>
          </a:p>
        </p:txBody>
      </p:sp>
      <p:cxnSp>
        <p:nvCxnSpPr>
          <p:cNvPr id="50" name="直接连接符 49">
            <a:extLst>
              <a:ext uri="{FF2B5EF4-FFF2-40B4-BE49-F238E27FC236}">
                <a16:creationId xmlns:a16="http://schemas.microsoft.com/office/drawing/2014/main" xmlns="" id="{EE56E057-CA38-438A-8BB9-47D696EF7BDE}"/>
              </a:ext>
            </a:extLst>
          </p:cNvPr>
          <p:cNvCxnSpPr>
            <a:cxnSpLocks/>
          </p:cNvCxnSpPr>
          <p:nvPr/>
        </p:nvCxnSpPr>
        <p:spPr>
          <a:xfrm>
            <a:off x="5807373" y="1699860"/>
            <a:ext cx="650269" cy="0"/>
          </a:xfrm>
          <a:prstGeom prst="line">
            <a:avLst/>
          </a:prstGeom>
          <a:ln w="25400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矩形 51">
            <a:extLst>
              <a:ext uri="{FF2B5EF4-FFF2-40B4-BE49-F238E27FC236}">
                <a16:creationId xmlns:a16="http://schemas.microsoft.com/office/drawing/2014/main" xmlns="" id="{3574291A-9327-463D-B33A-00DF4848CC91}"/>
              </a:ext>
            </a:extLst>
          </p:cNvPr>
          <p:cNvSpPr/>
          <p:nvPr/>
        </p:nvSpPr>
        <p:spPr>
          <a:xfrm>
            <a:off x="251791" y="225287"/>
            <a:ext cx="11675166" cy="6387548"/>
          </a:xfrm>
          <a:prstGeom prst="rect">
            <a:avLst/>
          </a:prstGeom>
          <a:noFill/>
          <a:ln w="25400"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4" name="图片 53" descr="图片包含 植物, 树叶&#10;&#10;已生成高可信度的说明">
            <a:extLst>
              <a:ext uri="{FF2B5EF4-FFF2-40B4-BE49-F238E27FC236}">
                <a16:creationId xmlns:a16="http://schemas.microsoft.com/office/drawing/2014/main" xmlns="" id="{1B6ACBE1-FC73-499C-83D1-918F7575F059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269065" flipV="1">
            <a:off x="9652832" y="4158395"/>
            <a:ext cx="1125120" cy="1478877"/>
          </a:xfrm>
          <a:prstGeom prst="rect">
            <a:avLst/>
          </a:prstGeom>
        </p:spPr>
      </p:pic>
      <p:sp>
        <p:nvSpPr>
          <p:cNvPr id="27" name="TextBox 61">
            <a:extLst>
              <a:ext uri="{FF2B5EF4-FFF2-40B4-BE49-F238E27FC236}">
                <a16:creationId xmlns:a16="http://schemas.microsoft.com/office/drawing/2014/main" xmlns="" id="{ABF97C6C-1973-46FE-ACFC-19E24062BCA8}"/>
              </a:ext>
            </a:extLst>
          </p:cNvPr>
          <p:cNvSpPr txBox="1"/>
          <p:nvPr/>
        </p:nvSpPr>
        <p:spPr>
          <a:xfrm>
            <a:off x="9707885" y="3790060"/>
            <a:ext cx="957825" cy="95410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>
              <a:defRPr sz="3200" b="1">
                <a:solidFill>
                  <a:schemeClr val="tx2"/>
                </a:solidFill>
                <a:latin typeface="+mn-ea"/>
                <a:ea typeface="+mn-ea"/>
              </a:defRPr>
            </a:lvl1pPr>
          </a:lstStyle>
          <a:p>
            <a:pPr algn="ctr"/>
            <a:r>
              <a:rPr lang="zh-CN" altLang="en-US" sz="2800" b="0" dirty="0">
                <a:solidFill>
                  <a:schemeClr val="bg2">
                    <a:lumMod val="25000"/>
                  </a:schemeClr>
                </a:solidFill>
                <a:latin typeface="思源宋体" panose="02020400000000000000" pitchFamily="18" charset="-122"/>
                <a:ea typeface="思源宋体" panose="02020400000000000000" pitchFamily="18" charset="-122"/>
              </a:rPr>
              <a:t>工作规划</a:t>
            </a:r>
          </a:p>
        </p:txBody>
      </p:sp>
    </p:spTree>
    <p:extLst>
      <p:ext uri="{BB962C8B-B14F-4D97-AF65-F5344CB8AC3E}">
        <p14:creationId xmlns:p14="http://schemas.microsoft.com/office/powerpoint/2010/main" val="21474998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14:reveal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01BABC55-19C5-4FD8-83DD-92425E97A91A}"/>
              </a:ext>
            </a:extLst>
          </p:cNvPr>
          <p:cNvSpPr/>
          <p:nvPr/>
        </p:nvSpPr>
        <p:spPr>
          <a:xfrm>
            <a:off x="251791" y="225287"/>
            <a:ext cx="11675166" cy="6387548"/>
          </a:xfrm>
          <a:prstGeom prst="rect">
            <a:avLst/>
          </a:prstGeom>
          <a:noFill/>
          <a:ln w="25400"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61">
            <a:extLst>
              <a:ext uri="{FF2B5EF4-FFF2-40B4-BE49-F238E27FC236}">
                <a16:creationId xmlns:a16="http://schemas.microsoft.com/office/drawing/2014/main" xmlns="" id="{01ACD61F-6C0B-4D90-AADE-631516B54A1B}"/>
              </a:ext>
            </a:extLst>
          </p:cNvPr>
          <p:cNvSpPr txBox="1"/>
          <p:nvPr/>
        </p:nvSpPr>
        <p:spPr>
          <a:xfrm>
            <a:off x="3865438" y="2641951"/>
            <a:ext cx="44611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 b="1">
                <a:solidFill>
                  <a:schemeClr val="tx2"/>
                </a:solidFill>
                <a:latin typeface="+mn-ea"/>
                <a:ea typeface="+mn-ea"/>
              </a:defRPr>
            </a:lvl1pPr>
          </a:lstStyle>
          <a:p>
            <a:pPr algn="ctr"/>
            <a:r>
              <a:rPr lang="zh-CN" altLang="en-US" sz="7200" spc="600" dirty="0">
                <a:solidFill>
                  <a:schemeClr val="bg2">
                    <a:lumMod val="25000"/>
                  </a:schemeClr>
                </a:solidFill>
                <a:latin typeface="思源宋体" panose="02020400000000000000" pitchFamily="18" charset="-122"/>
                <a:ea typeface="思源宋体" panose="02020400000000000000" pitchFamily="18" charset="-122"/>
              </a:rPr>
              <a:t>工作回顾</a:t>
            </a:r>
            <a:endParaRPr lang="en-US" altLang="zh-CN" sz="7200" spc="600" dirty="0">
              <a:solidFill>
                <a:schemeClr val="bg2">
                  <a:lumMod val="25000"/>
                </a:schemeClr>
              </a:solidFill>
              <a:latin typeface="思源宋体" panose="02020400000000000000" pitchFamily="18" charset="-122"/>
              <a:ea typeface="思源宋体" panose="02020400000000000000" pitchFamily="18" charset="-122"/>
            </a:endParaRPr>
          </a:p>
        </p:txBody>
      </p:sp>
      <p:sp>
        <p:nvSpPr>
          <p:cNvPr id="3" name="TextBox 61">
            <a:extLst>
              <a:ext uri="{FF2B5EF4-FFF2-40B4-BE49-F238E27FC236}">
                <a16:creationId xmlns:a16="http://schemas.microsoft.com/office/drawing/2014/main" xmlns="" id="{D9A699A2-EEE1-4A00-B74E-DE1896FF8114}"/>
              </a:ext>
            </a:extLst>
          </p:cNvPr>
          <p:cNvSpPr txBox="1"/>
          <p:nvPr/>
        </p:nvSpPr>
        <p:spPr>
          <a:xfrm>
            <a:off x="4836988" y="4196320"/>
            <a:ext cx="25180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 b="1">
                <a:solidFill>
                  <a:schemeClr val="tx2"/>
                </a:solidFill>
                <a:latin typeface="+mn-ea"/>
                <a:ea typeface="+mn-ea"/>
              </a:defRPr>
            </a:lvl1pPr>
          </a:lstStyle>
          <a:p>
            <a:pPr algn="ctr"/>
            <a:r>
              <a:rPr lang="en-US" altLang="zh-CN" sz="2800" b="0" dirty="0">
                <a:solidFill>
                  <a:schemeClr val="bg2">
                    <a:lumMod val="25000"/>
                  </a:schemeClr>
                </a:solidFill>
                <a:latin typeface="思源宋体" panose="02020400000000000000" pitchFamily="18" charset="-122"/>
                <a:ea typeface="思源宋体" panose="02020400000000000000" pitchFamily="18" charset="-122"/>
              </a:rPr>
              <a:t>PART ONE</a:t>
            </a:r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8AA48A1A-8DA0-453A-8C1C-C073E523D224}"/>
              </a:ext>
            </a:extLst>
          </p:cNvPr>
          <p:cNvCxnSpPr>
            <a:cxnSpLocks/>
          </p:cNvCxnSpPr>
          <p:nvPr/>
        </p:nvCxnSpPr>
        <p:spPr>
          <a:xfrm>
            <a:off x="3529432" y="2232276"/>
            <a:ext cx="1485378" cy="0"/>
          </a:xfrm>
          <a:prstGeom prst="line">
            <a:avLst/>
          </a:prstGeom>
          <a:ln w="25400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图片 11" descr="图片包含 植物, 龙舌兰&#10;&#10;已生成极高可信度的说明">
            <a:extLst>
              <a:ext uri="{FF2B5EF4-FFF2-40B4-BE49-F238E27FC236}">
                <a16:creationId xmlns:a16="http://schemas.microsoft.com/office/drawing/2014/main" xmlns="" id="{461747B4-A039-4ACB-8E46-25B15D49B5D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745592" flipV="1">
            <a:off x="5588714" y="436685"/>
            <a:ext cx="1014572" cy="3271478"/>
          </a:xfrm>
          <a:prstGeom prst="rect">
            <a:avLst/>
          </a:prstGeom>
        </p:spPr>
      </p:pic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B50A2E06-53FF-4821-8D35-ECC1FE37035F}"/>
              </a:ext>
            </a:extLst>
          </p:cNvPr>
          <p:cNvCxnSpPr>
            <a:cxnSpLocks/>
          </p:cNvCxnSpPr>
          <p:nvPr/>
        </p:nvCxnSpPr>
        <p:spPr>
          <a:xfrm>
            <a:off x="4272121" y="4010953"/>
            <a:ext cx="3647758" cy="0"/>
          </a:xfrm>
          <a:prstGeom prst="line">
            <a:avLst/>
          </a:prstGeom>
          <a:ln w="25400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44BB8D0D-E17B-4190-916C-A948BA3587A1}"/>
              </a:ext>
            </a:extLst>
          </p:cNvPr>
          <p:cNvCxnSpPr>
            <a:cxnSpLocks/>
          </p:cNvCxnSpPr>
          <p:nvPr/>
        </p:nvCxnSpPr>
        <p:spPr>
          <a:xfrm>
            <a:off x="7177190" y="2232276"/>
            <a:ext cx="1485378" cy="0"/>
          </a:xfrm>
          <a:prstGeom prst="line">
            <a:avLst/>
          </a:prstGeom>
          <a:ln w="25400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561106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14:reveal/>
      </p:transition>
    </mc:Choice>
    <mc:Fallback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">
            <a:extLst>
              <a:ext uri="{FF2B5EF4-FFF2-40B4-BE49-F238E27FC236}">
                <a16:creationId xmlns:a16="http://schemas.microsoft.com/office/drawing/2014/main" xmlns="" id="{2E4F2B4C-B320-4C07-A46B-4583EAC55A46}"/>
              </a:ext>
            </a:extLst>
          </p:cNvPr>
          <p:cNvSpPr txBox="1"/>
          <p:nvPr/>
        </p:nvSpPr>
        <p:spPr>
          <a:xfrm>
            <a:off x="4265499" y="446596"/>
            <a:ext cx="36610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3200" spc="600" dirty="0">
                <a:solidFill>
                  <a:schemeClr val="tx1"/>
                </a:solidFill>
                <a:latin typeface="思源宋体 Light" panose="02020300000000000000" pitchFamily="18" charset="-122"/>
                <a:ea typeface="思源宋体 Light" panose="02020300000000000000" pitchFamily="18" charset="-122"/>
              </a:rPr>
              <a:t>工作岗位及职责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3980DCAD-3A26-461B-9FC1-6A5C58784814}"/>
              </a:ext>
            </a:extLst>
          </p:cNvPr>
          <p:cNvSpPr/>
          <p:nvPr/>
        </p:nvSpPr>
        <p:spPr>
          <a:xfrm>
            <a:off x="251791" y="225287"/>
            <a:ext cx="11675166" cy="6387548"/>
          </a:xfrm>
          <a:prstGeom prst="rect">
            <a:avLst/>
          </a:prstGeom>
          <a:noFill/>
          <a:ln w="25400"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10B12D48-2829-4B7D-92B6-C0BDDA3277E9}"/>
              </a:ext>
            </a:extLst>
          </p:cNvPr>
          <p:cNvSpPr/>
          <p:nvPr/>
        </p:nvSpPr>
        <p:spPr>
          <a:xfrm>
            <a:off x="4911605" y="969816"/>
            <a:ext cx="236879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400" dirty="0">
                <a:latin typeface="思源宋体 Light" panose="02020300000000000000" pitchFamily="18" charset="-122"/>
                <a:ea typeface="思源宋体 Light" panose="02020300000000000000" pitchFamily="18" charset="-122"/>
              </a:rPr>
              <a:t>Jobs And Responsibilities</a:t>
            </a: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xmlns="" id="{0402F41A-9DF6-4671-BBBC-9170C4E0F56E}"/>
              </a:ext>
            </a:extLst>
          </p:cNvPr>
          <p:cNvGrpSpPr/>
          <p:nvPr/>
        </p:nvGrpSpPr>
        <p:grpSpPr>
          <a:xfrm>
            <a:off x="4711050" y="1237951"/>
            <a:ext cx="2769900" cy="382344"/>
            <a:chOff x="4630057" y="1237951"/>
            <a:chExt cx="2769900" cy="382344"/>
          </a:xfrm>
        </p:grpSpPr>
        <p:pic>
          <p:nvPicPr>
            <p:cNvPr id="18" name="图片 17" descr="图片包含 植物, 龙舌兰&#10;&#10;已生成极高可信度的说明">
              <a:extLst>
                <a:ext uri="{FF2B5EF4-FFF2-40B4-BE49-F238E27FC236}">
                  <a16:creationId xmlns:a16="http://schemas.microsoft.com/office/drawing/2014/main" xmlns="" id="{24F4D05D-E0BA-4C2C-A45B-CBB31695BCA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5745592" flipV="1">
              <a:off x="5858423" y="812692"/>
              <a:ext cx="382344" cy="1232862"/>
            </a:xfrm>
            <a:prstGeom prst="rect">
              <a:avLst/>
            </a:prstGeom>
          </p:spPr>
        </p:pic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xmlns="" id="{462A720B-0ABE-42DA-848D-45F71D23280F}"/>
                </a:ext>
              </a:extLst>
            </p:cNvPr>
            <p:cNvCxnSpPr>
              <a:cxnSpLocks/>
            </p:cNvCxnSpPr>
            <p:nvPr/>
          </p:nvCxnSpPr>
          <p:spPr>
            <a:xfrm>
              <a:off x="4630057" y="1390447"/>
              <a:ext cx="660524" cy="0"/>
            </a:xfrm>
            <a:prstGeom prst="line">
              <a:avLst/>
            </a:prstGeom>
            <a:ln w="25400">
              <a:solidFill>
                <a:schemeClr val="bg2">
                  <a:lumMod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xmlns="" id="{21BFBD08-C6F9-45D3-8C2C-1D4683443C7E}"/>
                </a:ext>
              </a:extLst>
            </p:cNvPr>
            <p:cNvCxnSpPr>
              <a:cxnSpLocks/>
            </p:cNvCxnSpPr>
            <p:nvPr/>
          </p:nvCxnSpPr>
          <p:spPr>
            <a:xfrm>
              <a:off x="6739433" y="1390447"/>
              <a:ext cx="660524" cy="0"/>
            </a:xfrm>
            <a:prstGeom prst="line">
              <a:avLst/>
            </a:prstGeom>
            <a:ln w="25400">
              <a:solidFill>
                <a:schemeClr val="bg2">
                  <a:lumMod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TextBox 26">
            <a:extLst>
              <a:ext uri="{FF2B5EF4-FFF2-40B4-BE49-F238E27FC236}">
                <a16:creationId xmlns:a16="http://schemas.microsoft.com/office/drawing/2014/main" xmlns="" id="{AFA40839-30E0-4DA2-9444-039291E52760}"/>
              </a:ext>
            </a:extLst>
          </p:cNvPr>
          <p:cNvSpPr txBox="1"/>
          <p:nvPr/>
        </p:nvSpPr>
        <p:spPr>
          <a:xfrm>
            <a:off x="5218112" y="1976737"/>
            <a:ext cx="17557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2">
                    <a:lumMod val="25000"/>
                  </a:schemeClr>
                </a:solidFill>
                <a:latin typeface="思源宋体 Light" panose="02020300000000000000" pitchFamily="18" charset="-122"/>
                <a:ea typeface="思源宋体 Light" panose="02020300000000000000" pitchFamily="18" charset="-122"/>
              </a:rPr>
              <a:t>行政助理</a:t>
            </a:r>
          </a:p>
        </p:txBody>
      </p:sp>
      <p:sp>
        <p:nvSpPr>
          <p:cNvPr id="4" name="TextBox 27">
            <a:extLst>
              <a:ext uri="{FF2B5EF4-FFF2-40B4-BE49-F238E27FC236}">
                <a16:creationId xmlns:a16="http://schemas.microsoft.com/office/drawing/2014/main" xmlns="" id="{BB79EC00-E62D-4C46-A647-F84A817A9B9A}"/>
              </a:ext>
            </a:extLst>
          </p:cNvPr>
          <p:cNvSpPr txBox="1"/>
          <p:nvPr/>
        </p:nvSpPr>
        <p:spPr>
          <a:xfrm>
            <a:off x="3066416" y="4832636"/>
            <a:ext cx="183428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b="1" dirty="0">
                <a:solidFill>
                  <a:schemeClr val="bg2">
                    <a:lumMod val="25000"/>
                  </a:schemeClr>
                </a:solidFill>
                <a:latin typeface="思源宋体 Light" panose="02020300000000000000" pitchFamily="18" charset="-122"/>
                <a:ea typeface="思源宋体 Light" panose="02020300000000000000" pitchFamily="18" charset="-122"/>
              </a:rPr>
              <a:t>日常工作</a:t>
            </a:r>
          </a:p>
        </p:txBody>
      </p:sp>
      <p:sp>
        <p:nvSpPr>
          <p:cNvPr id="6" name="TextBox 29">
            <a:extLst>
              <a:ext uri="{FF2B5EF4-FFF2-40B4-BE49-F238E27FC236}">
                <a16:creationId xmlns:a16="http://schemas.microsoft.com/office/drawing/2014/main" xmlns="" id="{EE99EA18-F45A-48A1-B6B6-D7044D94C0E4}"/>
              </a:ext>
            </a:extLst>
          </p:cNvPr>
          <p:cNvSpPr txBox="1"/>
          <p:nvPr/>
        </p:nvSpPr>
        <p:spPr>
          <a:xfrm>
            <a:off x="7280395" y="4826690"/>
            <a:ext cx="2067383" cy="4120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bg2">
                    <a:lumMod val="25000"/>
                  </a:schemeClr>
                </a:solidFill>
                <a:latin typeface="思源宋体 Light" panose="02020300000000000000" pitchFamily="18" charset="-122"/>
                <a:ea typeface="思源宋体 Light" panose="02020300000000000000" pitchFamily="18" charset="-122"/>
              </a:rPr>
              <a:t>网站管理</a:t>
            </a:r>
          </a:p>
        </p:txBody>
      </p:sp>
      <p:sp>
        <p:nvSpPr>
          <p:cNvPr id="7" name="TextBox 30">
            <a:extLst>
              <a:ext uri="{FF2B5EF4-FFF2-40B4-BE49-F238E27FC236}">
                <a16:creationId xmlns:a16="http://schemas.microsoft.com/office/drawing/2014/main" xmlns="" id="{A3151306-CEB8-49BA-B5BE-442A9785C165}"/>
              </a:ext>
            </a:extLst>
          </p:cNvPr>
          <p:cNvSpPr txBox="1"/>
          <p:nvPr/>
        </p:nvSpPr>
        <p:spPr>
          <a:xfrm>
            <a:off x="7280395" y="5206830"/>
            <a:ext cx="27434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思源宋体 Light" panose="02020300000000000000" pitchFamily="18" charset="-122"/>
                <a:ea typeface="思源宋体 Light" panose="02020300000000000000" pitchFamily="18" charset="-122"/>
              </a:rPr>
              <a:t>负责管理本部门的网站、微信微博的更新与管理工作</a:t>
            </a:r>
          </a:p>
        </p:txBody>
      </p:sp>
      <p:sp>
        <p:nvSpPr>
          <p:cNvPr id="8" name="TextBox 31">
            <a:extLst>
              <a:ext uri="{FF2B5EF4-FFF2-40B4-BE49-F238E27FC236}">
                <a16:creationId xmlns:a16="http://schemas.microsoft.com/office/drawing/2014/main" xmlns="" id="{A4FEE3C2-FD38-4742-BA0B-80BD3E263217}"/>
              </a:ext>
            </a:extLst>
          </p:cNvPr>
          <p:cNvSpPr txBox="1"/>
          <p:nvPr/>
        </p:nvSpPr>
        <p:spPr>
          <a:xfrm>
            <a:off x="7222122" y="3211446"/>
            <a:ext cx="15599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bg2">
                    <a:lumMod val="25000"/>
                  </a:schemeClr>
                </a:solidFill>
                <a:latin typeface="思源宋体 Light" panose="02020300000000000000" pitchFamily="18" charset="-122"/>
                <a:ea typeface="思源宋体 Light" panose="02020300000000000000" pitchFamily="18" charset="-122"/>
              </a:rPr>
              <a:t>组织会议</a:t>
            </a:r>
          </a:p>
        </p:txBody>
      </p:sp>
      <p:sp>
        <p:nvSpPr>
          <p:cNvPr id="9" name="TextBox 32">
            <a:extLst>
              <a:ext uri="{FF2B5EF4-FFF2-40B4-BE49-F238E27FC236}">
                <a16:creationId xmlns:a16="http://schemas.microsoft.com/office/drawing/2014/main" xmlns="" id="{1A0A05BB-6595-4693-83A6-86D424B14CBE}"/>
              </a:ext>
            </a:extLst>
          </p:cNvPr>
          <p:cNvSpPr txBox="1"/>
          <p:nvPr/>
        </p:nvSpPr>
        <p:spPr>
          <a:xfrm>
            <a:off x="7222123" y="3637473"/>
            <a:ext cx="28016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思源宋体 Light" panose="02020300000000000000" pitchFamily="18" charset="-122"/>
                <a:ea typeface="思源宋体 Light" panose="02020300000000000000" pitchFamily="18" charset="-122"/>
              </a:rPr>
              <a:t>组织通知部门会议，打印会议材料，并对每次会做会议记录，整理会议纪要</a:t>
            </a:r>
          </a:p>
        </p:txBody>
      </p:sp>
      <p:sp>
        <p:nvSpPr>
          <p:cNvPr id="10" name="TextBox 33">
            <a:extLst>
              <a:ext uri="{FF2B5EF4-FFF2-40B4-BE49-F238E27FC236}">
                <a16:creationId xmlns:a16="http://schemas.microsoft.com/office/drawing/2014/main" xmlns="" id="{91C1BF70-1A8D-4C2D-BCDF-0341DBE68DD8}"/>
              </a:ext>
            </a:extLst>
          </p:cNvPr>
          <p:cNvSpPr txBox="1"/>
          <p:nvPr/>
        </p:nvSpPr>
        <p:spPr>
          <a:xfrm>
            <a:off x="2099013" y="3203783"/>
            <a:ext cx="2801692" cy="4154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 b="1">
                <a:solidFill>
                  <a:schemeClr val="accent1"/>
                </a:solidFill>
                <a:latin typeface="+mj-ea"/>
                <a:ea typeface="+mj-ea"/>
              </a:defRPr>
            </a:lvl1pPr>
          </a:lstStyle>
          <a:p>
            <a:pPr algn="r"/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思源宋体 Light" panose="02020300000000000000" pitchFamily="18" charset="-122"/>
                <a:ea typeface="思源宋体 Light" panose="02020300000000000000" pitchFamily="18" charset="-122"/>
              </a:rPr>
              <a:t>资料管理</a:t>
            </a:r>
          </a:p>
        </p:txBody>
      </p:sp>
      <p:sp>
        <p:nvSpPr>
          <p:cNvPr id="11" name="TextBox 34">
            <a:extLst>
              <a:ext uri="{FF2B5EF4-FFF2-40B4-BE49-F238E27FC236}">
                <a16:creationId xmlns:a16="http://schemas.microsoft.com/office/drawing/2014/main" xmlns="" id="{5018FBF8-0A3A-4EDE-A067-1577A8004F58}"/>
              </a:ext>
            </a:extLst>
          </p:cNvPr>
          <p:cNvSpPr txBox="1"/>
          <p:nvPr/>
        </p:nvSpPr>
        <p:spPr>
          <a:xfrm>
            <a:off x="2099013" y="3637473"/>
            <a:ext cx="28016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思源宋体 Light" panose="02020300000000000000" pitchFamily="18" charset="-122"/>
                <a:ea typeface="思源宋体 Light" panose="02020300000000000000" pitchFamily="18" charset="-122"/>
              </a:rPr>
              <a:t>资料室的管理工作，具体资料的存档，保管，资料室的日常维护工作</a:t>
            </a:r>
          </a:p>
        </p:txBody>
      </p:sp>
      <p:pic>
        <p:nvPicPr>
          <p:cNvPr id="30" name="图片 29" descr="图片包含 动物, 无脊椎动物&#10;&#10;已生成高可信度的说明">
            <a:extLst>
              <a:ext uri="{FF2B5EF4-FFF2-40B4-BE49-F238E27FC236}">
                <a16:creationId xmlns:a16="http://schemas.microsoft.com/office/drawing/2014/main" xmlns="" id="{55F49BD9-3D90-447D-9A9A-790388E916B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658182">
            <a:off x="4853260" y="2930468"/>
            <a:ext cx="2416307" cy="2516891"/>
          </a:xfrm>
          <a:prstGeom prst="rect">
            <a:avLst/>
          </a:prstGeom>
        </p:spPr>
      </p:pic>
      <p:sp>
        <p:nvSpPr>
          <p:cNvPr id="5" name="TextBox 28">
            <a:extLst>
              <a:ext uri="{FF2B5EF4-FFF2-40B4-BE49-F238E27FC236}">
                <a16:creationId xmlns:a16="http://schemas.microsoft.com/office/drawing/2014/main" xmlns="" id="{EC877A1A-9B2E-42BB-8A50-728B3408E774}"/>
              </a:ext>
            </a:extLst>
          </p:cNvPr>
          <p:cNvSpPr txBox="1"/>
          <p:nvPr/>
        </p:nvSpPr>
        <p:spPr>
          <a:xfrm>
            <a:off x="2099013" y="5206830"/>
            <a:ext cx="28016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思源宋体 Light" panose="02020300000000000000" pitchFamily="18" charset="-122"/>
                <a:ea typeface="思源宋体 Light" panose="02020300000000000000" pitchFamily="18" charset="-122"/>
              </a:rPr>
              <a:t>协助部门领导的资料收集、整理、打印，领导交办的其他工作</a:t>
            </a: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xmlns="" id="{262A8933-5417-4848-9A7B-A8C87DA9D970}"/>
              </a:ext>
            </a:extLst>
          </p:cNvPr>
          <p:cNvSpPr/>
          <p:nvPr/>
        </p:nvSpPr>
        <p:spPr>
          <a:xfrm>
            <a:off x="5101305" y="2403357"/>
            <a:ext cx="198939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>
                <a:latin typeface="思源宋体 Light" panose="02020300000000000000" pitchFamily="18" charset="-122"/>
                <a:ea typeface="思源宋体 Light" panose="02020300000000000000" pitchFamily="18" charset="-122"/>
              </a:rPr>
              <a:t>Administrative Assistant</a:t>
            </a:r>
          </a:p>
        </p:txBody>
      </p:sp>
    </p:spTree>
    <p:extLst>
      <p:ext uri="{BB962C8B-B14F-4D97-AF65-F5344CB8AC3E}">
        <p14:creationId xmlns:p14="http://schemas.microsoft.com/office/powerpoint/2010/main" val="19628125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14:reveal/>
      </p:transition>
    </mc:Choice>
    <mc:Fallback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>
            <a:extLst>
              <a:ext uri="{FF2B5EF4-FFF2-40B4-BE49-F238E27FC236}">
                <a16:creationId xmlns:a16="http://schemas.microsoft.com/office/drawing/2014/main" xmlns="" id="{F795147A-B008-43F7-AB28-E910143CC3DA}"/>
              </a:ext>
            </a:extLst>
          </p:cNvPr>
          <p:cNvSpPr/>
          <p:nvPr/>
        </p:nvSpPr>
        <p:spPr>
          <a:xfrm>
            <a:off x="1616765" y="2932688"/>
            <a:ext cx="1702157" cy="1220831"/>
          </a:xfrm>
          <a:prstGeom prst="rect">
            <a:avLst/>
          </a:prstGeom>
          <a:noFill/>
          <a:ln w="25400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73102A74-6F17-4B60-AC14-05F5D987E8C9}"/>
              </a:ext>
            </a:extLst>
          </p:cNvPr>
          <p:cNvSpPr/>
          <p:nvPr/>
        </p:nvSpPr>
        <p:spPr>
          <a:xfrm>
            <a:off x="2616949" y="4822964"/>
            <a:ext cx="6918910" cy="6138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思源宋体 Light" panose="02020300000000000000" pitchFamily="18" charset="-122"/>
                <a:ea typeface="思源宋体 Light" panose="02020300000000000000" pitchFamily="18" charset="-122"/>
              </a:rPr>
              <a:t>在工作期间，在领导和同事的指导帮助下，通过大量的思考和学习，立足于多看、多写、勤写、深思，坚持脚踏实地进行广泛收集信息，把握问题关键，抓问题本质，提炼总结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58DDF523-5A4E-46B3-B169-5D5DC46EDA07}"/>
              </a:ext>
            </a:extLst>
          </p:cNvPr>
          <p:cNvSpPr/>
          <p:nvPr/>
        </p:nvSpPr>
        <p:spPr>
          <a:xfrm>
            <a:off x="1913845" y="2696192"/>
            <a:ext cx="1107996" cy="369332"/>
          </a:xfrm>
          <a:prstGeom prst="rect">
            <a:avLst/>
          </a:prstGeom>
          <a:solidFill>
            <a:srgbClr val="F7F7F7"/>
          </a:solidFill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思源宋体 Light" panose="02020300000000000000" pitchFamily="18" charset="-122"/>
                <a:ea typeface="思源宋体 Light" panose="02020300000000000000" pitchFamily="18" charset="-122"/>
              </a:rPr>
              <a:t>工作报告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3B56E9A8-C9AC-46C3-80B0-9503BEEAD8D7}"/>
              </a:ext>
            </a:extLst>
          </p:cNvPr>
          <p:cNvSpPr/>
          <p:nvPr/>
        </p:nvSpPr>
        <p:spPr>
          <a:xfrm>
            <a:off x="2159105" y="2932688"/>
            <a:ext cx="61747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000" b="1" dirty="0">
                <a:solidFill>
                  <a:schemeClr val="bg2">
                    <a:lumMod val="25000"/>
                  </a:schemeClr>
                </a:solidFill>
                <a:latin typeface="思源宋体 Light" panose="02020300000000000000" pitchFamily="18" charset="-122"/>
                <a:ea typeface="思源宋体 Light" panose="02020300000000000000" pitchFamily="18" charset="-122"/>
              </a:rPr>
              <a:t>9</a:t>
            </a:r>
            <a:endParaRPr lang="zh-CN" altLang="en-US" sz="6000" b="1" dirty="0">
              <a:solidFill>
                <a:schemeClr val="bg2">
                  <a:lumMod val="25000"/>
                </a:schemeClr>
              </a:solidFill>
              <a:latin typeface="思源宋体 Light" panose="02020300000000000000" pitchFamily="18" charset="-122"/>
              <a:ea typeface="思源宋体 Light" panose="02020300000000000000" pitchFamily="18" charset="-122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424128F8-7A18-443D-B0B2-B82E0D3F0D31}"/>
              </a:ext>
            </a:extLst>
          </p:cNvPr>
          <p:cNvSpPr/>
          <p:nvPr/>
        </p:nvSpPr>
        <p:spPr>
          <a:xfrm>
            <a:off x="2260094" y="3784187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思源宋体 Light" panose="02020300000000000000" pitchFamily="18" charset="-122"/>
                <a:ea typeface="思源宋体 Light" panose="02020300000000000000" pitchFamily="18" charset="-122"/>
              </a:rPr>
              <a:t>篇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76DCC9B9-BAF4-47FC-8F4D-62B4B072CF11}"/>
              </a:ext>
            </a:extLst>
          </p:cNvPr>
          <p:cNvSpPr/>
          <p:nvPr/>
        </p:nvSpPr>
        <p:spPr>
          <a:xfrm>
            <a:off x="4303778" y="2932688"/>
            <a:ext cx="1050288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000" b="1" dirty="0">
                <a:solidFill>
                  <a:schemeClr val="bg2">
                    <a:lumMod val="25000"/>
                  </a:schemeClr>
                </a:solidFill>
                <a:latin typeface="思源宋体 Light" panose="02020300000000000000" pitchFamily="18" charset="-122"/>
                <a:ea typeface="思源宋体 Light" panose="02020300000000000000" pitchFamily="18" charset="-122"/>
              </a:rPr>
              <a:t>13</a:t>
            </a:r>
            <a:endParaRPr lang="zh-CN" altLang="en-US" sz="6000" b="1" dirty="0">
              <a:solidFill>
                <a:schemeClr val="bg2">
                  <a:lumMod val="25000"/>
                </a:schemeClr>
              </a:solidFill>
              <a:latin typeface="思源宋体 Light" panose="02020300000000000000" pitchFamily="18" charset="-122"/>
              <a:ea typeface="思源宋体 Light" panose="02020300000000000000" pitchFamily="18" charset="-122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6913E60B-6BF7-425C-92EA-208B492B197A}"/>
              </a:ext>
            </a:extLst>
          </p:cNvPr>
          <p:cNvSpPr/>
          <p:nvPr/>
        </p:nvSpPr>
        <p:spPr>
          <a:xfrm>
            <a:off x="4621173" y="3784187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思源宋体 Light" panose="02020300000000000000" pitchFamily="18" charset="-122"/>
                <a:ea typeface="思源宋体 Light" panose="02020300000000000000" pitchFamily="18" charset="-122"/>
              </a:rPr>
              <a:t>篇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4580519C-8C45-40DE-8AA1-B5A9F3BF637E}"/>
              </a:ext>
            </a:extLst>
          </p:cNvPr>
          <p:cNvSpPr/>
          <p:nvPr/>
        </p:nvSpPr>
        <p:spPr>
          <a:xfrm>
            <a:off x="6809326" y="2932688"/>
            <a:ext cx="1050288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000" b="1" dirty="0">
                <a:solidFill>
                  <a:schemeClr val="bg2">
                    <a:lumMod val="25000"/>
                  </a:schemeClr>
                </a:solidFill>
                <a:latin typeface="思源宋体 Light" panose="02020300000000000000" pitchFamily="18" charset="-122"/>
                <a:ea typeface="思源宋体 Light" panose="02020300000000000000" pitchFamily="18" charset="-122"/>
              </a:rPr>
              <a:t>23</a:t>
            </a:r>
            <a:endParaRPr lang="zh-CN" altLang="en-US" sz="6000" b="1" dirty="0">
              <a:solidFill>
                <a:schemeClr val="bg2">
                  <a:lumMod val="25000"/>
                </a:schemeClr>
              </a:solidFill>
              <a:latin typeface="思源宋体 Light" panose="02020300000000000000" pitchFamily="18" charset="-122"/>
              <a:ea typeface="思源宋体 Light" panose="02020300000000000000" pitchFamily="18" charset="-122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B984B75C-4F62-4CB0-A6EB-A3588A29308F}"/>
              </a:ext>
            </a:extLst>
          </p:cNvPr>
          <p:cNvSpPr/>
          <p:nvPr/>
        </p:nvSpPr>
        <p:spPr>
          <a:xfrm>
            <a:off x="7126721" y="3784187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思源宋体 Light" panose="02020300000000000000" pitchFamily="18" charset="-122"/>
                <a:ea typeface="思源宋体 Light" panose="02020300000000000000" pitchFamily="18" charset="-122"/>
              </a:rPr>
              <a:t>篇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17476E83-3162-4B8C-A102-388FDCD25953}"/>
              </a:ext>
            </a:extLst>
          </p:cNvPr>
          <p:cNvSpPr/>
          <p:nvPr/>
        </p:nvSpPr>
        <p:spPr>
          <a:xfrm>
            <a:off x="9157256" y="2932688"/>
            <a:ext cx="1133644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000" b="1" dirty="0">
                <a:solidFill>
                  <a:schemeClr val="bg2">
                    <a:lumMod val="25000"/>
                  </a:schemeClr>
                </a:solidFill>
                <a:latin typeface="思源宋体 Light" panose="02020300000000000000" pitchFamily="18" charset="-122"/>
                <a:ea typeface="思源宋体 Light" panose="02020300000000000000" pitchFamily="18" charset="-122"/>
              </a:rPr>
              <a:t>95</a:t>
            </a:r>
            <a:endParaRPr lang="zh-CN" altLang="en-US" sz="6000" b="1" dirty="0">
              <a:solidFill>
                <a:schemeClr val="bg2">
                  <a:lumMod val="25000"/>
                </a:schemeClr>
              </a:solidFill>
              <a:latin typeface="思源宋体 Light" panose="02020300000000000000" pitchFamily="18" charset="-122"/>
              <a:ea typeface="思源宋体 Light" panose="02020300000000000000" pitchFamily="18" charset="-122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76F3315D-83F1-488C-B25A-1940CCBAF414}"/>
              </a:ext>
            </a:extLst>
          </p:cNvPr>
          <p:cNvSpPr/>
          <p:nvPr/>
        </p:nvSpPr>
        <p:spPr>
          <a:xfrm>
            <a:off x="9474651" y="3784187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思源宋体 Light" panose="02020300000000000000" pitchFamily="18" charset="-122"/>
                <a:ea typeface="思源宋体 Light" panose="02020300000000000000" pitchFamily="18" charset="-122"/>
              </a:rPr>
              <a:t>篇</a:t>
            </a:r>
          </a:p>
        </p:txBody>
      </p:sp>
      <p:sp>
        <p:nvSpPr>
          <p:cNvPr id="17" name="TextBox 3">
            <a:extLst>
              <a:ext uri="{FF2B5EF4-FFF2-40B4-BE49-F238E27FC236}">
                <a16:creationId xmlns:a16="http://schemas.microsoft.com/office/drawing/2014/main" xmlns="" id="{EF93EFFD-E519-4FF5-AF7B-9B1321A63B33}"/>
              </a:ext>
            </a:extLst>
          </p:cNvPr>
          <p:cNvSpPr txBox="1"/>
          <p:nvPr/>
        </p:nvSpPr>
        <p:spPr>
          <a:xfrm>
            <a:off x="4265499" y="446596"/>
            <a:ext cx="36610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zh-CN" altLang="en-US" sz="3200" spc="600" dirty="0">
                <a:solidFill>
                  <a:schemeClr val="tx1"/>
                </a:solidFill>
                <a:latin typeface="思源宋体 Light" panose="02020300000000000000" pitchFamily="18" charset="-122"/>
                <a:ea typeface="思源宋体 Light" panose="02020300000000000000" pitchFamily="18" charset="-122"/>
              </a:rPr>
              <a:t>工作完成情况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535900FF-EF11-401B-852B-CEEAA9E5D1F1}"/>
              </a:ext>
            </a:extLst>
          </p:cNvPr>
          <p:cNvSpPr/>
          <p:nvPr/>
        </p:nvSpPr>
        <p:spPr>
          <a:xfrm>
            <a:off x="251791" y="225287"/>
            <a:ext cx="11675166" cy="6387548"/>
          </a:xfrm>
          <a:prstGeom prst="rect">
            <a:avLst/>
          </a:prstGeom>
          <a:noFill/>
          <a:ln w="25400"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0430E66E-4F87-452C-B24B-CF737B43891E}"/>
              </a:ext>
            </a:extLst>
          </p:cNvPr>
          <p:cNvSpPr/>
          <p:nvPr/>
        </p:nvSpPr>
        <p:spPr>
          <a:xfrm>
            <a:off x="5117110" y="969816"/>
            <a:ext cx="195778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400" dirty="0">
                <a:latin typeface="思源宋体 Light" panose="02020300000000000000" pitchFamily="18" charset="-122"/>
                <a:ea typeface="思源宋体 Light" panose="02020300000000000000" pitchFamily="18" charset="-122"/>
              </a:rPr>
              <a:t>Completion Of Work</a:t>
            </a:r>
            <a:endParaRPr lang="zh-CN" altLang="en-US" sz="1400" dirty="0">
              <a:latin typeface="思源宋体 Light" panose="02020300000000000000" pitchFamily="18" charset="-122"/>
              <a:ea typeface="思源宋体 Light" panose="02020300000000000000" pitchFamily="18" charset="-122"/>
            </a:endParaRP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xmlns="" id="{FBBC1E20-DD67-4922-8858-A4C94EE92572}"/>
              </a:ext>
            </a:extLst>
          </p:cNvPr>
          <p:cNvGrpSpPr/>
          <p:nvPr/>
        </p:nvGrpSpPr>
        <p:grpSpPr>
          <a:xfrm>
            <a:off x="4711050" y="1237951"/>
            <a:ext cx="2769900" cy="382344"/>
            <a:chOff x="4630057" y="1237951"/>
            <a:chExt cx="2769900" cy="382344"/>
          </a:xfrm>
        </p:grpSpPr>
        <p:pic>
          <p:nvPicPr>
            <p:cNvPr id="21" name="图片 20" descr="图片包含 植物, 龙舌兰&#10;&#10;已生成极高可信度的说明">
              <a:extLst>
                <a:ext uri="{FF2B5EF4-FFF2-40B4-BE49-F238E27FC236}">
                  <a16:creationId xmlns:a16="http://schemas.microsoft.com/office/drawing/2014/main" xmlns="" id="{67C2C2A5-DF55-423F-8CCB-80BE542F542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5745592" flipV="1">
              <a:off x="5858423" y="812692"/>
              <a:ext cx="382344" cy="1232862"/>
            </a:xfrm>
            <a:prstGeom prst="rect">
              <a:avLst/>
            </a:prstGeom>
          </p:spPr>
        </p:pic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xmlns="" id="{F23B1CCC-C083-483C-BD9E-C584472AD383}"/>
                </a:ext>
              </a:extLst>
            </p:cNvPr>
            <p:cNvCxnSpPr>
              <a:cxnSpLocks/>
            </p:cNvCxnSpPr>
            <p:nvPr/>
          </p:nvCxnSpPr>
          <p:spPr>
            <a:xfrm>
              <a:off x="4630057" y="1390447"/>
              <a:ext cx="660524" cy="0"/>
            </a:xfrm>
            <a:prstGeom prst="line">
              <a:avLst/>
            </a:prstGeom>
            <a:ln w="25400">
              <a:solidFill>
                <a:schemeClr val="bg2">
                  <a:lumMod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xmlns="" id="{4A885A5A-A06D-4970-9643-F49684145B66}"/>
                </a:ext>
              </a:extLst>
            </p:cNvPr>
            <p:cNvCxnSpPr>
              <a:cxnSpLocks/>
            </p:cNvCxnSpPr>
            <p:nvPr/>
          </p:nvCxnSpPr>
          <p:spPr>
            <a:xfrm>
              <a:off x="6739433" y="1390447"/>
              <a:ext cx="660524" cy="0"/>
            </a:xfrm>
            <a:prstGeom prst="line">
              <a:avLst/>
            </a:prstGeom>
            <a:ln w="25400">
              <a:solidFill>
                <a:schemeClr val="bg2">
                  <a:lumMod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" name="矩形 26">
            <a:extLst>
              <a:ext uri="{FF2B5EF4-FFF2-40B4-BE49-F238E27FC236}">
                <a16:creationId xmlns:a16="http://schemas.microsoft.com/office/drawing/2014/main" xmlns="" id="{E1494B88-BA60-469C-B135-5A3B3D773963}"/>
              </a:ext>
            </a:extLst>
          </p:cNvPr>
          <p:cNvSpPr/>
          <p:nvPr/>
        </p:nvSpPr>
        <p:spPr>
          <a:xfrm>
            <a:off x="3977844" y="2932688"/>
            <a:ext cx="1702157" cy="1220831"/>
          </a:xfrm>
          <a:prstGeom prst="rect">
            <a:avLst/>
          </a:prstGeom>
          <a:noFill/>
          <a:ln w="25400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xmlns="" id="{887EB90C-783D-4A84-AF1C-478B273BBE86}"/>
              </a:ext>
            </a:extLst>
          </p:cNvPr>
          <p:cNvSpPr/>
          <p:nvPr/>
        </p:nvSpPr>
        <p:spPr>
          <a:xfrm>
            <a:off x="6483392" y="2932688"/>
            <a:ext cx="1702157" cy="1220831"/>
          </a:xfrm>
          <a:prstGeom prst="rect">
            <a:avLst/>
          </a:prstGeom>
          <a:noFill/>
          <a:ln w="25400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xmlns="" id="{AE2C1848-81E8-410E-B434-CFFD6467CBB0}"/>
              </a:ext>
            </a:extLst>
          </p:cNvPr>
          <p:cNvSpPr/>
          <p:nvPr/>
        </p:nvSpPr>
        <p:spPr>
          <a:xfrm>
            <a:off x="8831322" y="2932688"/>
            <a:ext cx="1702157" cy="1220831"/>
          </a:xfrm>
          <a:prstGeom prst="rect">
            <a:avLst/>
          </a:prstGeom>
          <a:noFill/>
          <a:ln w="25400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0B67CE52-9C35-4ADA-98C1-B7338AAF7156}"/>
              </a:ext>
            </a:extLst>
          </p:cNvPr>
          <p:cNvSpPr/>
          <p:nvPr/>
        </p:nvSpPr>
        <p:spPr>
          <a:xfrm>
            <a:off x="4274924" y="2696192"/>
            <a:ext cx="1107996" cy="369332"/>
          </a:xfrm>
          <a:prstGeom prst="rect">
            <a:avLst/>
          </a:prstGeom>
          <a:solidFill>
            <a:srgbClr val="F7F7F7"/>
          </a:solidFill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思源宋体 Light" panose="02020300000000000000" pitchFamily="18" charset="-122"/>
                <a:ea typeface="思源宋体 Light" panose="02020300000000000000" pitchFamily="18" charset="-122"/>
              </a:rPr>
              <a:t>领导讲话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66D71F54-B389-4343-B340-BF409D917384}"/>
              </a:ext>
            </a:extLst>
          </p:cNvPr>
          <p:cNvSpPr/>
          <p:nvPr/>
        </p:nvSpPr>
        <p:spPr>
          <a:xfrm>
            <a:off x="6680285" y="2696192"/>
            <a:ext cx="1308371" cy="369332"/>
          </a:xfrm>
          <a:prstGeom prst="rect">
            <a:avLst/>
          </a:prstGeom>
          <a:solidFill>
            <a:srgbClr val="F7F7F7"/>
          </a:solidFill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思源宋体 Light" panose="02020300000000000000" pitchFamily="18" charset="-122"/>
                <a:ea typeface="思源宋体 Light" panose="02020300000000000000" pitchFamily="18" charset="-122"/>
              </a:rPr>
              <a:t>总结</a:t>
            </a:r>
            <a:r>
              <a:rPr lang="en-US" altLang="zh-CN" dirty="0">
                <a:solidFill>
                  <a:schemeClr val="bg2">
                    <a:lumMod val="25000"/>
                  </a:schemeClr>
                </a:solidFill>
                <a:latin typeface="思源宋体 Light" panose="02020300000000000000" pitchFamily="18" charset="-122"/>
                <a:ea typeface="思源宋体 Light" panose="02020300000000000000" pitchFamily="18" charset="-122"/>
              </a:rPr>
              <a:t>&amp;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思源宋体 Light" panose="02020300000000000000" pitchFamily="18" charset="-122"/>
                <a:ea typeface="思源宋体 Light" panose="02020300000000000000" pitchFamily="18" charset="-122"/>
              </a:rPr>
              <a:t>材料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D8D5D9AD-2BA4-44BB-BCAB-A19ACB8D478E}"/>
              </a:ext>
            </a:extLst>
          </p:cNvPr>
          <p:cNvSpPr/>
          <p:nvPr/>
        </p:nvSpPr>
        <p:spPr>
          <a:xfrm>
            <a:off x="9012986" y="2696192"/>
            <a:ext cx="1338828" cy="369332"/>
          </a:xfrm>
          <a:prstGeom prst="rect">
            <a:avLst/>
          </a:prstGeom>
          <a:solidFill>
            <a:srgbClr val="F7F7F7"/>
          </a:solidFill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思源宋体 Light" panose="02020300000000000000" pitchFamily="18" charset="-122"/>
                <a:ea typeface="思源宋体 Light" panose="02020300000000000000" pitchFamily="18" charset="-122"/>
              </a:rPr>
              <a:t>新闻信息稿</a:t>
            </a:r>
          </a:p>
        </p:txBody>
      </p:sp>
      <p:pic>
        <p:nvPicPr>
          <p:cNvPr id="37" name="图片 36" descr="图片包含 植物, 树叶, 蕨&#10;&#10;已生成极高可信度的说明">
            <a:extLst>
              <a:ext uri="{FF2B5EF4-FFF2-40B4-BE49-F238E27FC236}">
                <a16:creationId xmlns:a16="http://schemas.microsoft.com/office/drawing/2014/main" xmlns="" id="{543B63F3-0337-46A2-AD70-7010A0D95A7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8593" y="2381250"/>
            <a:ext cx="588702" cy="2323706"/>
          </a:xfrm>
          <a:prstGeom prst="rect">
            <a:avLst/>
          </a:prstGeom>
        </p:spPr>
      </p:pic>
      <p:pic>
        <p:nvPicPr>
          <p:cNvPr id="38" name="图片 37" descr="图片包含 植物, 树叶, 蕨&#10;&#10;已生成极高可信度的说明">
            <a:extLst>
              <a:ext uri="{FF2B5EF4-FFF2-40B4-BE49-F238E27FC236}">
                <a16:creationId xmlns:a16="http://schemas.microsoft.com/office/drawing/2014/main" xmlns="" id="{9437009B-A495-4800-9E84-66364836F40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707115" y="2381250"/>
            <a:ext cx="588702" cy="23237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97946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14:reveal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>
            <a:extLst>
              <a:ext uri="{FF2B5EF4-FFF2-40B4-BE49-F238E27FC236}">
                <a16:creationId xmlns:a16="http://schemas.microsoft.com/office/drawing/2014/main" xmlns="" id="{550F80D3-B3FA-4ADB-86D2-6C3EE64436B3}"/>
              </a:ext>
            </a:extLst>
          </p:cNvPr>
          <p:cNvGrpSpPr/>
          <p:nvPr/>
        </p:nvGrpSpPr>
        <p:grpSpPr>
          <a:xfrm>
            <a:off x="5001979" y="3003425"/>
            <a:ext cx="2188042" cy="2870606"/>
            <a:chOff x="4749704" y="3348658"/>
            <a:chExt cx="2188042" cy="2870606"/>
          </a:xfrm>
        </p:grpSpPr>
        <p:sp>
          <p:nvSpPr>
            <p:cNvPr id="34" name="椭圆 33">
              <a:extLst>
                <a:ext uri="{FF2B5EF4-FFF2-40B4-BE49-F238E27FC236}">
                  <a16:creationId xmlns:a16="http://schemas.microsoft.com/office/drawing/2014/main" xmlns="" id="{1AA961DD-5EE6-4F49-A8D1-0BEB53BB5B6D}"/>
                </a:ext>
              </a:extLst>
            </p:cNvPr>
            <p:cNvSpPr/>
            <p:nvPr/>
          </p:nvSpPr>
          <p:spPr>
            <a:xfrm>
              <a:off x="4749704" y="3945781"/>
              <a:ext cx="2188042" cy="218804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152400" dist="63500" dir="2700000" algn="tl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3" name="图片 32" descr="图片包含 植物&#10;&#10;已生成极高可信度的说明">
              <a:extLst>
                <a:ext uri="{FF2B5EF4-FFF2-40B4-BE49-F238E27FC236}">
                  <a16:creationId xmlns:a16="http://schemas.microsoft.com/office/drawing/2014/main" xmlns="" id="{97179EDC-7C72-4BB5-AF12-8A0D5A3B723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brightnessContrast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5001">
              <a:off x="4958076" y="3348658"/>
              <a:ext cx="1475676" cy="2870606"/>
            </a:xfrm>
            <a:prstGeom prst="rect">
              <a:avLst/>
            </a:prstGeom>
          </p:spPr>
        </p:pic>
      </p:grpSp>
      <p:sp>
        <p:nvSpPr>
          <p:cNvPr id="15" name="TextBox 3">
            <a:extLst>
              <a:ext uri="{FF2B5EF4-FFF2-40B4-BE49-F238E27FC236}">
                <a16:creationId xmlns:a16="http://schemas.microsoft.com/office/drawing/2014/main" xmlns="" id="{48302B6D-86ED-4C77-A7B5-02CD32D914CA}"/>
              </a:ext>
            </a:extLst>
          </p:cNvPr>
          <p:cNvSpPr txBox="1"/>
          <p:nvPr/>
        </p:nvSpPr>
        <p:spPr>
          <a:xfrm>
            <a:off x="4265499" y="446596"/>
            <a:ext cx="36610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zh-CN" altLang="en-US" sz="3200" spc="600">
                <a:solidFill>
                  <a:schemeClr val="tx1"/>
                </a:solidFill>
                <a:latin typeface="思源宋体 Light" panose="02020300000000000000" pitchFamily="18" charset="-122"/>
                <a:ea typeface="思源宋体 Light" panose="02020300000000000000" pitchFamily="18" charset="-122"/>
              </a:rPr>
              <a:t>自主学习情况</a:t>
            </a:r>
            <a:endParaRPr lang="zh-CN" altLang="en-US" sz="3200" spc="600" dirty="0">
              <a:solidFill>
                <a:schemeClr val="tx1"/>
              </a:solidFill>
              <a:latin typeface="思源宋体 Light" panose="02020300000000000000" pitchFamily="18" charset="-122"/>
              <a:ea typeface="思源宋体 Light" panose="02020300000000000000" pitchFamily="18" charset="-122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FAEAB76C-8154-4E06-BD1C-951A88BAEEF1}"/>
              </a:ext>
            </a:extLst>
          </p:cNvPr>
          <p:cNvSpPr/>
          <p:nvPr/>
        </p:nvSpPr>
        <p:spPr>
          <a:xfrm>
            <a:off x="5035485" y="969816"/>
            <a:ext cx="212103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400" dirty="0">
                <a:latin typeface="思源宋体 Light" panose="02020300000000000000" pitchFamily="18" charset="-122"/>
                <a:ea typeface="思源宋体 Light" panose="02020300000000000000" pitchFamily="18" charset="-122"/>
              </a:rPr>
              <a:t>Autonomous Learning</a:t>
            </a:r>
            <a:endParaRPr lang="zh-CN" altLang="en-US" sz="1400" dirty="0">
              <a:latin typeface="思源宋体 Light" panose="02020300000000000000" pitchFamily="18" charset="-122"/>
              <a:ea typeface="思源宋体 Light" panose="02020300000000000000" pitchFamily="18" charset="-122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xmlns="" id="{AD97A849-147B-4679-84F2-059E750954A1}"/>
              </a:ext>
            </a:extLst>
          </p:cNvPr>
          <p:cNvGrpSpPr/>
          <p:nvPr/>
        </p:nvGrpSpPr>
        <p:grpSpPr>
          <a:xfrm>
            <a:off x="4711050" y="1237951"/>
            <a:ext cx="2769900" cy="382344"/>
            <a:chOff x="4630057" y="1237951"/>
            <a:chExt cx="2769900" cy="382344"/>
          </a:xfrm>
        </p:grpSpPr>
        <p:pic>
          <p:nvPicPr>
            <p:cNvPr id="18" name="图片 17" descr="图片包含 植物, 龙舌兰&#10;&#10;已生成极高可信度的说明">
              <a:extLst>
                <a:ext uri="{FF2B5EF4-FFF2-40B4-BE49-F238E27FC236}">
                  <a16:creationId xmlns:a16="http://schemas.microsoft.com/office/drawing/2014/main" xmlns="" id="{D7540B4E-486B-4EA5-9F07-5FC099EA1C0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5745592" flipV="1">
              <a:off x="5858423" y="812692"/>
              <a:ext cx="382344" cy="1232862"/>
            </a:xfrm>
            <a:prstGeom prst="rect">
              <a:avLst/>
            </a:prstGeom>
          </p:spPr>
        </p:pic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xmlns="" id="{6B24FCB9-47EB-4FFD-B6AE-047E9A4574AF}"/>
                </a:ext>
              </a:extLst>
            </p:cNvPr>
            <p:cNvCxnSpPr>
              <a:cxnSpLocks/>
            </p:cNvCxnSpPr>
            <p:nvPr/>
          </p:nvCxnSpPr>
          <p:spPr>
            <a:xfrm>
              <a:off x="4630057" y="1390447"/>
              <a:ext cx="660524" cy="0"/>
            </a:xfrm>
            <a:prstGeom prst="line">
              <a:avLst/>
            </a:prstGeom>
            <a:ln w="25400">
              <a:solidFill>
                <a:schemeClr val="bg2">
                  <a:lumMod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xmlns="" id="{E22FB521-5A70-49BD-A8DE-9E2ACAC8EE5B}"/>
                </a:ext>
              </a:extLst>
            </p:cNvPr>
            <p:cNvCxnSpPr>
              <a:cxnSpLocks/>
            </p:cNvCxnSpPr>
            <p:nvPr/>
          </p:nvCxnSpPr>
          <p:spPr>
            <a:xfrm>
              <a:off x="6739433" y="1390447"/>
              <a:ext cx="660524" cy="0"/>
            </a:xfrm>
            <a:prstGeom prst="line">
              <a:avLst/>
            </a:prstGeom>
            <a:ln w="25400">
              <a:solidFill>
                <a:schemeClr val="bg2">
                  <a:lumMod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xmlns="" id="{57D154F5-5619-4F40-B375-C6F70C687E17}"/>
              </a:ext>
            </a:extLst>
          </p:cNvPr>
          <p:cNvGrpSpPr/>
          <p:nvPr/>
        </p:nvGrpSpPr>
        <p:grpSpPr>
          <a:xfrm>
            <a:off x="4995784" y="2535349"/>
            <a:ext cx="3883058" cy="646331"/>
            <a:chOff x="5371574" y="2643221"/>
            <a:chExt cx="3883058" cy="646331"/>
          </a:xfrm>
        </p:grpSpPr>
        <p:sp>
          <p:nvSpPr>
            <p:cNvPr id="4" name="TextBox 20">
              <a:extLst>
                <a:ext uri="{FF2B5EF4-FFF2-40B4-BE49-F238E27FC236}">
                  <a16:creationId xmlns:a16="http://schemas.microsoft.com/office/drawing/2014/main" xmlns="" id="{A090AD4C-8020-4EEB-87FC-A7C3E0F0C603}"/>
                </a:ext>
              </a:extLst>
            </p:cNvPr>
            <p:cNvSpPr txBox="1"/>
            <p:nvPr/>
          </p:nvSpPr>
          <p:spPr>
            <a:xfrm>
              <a:off x="6407233" y="2643221"/>
              <a:ext cx="284739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just">
                <a:spcBef>
                  <a:spcPts val="0"/>
                </a:spcBef>
                <a:spcAft>
                  <a:spcPts val="0"/>
                </a:spcAft>
                <a:defRPr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200" dirty="0">
                  <a:solidFill>
                    <a:schemeClr val="bg2">
                      <a:lumMod val="25000"/>
                    </a:schemeClr>
                  </a:solidFill>
                  <a:latin typeface="思源宋体 Light" panose="02020300000000000000" pitchFamily="18" charset="-122"/>
                  <a:ea typeface="思源宋体 Light" panose="02020300000000000000" pitchFamily="18" charset="-122"/>
                  <a:sym typeface="微软雅黑" panose="020B0503020204020204" pitchFamily="34" charset="-122"/>
                </a:rPr>
                <a:t>熟悉工作内容、了解工作流程、掌握工作方法，工作思路形成严格的工作笔记制度，常反思，常总结</a:t>
              </a:r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xmlns="" id="{07EAA24E-D4AD-4859-AEF7-21C60A928A23}"/>
                </a:ext>
              </a:extLst>
            </p:cNvPr>
            <p:cNvSpPr/>
            <p:nvPr/>
          </p:nvSpPr>
          <p:spPr>
            <a:xfrm>
              <a:off x="5371574" y="2704776"/>
              <a:ext cx="902811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bg2">
                      <a:lumMod val="25000"/>
                    </a:schemeClr>
                  </a:solidFill>
                  <a:latin typeface="思源宋体 Light" panose="02020300000000000000" pitchFamily="18" charset="-122"/>
                  <a:ea typeface="思源宋体 Light" panose="02020300000000000000" pitchFamily="18" charset="-122"/>
                </a:rPr>
                <a:t>工作</a:t>
              </a:r>
            </a:p>
          </p:txBody>
        </p:sp>
        <p:cxnSp>
          <p:nvCxnSpPr>
            <p:cNvPr id="37" name="直接连接符 36">
              <a:extLst>
                <a:ext uri="{FF2B5EF4-FFF2-40B4-BE49-F238E27FC236}">
                  <a16:creationId xmlns:a16="http://schemas.microsoft.com/office/drawing/2014/main" xmlns="" id="{DE687F23-D9FA-4284-8AAA-5C05E4C12774}"/>
                </a:ext>
              </a:extLst>
            </p:cNvPr>
            <p:cNvCxnSpPr/>
            <p:nvPr/>
          </p:nvCxnSpPr>
          <p:spPr>
            <a:xfrm>
              <a:off x="6385501" y="2762105"/>
              <a:ext cx="0" cy="408563"/>
            </a:xfrm>
            <a:prstGeom prst="line">
              <a:avLst/>
            </a:prstGeom>
            <a:ln w="25400">
              <a:solidFill>
                <a:schemeClr val="bg2">
                  <a:lumMod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xmlns="" id="{DBF67D51-0BA1-43CB-9F17-70B94E5B9744}"/>
              </a:ext>
            </a:extLst>
          </p:cNvPr>
          <p:cNvGrpSpPr/>
          <p:nvPr/>
        </p:nvGrpSpPr>
        <p:grpSpPr>
          <a:xfrm>
            <a:off x="1076535" y="3921410"/>
            <a:ext cx="3919249" cy="523220"/>
            <a:chOff x="1076535" y="3798645"/>
            <a:chExt cx="3919249" cy="523220"/>
          </a:xfrm>
        </p:grpSpPr>
        <p:sp>
          <p:nvSpPr>
            <p:cNvPr id="13" name="矩形 12">
              <a:extLst>
                <a:ext uri="{FF2B5EF4-FFF2-40B4-BE49-F238E27FC236}">
                  <a16:creationId xmlns:a16="http://schemas.microsoft.com/office/drawing/2014/main" xmlns="" id="{A9A9668F-4F58-4CEC-A3BD-10CA9723F728}"/>
                </a:ext>
              </a:extLst>
            </p:cNvPr>
            <p:cNvSpPr/>
            <p:nvPr/>
          </p:nvSpPr>
          <p:spPr>
            <a:xfrm>
              <a:off x="4092973" y="3798645"/>
              <a:ext cx="902811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zh-CN" altLang="en-US" sz="2800" dirty="0">
                  <a:solidFill>
                    <a:schemeClr val="bg2">
                      <a:lumMod val="25000"/>
                    </a:schemeClr>
                  </a:solidFill>
                  <a:latin typeface="思源宋体 Light" panose="02020300000000000000" pitchFamily="18" charset="-122"/>
                  <a:ea typeface="思源宋体 Light" panose="02020300000000000000" pitchFamily="18" charset="-122"/>
                </a:rPr>
                <a:t>会议</a:t>
              </a:r>
            </a:p>
          </p:txBody>
        </p:sp>
        <p:sp>
          <p:nvSpPr>
            <p:cNvPr id="38" name="TextBox 20">
              <a:extLst>
                <a:ext uri="{FF2B5EF4-FFF2-40B4-BE49-F238E27FC236}">
                  <a16:creationId xmlns:a16="http://schemas.microsoft.com/office/drawing/2014/main" xmlns="" id="{684A2165-39D9-4C35-AFE0-E1A16DF3A82E}"/>
                </a:ext>
              </a:extLst>
            </p:cNvPr>
            <p:cNvSpPr txBox="1"/>
            <p:nvPr/>
          </p:nvSpPr>
          <p:spPr>
            <a:xfrm>
              <a:off x="1076535" y="3829423"/>
              <a:ext cx="284739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just">
                <a:spcBef>
                  <a:spcPts val="0"/>
                </a:spcBef>
                <a:spcAft>
                  <a:spcPts val="0"/>
                </a:spcAft>
                <a:defRPr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r"/>
              <a:r>
                <a:rPr lang="zh-CN" altLang="en-US" sz="1200">
                  <a:solidFill>
                    <a:schemeClr val="bg2">
                      <a:lumMod val="25000"/>
                    </a:schemeClr>
                  </a:solidFill>
                  <a:latin typeface="思源宋体 Light" panose="02020300000000000000" pitchFamily="18" charset="-122"/>
                  <a:ea typeface="思源宋体 Light" panose="02020300000000000000" pitchFamily="18" charset="-122"/>
                  <a:sym typeface="微软雅黑" panose="020B0503020204020204" pitchFamily="34" charset="-122"/>
                </a:rPr>
                <a:t>公司总经办会议、工程部周例会、资料员会议、评审会</a:t>
              </a:r>
              <a:endParaRPr lang="zh-CN" altLang="en-US" sz="1200" dirty="0">
                <a:solidFill>
                  <a:schemeClr val="bg2">
                    <a:lumMod val="25000"/>
                  </a:schemeClr>
                </a:solidFill>
                <a:latin typeface="思源宋体 Light" panose="02020300000000000000" pitchFamily="18" charset="-122"/>
                <a:ea typeface="思源宋体 Light" panose="02020300000000000000" pitchFamily="18" charset="-122"/>
                <a:sym typeface="微软雅黑" panose="020B0503020204020204" pitchFamily="34" charset="-122"/>
              </a:endParaRPr>
            </a:p>
          </p:txBody>
        </p:sp>
        <p:cxnSp>
          <p:nvCxnSpPr>
            <p:cNvPr id="39" name="直接连接符 38">
              <a:extLst>
                <a:ext uri="{FF2B5EF4-FFF2-40B4-BE49-F238E27FC236}">
                  <a16:creationId xmlns:a16="http://schemas.microsoft.com/office/drawing/2014/main" xmlns="" id="{1316DA7A-AFB5-4288-85CC-D888AD40BD9A}"/>
                </a:ext>
              </a:extLst>
            </p:cNvPr>
            <p:cNvCxnSpPr/>
            <p:nvPr/>
          </p:nvCxnSpPr>
          <p:spPr>
            <a:xfrm>
              <a:off x="3923934" y="3855974"/>
              <a:ext cx="0" cy="408563"/>
            </a:xfrm>
            <a:prstGeom prst="line">
              <a:avLst/>
            </a:prstGeom>
            <a:ln w="25400">
              <a:solidFill>
                <a:schemeClr val="bg2">
                  <a:lumMod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xmlns="" id="{2D6DC678-E6F2-4300-BA9B-422EFD841314}"/>
              </a:ext>
            </a:extLst>
          </p:cNvPr>
          <p:cNvGrpSpPr/>
          <p:nvPr/>
        </p:nvGrpSpPr>
        <p:grpSpPr>
          <a:xfrm>
            <a:off x="7156515" y="5028610"/>
            <a:ext cx="3893111" cy="523220"/>
            <a:chOff x="7156515" y="5004568"/>
            <a:chExt cx="3893111" cy="523220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xmlns="" id="{F60A59CF-A86B-4834-876E-0DBD62B4BB9C}"/>
                </a:ext>
              </a:extLst>
            </p:cNvPr>
            <p:cNvSpPr/>
            <p:nvPr/>
          </p:nvSpPr>
          <p:spPr>
            <a:xfrm>
              <a:off x="7156515" y="5004568"/>
              <a:ext cx="902811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bg2">
                      <a:lumMod val="25000"/>
                    </a:schemeClr>
                  </a:solidFill>
                  <a:latin typeface="思源宋体 Light" panose="02020300000000000000" pitchFamily="18" charset="-122"/>
                  <a:ea typeface="思源宋体 Light" panose="02020300000000000000" pitchFamily="18" charset="-122"/>
                </a:rPr>
                <a:t>培训</a:t>
              </a:r>
            </a:p>
          </p:txBody>
        </p:sp>
        <p:sp>
          <p:nvSpPr>
            <p:cNvPr id="40" name="TextBox 20">
              <a:extLst>
                <a:ext uri="{FF2B5EF4-FFF2-40B4-BE49-F238E27FC236}">
                  <a16:creationId xmlns:a16="http://schemas.microsoft.com/office/drawing/2014/main" xmlns="" id="{3BB4BFC9-1FA1-4A76-BB9D-A05D2A3D15D2}"/>
                </a:ext>
              </a:extLst>
            </p:cNvPr>
            <p:cNvSpPr txBox="1"/>
            <p:nvPr/>
          </p:nvSpPr>
          <p:spPr>
            <a:xfrm>
              <a:off x="8202227" y="5035346"/>
              <a:ext cx="284739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just">
                <a:spcBef>
                  <a:spcPts val="0"/>
                </a:spcBef>
                <a:spcAft>
                  <a:spcPts val="0"/>
                </a:spcAft>
                <a:defRPr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200">
                  <a:solidFill>
                    <a:schemeClr val="bg2">
                      <a:lumMod val="25000"/>
                    </a:schemeClr>
                  </a:solidFill>
                  <a:latin typeface="思源宋体 Light" panose="02020300000000000000" pitchFamily="18" charset="-122"/>
                  <a:ea typeface="思源宋体 Light" panose="02020300000000000000" pitchFamily="18" charset="-122"/>
                  <a:sym typeface="微软雅黑" panose="020B0503020204020204" pitchFamily="34" charset="-122"/>
                </a:rPr>
                <a:t>对中队生产运行的安全性可以全过程监控与纠偏，确保安全可控</a:t>
              </a:r>
              <a:endParaRPr lang="zh-CN" altLang="en-US" sz="1200" dirty="0">
                <a:solidFill>
                  <a:schemeClr val="bg2">
                    <a:lumMod val="25000"/>
                  </a:schemeClr>
                </a:solidFill>
                <a:latin typeface="思源宋体 Light" panose="02020300000000000000" pitchFamily="18" charset="-122"/>
                <a:ea typeface="思源宋体 Light" panose="02020300000000000000" pitchFamily="18" charset="-122"/>
                <a:sym typeface="微软雅黑" panose="020B0503020204020204" pitchFamily="34" charset="-122"/>
              </a:endParaRPr>
            </a:p>
          </p:txBody>
        </p:sp>
        <p:cxnSp>
          <p:nvCxnSpPr>
            <p:cNvPr id="41" name="直接连接符 40">
              <a:extLst>
                <a:ext uri="{FF2B5EF4-FFF2-40B4-BE49-F238E27FC236}">
                  <a16:creationId xmlns:a16="http://schemas.microsoft.com/office/drawing/2014/main" xmlns="" id="{50DBA052-E1A9-4ABB-B1D6-CC6F2DD8D488}"/>
                </a:ext>
              </a:extLst>
            </p:cNvPr>
            <p:cNvCxnSpPr/>
            <p:nvPr/>
          </p:nvCxnSpPr>
          <p:spPr>
            <a:xfrm>
              <a:off x="8202227" y="5061897"/>
              <a:ext cx="0" cy="408563"/>
            </a:xfrm>
            <a:prstGeom prst="line">
              <a:avLst/>
            </a:prstGeom>
            <a:ln w="25400">
              <a:solidFill>
                <a:schemeClr val="bg2">
                  <a:lumMod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xmlns="" id="{00282BDD-7512-4157-860B-F6ED0646558F}"/>
              </a:ext>
            </a:extLst>
          </p:cNvPr>
          <p:cNvGrpSpPr/>
          <p:nvPr/>
        </p:nvGrpSpPr>
        <p:grpSpPr>
          <a:xfrm>
            <a:off x="1076535" y="5028610"/>
            <a:ext cx="3919249" cy="523220"/>
            <a:chOff x="1076535" y="5052653"/>
            <a:chExt cx="3919249" cy="523220"/>
          </a:xfrm>
        </p:grpSpPr>
        <p:sp>
          <p:nvSpPr>
            <p:cNvPr id="12" name="矩形 11">
              <a:extLst>
                <a:ext uri="{FF2B5EF4-FFF2-40B4-BE49-F238E27FC236}">
                  <a16:creationId xmlns:a16="http://schemas.microsoft.com/office/drawing/2014/main" xmlns="" id="{1FB8B7E3-10CA-4195-8784-E5105084D174}"/>
                </a:ext>
              </a:extLst>
            </p:cNvPr>
            <p:cNvSpPr/>
            <p:nvPr/>
          </p:nvSpPr>
          <p:spPr>
            <a:xfrm>
              <a:off x="4092973" y="5052653"/>
              <a:ext cx="902811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zh-CN" altLang="en-US" sz="2800" dirty="0">
                  <a:solidFill>
                    <a:schemeClr val="bg2">
                      <a:lumMod val="25000"/>
                    </a:schemeClr>
                  </a:solidFill>
                  <a:latin typeface="思源宋体 Light" panose="02020300000000000000" pitchFamily="18" charset="-122"/>
                  <a:ea typeface="思源宋体 Light" panose="02020300000000000000" pitchFamily="18" charset="-122"/>
                </a:rPr>
                <a:t>网络</a:t>
              </a:r>
            </a:p>
          </p:txBody>
        </p:sp>
        <p:sp>
          <p:nvSpPr>
            <p:cNvPr id="42" name="TextBox 20">
              <a:extLst>
                <a:ext uri="{FF2B5EF4-FFF2-40B4-BE49-F238E27FC236}">
                  <a16:creationId xmlns:a16="http://schemas.microsoft.com/office/drawing/2014/main" xmlns="" id="{195399E0-0C7E-48B7-AF20-2A1B630C90F1}"/>
                </a:ext>
              </a:extLst>
            </p:cNvPr>
            <p:cNvSpPr txBox="1"/>
            <p:nvPr/>
          </p:nvSpPr>
          <p:spPr>
            <a:xfrm>
              <a:off x="1076535" y="5083431"/>
              <a:ext cx="284739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just">
                <a:spcBef>
                  <a:spcPts val="0"/>
                </a:spcBef>
                <a:spcAft>
                  <a:spcPts val="0"/>
                </a:spcAft>
                <a:defRPr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r"/>
              <a:r>
                <a:rPr lang="en-US" altLang="zh-CN" sz="1200" dirty="0">
                  <a:solidFill>
                    <a:schemeClr val="bg2">
                      <a:lumMod val="25000"/>
                    </a:schemeClr>
                  </a:solidFill>
                  <a:latin typeface="思源宋体 Light" panose="02020300000000000000" pitchFamily="18" charset="-122"/>
                  <a:ea typeface="思源宋体 Light" panose="02020300000000000000" pitchFamily="18" charset="-122"/>
                  <a:sym typeface="微软雅黑" panose="020B0503020204020204" pitchFamily="34" charset="-122"/>
                </a:rPr>
                <a:t>OA</a:t>
              </a:r>
              <a:r>
                <a:rPr lang="zh-CN" altLang="en-US" sz="1200" dirty="0">
                  <a:solidFill>
                    <a:schemeClr val="bg2">
                      <a:lumMod val="25000"/>
                    </a:schemeClr>
                  </a:solidFill>
                  <a:latin typeface="思源宋体 Light" panose="02020300000000000000" pitchFamily="18" charset="-122"/>
                  <a:ea typeface="思源宋体 Light" panose="02020300000000000000" pitchFamily="18" charset="-122"/>
                  <a:sym typeface="微软雅黑" panose="020B0503020204020204" pitchFamily="34" charset="-122"/>
                </a:rPr>
                <a:t>平台制度文档学习、工作案例学习、</a:t>
              </a:r>
              <a:r>
                <a:rPr lang="en-US" altLang="zh-CN" sz="1200" dirty="0">
                  <a:solidFill>
                    <a:schemeClr val="bg2">
                      <a:lumMod val="25000"/>
                    </a:schemeClr>
                  </a:solidFill>
                  <a:latin typeface="思源宋体 Light" panose="02020300000000000000" pitchFamily="18" charset="-122"/>
                  <a:ea typeface="思源宋体 Light" panose="02020300000000000000" pitchFamily="18" charset="-122"/>
                  <a:sym typeface="微软雅黑" panose="020B0503020204020204" pitchFamily="34" charset="-122"/>
                </a:rPr>
                <a:t>E-LEARNIN</a:t>
              </a:r>
              <a:r>
                <a:rPr lang="zh-CN" altLang="en-US" sz="1200" dirty="0">
                  <a:solidFill>
                    <a:schemeClr val="bg2">
                      <a:lumMod val="25000"/>
                    </a:schemeClr>
                  </a:solidFill>
                  <a:latin typeface="思源宋体 Light" panose="02020300000000000000" pitchFamily="18" charset="-122"/>
                  <a:ea typeface="思源宋体 Light" panose="02020300000000000000" pitchFamily="18" charset="-122"/>
                  <a:sym typeface="微软雅黑" panose="020B0503020204020204" pitchFamily="34" charset="-122"/>
                </a:rPr>
                <a:t>学习</a:t>
              </a:r>
            </a:p>
          </p:txBody>
        </p:sp>
        <p:cxnSp>
          <p:nvCxnSpPr>
            <p:cNvPr id="43" name="直接连接符 42">
              <a:extLst>
                <a:ext uri="{FF2B5EF4-FFF2-40B4-BE49-F238E27FC236}">
                  <a16:creationId xmlns:a16="http://schemas.microsoft.com/office/drawing/2014/main" xmlns="" id="{FCFCD4B1-B9E7-411F-AD84-E44DA19D16BC}"/>
                </a:ext>
              </a:extLst>
            </p:cNvPr>
            <p:cNvCxnSpPr/>
            <p:nvPr/>
          </p:nvCxnSpPr>
          <p:spPr>
            <a:xfrm>
              <a:off x="3923934" y="5109982"/>
              <a:ext cx="0" cy="408563"/>
            </a:xfrm>
            <a:prstGeom prst="line">
              <a:avLst/>
            </a:prstGeom>
            <a:ln w="25400">
              <a:solidFill>
                <a:schemeClr val="bg2">
                  <a:lumMod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xmlns="" id="{29C63463-BB12-4829-8B68-730B2EB7A01B}"/>
              </a:ext>
            </a:extLst>
          </p:cNvPr>
          <p:cNvGrpSpPr/>
          <p:nvPr/>
        </p:nvGrpSpPr>
        <p:grpSpPr>
          <a:xfrm>
            <a:off x="7156515" y="3859855"/>
            <a:ext cx="3893111" cy="646331"/>
            <a:chOff x="7156515" y="3726042"/>
            <a:chExt cx="3893111" cy="646331"/>
          </a:xfrm>
        </p:grpSpPr>
        <p:sp>
          <p:nvSpPr>
            <p:cNvPr id="10" name="矩形 9">
              <a:extLst>
                <a:ext uri="{FF2B5EF4-FFF2-40B4-BE49-F238E27FC236}">
                  <a16:creationId xmlns:a16="http://schemas.microsoft.com/office/drawing/2014/main" xmlns="" id="{066F7530-1A8A-451D-9708-9E4B98414E7A}"/>
                </a:ext>
              </a:extLst>
            </p:cNvPr>
            <p:cNvSpPr/>
            <p:nvPr/>
          </p:nvSpPr>
          <p:spPr>
            <a:xfrm>
              <a:off x="7156515" y="3787597"/>
              <a:ext cx="902811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bg2">
                      <a:lumMod val="25000"/>
                    </a:schemeClr>
                  </a:solidFill>
                  <a:latin typeface="思源宋体 Light" panose="02020300000000000000" pitchFamily="18" charset="-122"/>
                  <a:ea typeface="思源宋体 Light" panose="02020300000000000000" pitchFamily="18" charset="-122"/>
                </a:rPr>
                <a:t>读书</a:t>
              </a:r>
            </a:p>
          </p:txBody>
        </p:sp>
        <p:sp>
          <p:nvSpPr>
            <p:cNvPr id="48" name="TextBox 20">
              <a:extLst>
                <a:ext uri="{FF2B5EF4-FFF2-40B4-BE49-F238E27FC236}">
                  <a16:creationId xmlns:a16="http://schemas.microsoft.com/office/drawing/2014/main" xmlns="" id="{8EC6649B-38D2-4E58-99BE-0662755D4B69}"/>
                </a:ext>
              </a:extLst>
            </p:cNvPr>
            <p:cNvSpPr txBox="1"/>
            <p:nvPr/>
          </p:nvSpPr>
          <p:spPr>
            <a:xfrm>
              <a:off x="8202227" y="3726042"/>
              <a:ext cx="284739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just">
                <a:spcBef>
                  <a:spcPts val="0"/>
                </a:spcBef>
                <a:spcAft>
                  <a:spcPts val="0"/>
                </a:spcAft>
                <a:defRPr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200">
                  <a:solidFill>
                    <a:schemeClr val="bg2">
                      <a:lumMod val="25000"/>
                    </a:schemeClr>
                  </a:solidFill>
                  <a:latin typeface="思源宋体 Light" panose="02020300000000000000" pitchFamily="18" charset="-122"/>
                  <a:ea typeface="思源宋体 Light" panose="02020300000000000000" pitchFamily="18" charset="-122"/>
                  <a:sym typeface="微软雅黑" panose="020B0503020204020204" pitchFamily="34" charset="-122"/>
                </a:rPr>
                <a:t>在三个月里读完了</a:t>
              </a:r>
              <a:r>
                <a:rPr lang="en-US" altLang="zh-CN" sz="1200">
                  <a:solidFill>
                    <a:schemeClr val="bg2">
                      <a:lumMod val="25000"/>
                    </a:schemeClr>
                  </a:solidFill>
                  <a:latin typeface="思源宋体 Light" panose="02020300000000000000" pitchFamily="18" charset="-122"/>
                  <a:ea typeface="思源宋体 Light" panose="02020300000000000000" pitchFamily="18" charset="-122"/>
                  <a:sym typeface="微软雅黑" panose="020B0503020204020204" pitchFamily="34" charset="-122"/>
                </a:rPr>
                <a:t>《</a:t>
              </a:r>
              <a:r>
                <a:rPr lang="zh-CN" altLang="en-US" sz="1200">
                  <a:solidFill>
                    <a:schemeClr val="bg2">
                      <a:lumMod val="25000"/>
                    </a:schemeClr>
                  </a:solidFill>
                  <a:latin typeface="思源宋体 Light" panose="02020300000000000000" pitchFamily="18" charset="-122"/>
                  <a:ea typeface="思源宋体 Light" panose="02020300000000000000" pitchFamily="18" charset="-122"/>
                  <a:sym typeface="微软雅黑" panose="020B0503020204020204" pitchFamily="34" charset="-122"/>
                </a:rPr>
                <a:t>博弈论</a:t>
              </a:r>
              <a:r>
                <a:rPr lang="en-US" altLang="zh-CN" sz="1200">
                  <a:solidFill>
                    <a:schemeClr val="bg2">
                      <a:lumMod val="25000"/>
                    </a:schemeClr>
                  </a:solidFill>
                  <a:latin typeface="思源宋体 Light" panose="02020300000000000000" pitchFamily="18" charset="-122"/>
                  <a:ea typeface="思源宋体 Light" panose="02020300000000000000" pitchFamily="18" charset="-122"/>
                  <a:sym typeface="微软雅黑" panose="020B0503020204020204" pitchFamily="34" charset="-122"/>
                </a:rPr>
                <a:t>》</a:t>
              </a:r>
              <a:r>
                <a:rPr lang="zh-CN" altLang="en-US" sz="1200">
                  <a:solidFill>
                    <a:schemeClr val="bg2">
                      <a:lumMod val="25000"/>
                    </a:schemeClr>
                  </a:solidFill>
                  <a:latin typeface="思源宋体 Light" panose="02020300000000000000" pitchFamily="18" charset="-122"/>
                  <a:ea typeface="思源宋体 Light" panose="02020300000000000000" pitchFamily="18" charset="-122"/>
                  <a:sym typeface="微软雅黑" panose="020B0503020204020204" pitchFamily="34" charset="-122"/>
                </a:rPr>
                <a:t>、</a:t>
              </a:r>
              <a:r>
                <a:rPr lang="en-US" altLang="zh-CN" sz="1200">
                  <a:solidFill>
                    <a:schemeClr val="bg2">
                      <a:lumMod val="25000"/>
                    </a:schemeClr>
                  </a:solidFill>
                  <a:latin typeface="思源宋体 Light" panose="02020300000000000000" pitchFamily="18" charset="-122"/>
                  <a:ea typeface="思源宋体 Light" panose="02020300000000000000" pitchFamily="18" charset="-122"/>
                  <a:sym typeface="微软雅黑" panose="020B0503020204020204" pitchFamily="34" charset="-122"/>
                </a:rPr>
                <a:t>《</a:t>
              </a:r>
              <a:r>
                <a:rPr lang="zh-CN" altLang="en-US" sz="1200">
                  <a:solidFill>
                    <a:schemeClr val="bg2">
                      <a:lumMod val="25000"/>
                    </a:schemeClr>
                  </a:solidFill>
                  <a:latin typeface="思源宋体 Light" panose="02020300000000000000" pitchFamily="18" charset="-122"/>
                  <a:ea typeface="思源宋体 Light" panose="02020300000000000000" pitchFamily="18" charset="-122"/>
                  <a:sym typeface="微软雅黑" panose="020B0503020204020204" pitchFamily="34" charset="-122"/>
                </a:rPr>
                <a:t>行政组织理论</a:t>
              </a:r>
              <a:r>
                <a:rPr lang="en-US" altLang="zh-CN" sz="1200">
                  <a:solidFill>
                    <a:schemeClr val="bg2">
                      <a:lumMod val="25000"/>
                    </a:schemeClr>
                  </a:solidFill>
                  <a:latin typeface="思源宋体 Light" panose="02020300000000000000" pitchFamily="18" charset="-122"/>
                  <a:ea typeface="思源宋体 Light" panose="02020300000000000000" pitchFamily="18" charset="-122"/>
                  <a:sym typeface="微软雅黑" panose="020B0503020204020204" pitchFamily="34" charset="-122"/>
                </a:rPr>
                <a:t>》</a:t>
              </a:r>
              <a:r>
                <a:rPr lang="zh-CN" altLang="en-US" sz="1200">
                  <a:solidFill>
                    <a:schemeClr val="bg2">
                      <a:lumMod val="25000"/>
                    </a:schemeClr>
                  </a:solidFill>
                  <a:latin typeface="思源宋体 Light" panose="02020300000000000000" pitchFamily="18" charset="-122"/>
                  <a:ea typeface="思源宋体 Light" panose="02020300000000000000" pitchFamily="18" charset="-122"/>
                  <a:sym typeface="微软雅黑" panose="020B0503020204020204" pitchFamily="34" charset="-122"/>
                </a:rPr>
                <a:t>、</a:t>
              </a:r>
              <a:r>
                <a:rPr lang="en-US" altLang="zh-CN" sz="1200">
                  <a:solidFill>
                    <a:schemeClr val="bg2">
                      <a:lumMod val="25000"/>
                    </a:schemeClr>
                  </a:solidFill>
                  <a:latin typeface="思源宋体 Light" panose="02020300000000000000" pitchFamily="18" charset="-122"/>
                  <a:ea typeface="思源宋体 Light" panose="02020300000000000000" pitchFamily="18" charset="-122"/>
                  <a:sym typeface="微软雅黑" panose="020B0503020204020204" pitchFamily="34" charset="-122"/>
                </a:rPr>
                <a:t>《</a:t>
              </a:r>
              <a:r>
                <a:rPr lang="zh-CN" altLang="en-US" sz="1200">
                  <a:solidFill>
                    <a:schemeClr val="bg2">
                      <a:lumMod val="25000"/>
                    </a:schemeClr>
                  </a:solidFill>
                  <a:latin typeface="思源宋体 Light" panose="02020300000000000000" pitchFamily="18" charset="-122"/>
                  <a:ea typeface="思源宋体 Light" panose="02020300000000000000" pitchFamily="18" charset="-122"/>
                  <a:sym typeface="微软雅黑" panose="020B0503020204020204" pitchFamily="34" charset="-122"/>
                </a:rPr>
                <a:t>现代管理学概述</a:t>
              </a:r>
              <a:r>
                <a:rPr lang="en-US" altLang="zh-CN" sz="1200">
                  <a:solidFill>
                    <a:schemeClr val="bg2">
                      <a:lumMod val="25000"/>
                    </a:schemeClr>
                  </a:solidFill>
                  <a:latin typeface="思源宋体 Light" panose="02020300000000000000" pitchFamily="18" charset="-122"/>
                  <a:ea typeface="思源宋体 Light" panose="02020300000000000000" pitchFamily="18" charset="-122"/>
                  <a:sym typeface="微软雅黑" panose="020B0503020204020204" pitchFamily="34" charset="-122"/>
                </a:rPr>
                <a:t>》</a:t>
              </a:r>
              <a:r>
                <a:rPr lang="zh-CN" altLang="en-US" sz="1200">
                  <a:solidFill>
                    <a:schemeClr val="bg2">
                      <a:lumMod val="25000"/>
                    </a:schemeClr>
                  </a:solidFill>
                  <a:latin typeface="思源宋体 Light" panose="02020300000000000000" pitchFamily="18" charset="-122"/>
                  <a:ea typeface="思源宋体 Light" panose="02020300000000000000" pitchFamily="18" charset="-122"/>
                  <a:sym typeface="微软雅黑" panose="020B0503020204020204" pitchFamily="34" charset="-122"/>
                </a:rPr>
                <a:t>等著作</a:t>
              </a:r>
              <a:endParaRPr lang="zh-CN" altLang="en-US" sz="1200" dirty="0">
                <a:solidFill>
                  <a:schemeClr val="bg2">
                    <a:lumMod val="25000"/>
                  </a:schemeClr>
                </a:solidFill>
                <a:latin typeface="思源宋体 Light" panose="02020300000000000000" pitchFamily="18" charset="-122"/>
                <a:ea typeface="思源宋体 Light" panose="02020300000000000000" pitchFamily="18" charset="-122"/>
                <a:sym typeface="微软雅黑" panose="020B0503020204020204" pitchFamily="34" charset="-122"/>
              </a:endParaRPr>
            </a:p>
          </p:txBody>
        </p:sp>
        <p:cxnSp>
          <p:nvCxnSpPr>
            <p:cNvPr id="49" name="直接连接符 48">
              <a:extLst>
                <a:ext uri="{FF2B5EF4-FFF2-40B4-BE49-F238E27FC236}">
                  <a16:creationId xmlns:a16="http://schemas.microsoft.com/office/drawing/2014/main" xmlns="" id="{7192E41C-8D44-4F55-A765-AB525C3A54EE}"/>
                </a:ext>
              </a:extLst>
            </p:cNvPr>
            <p:cNvCxnSpPr/>
            <p:nvPr/>
          </p:nvCxnSpPr>
          <p:spPr>
            <a:xfrm>
              <a:off x="8202227" y="3844926"/>
              <a:ext cx="0" cy="408563"/>
            </a:xfrm>
            <a:prstGeom prst="line">
              <a:avLst/>
            </a:prstGeom>
            <a:ln w="25400">
              <a:solidFill>
                <a:schemeClr val="bg2">
                  <a:lumMod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2" name="矩形 51">
            <a:extLst>
              <a:ext uri="{FF2B5EF4-FFF2-40B4-BE49-F238E27FC236}">
                <a16:creationId xmlns:a16="http://schemas.microsoft.com/office/drawing/2014/main" xmlns="" id="{8D4CF10B-95B3-4E69-9EB4-162CE53E1DB0}"/>
              </a:ext>
            </a:extLst>
          </p:cNvPr>
          <p:cNvSpPr/>
          <p:nvPr/>
        </p:nvSpPr>
        <p:spPr>
          <a:xfrm>
            <a:off x="251791" y="225287"/>
            <a:ext cx="11675166" cy="6387548"/>
          </a:xfrm>
          <a:prstGeom prst="rect">
            <a:avLst/>
          </a:prstGeom>
          <a:noFill/>
          <a:ln w="25400"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21120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14:reveal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9">
            <a:extLst>
              <a:ext uri="{FF2B5EF4-FFF2-40B4-BE49-F238E27FC236}">
                <a16:creationId xmlns:a16="http://schemas.microsoft.com/office/drawing/2014/main" xmlns="" id="{1D20E474-A6B8-44EA-B735-AD0759CA61C0}"/>
              </a:ext>
            </a:extLst>
          </p:cNvPr>
          <p:cNvSpPr txBox="1"/>
          <p:nvPr/>
        </p:nvSpPr>
        <p:spPr>
          <a:xfrm>
            <a:off x="2949930" y="2826133"/>
            <a:ext cx="1163246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buFont typeface="Arial" panose="020B0604020202020204" pitchFamily="34" charset="0"/>
              <a:buNone/>
              <a:defRPr/>
            </a:pPr>
            <a:r>
              <a:rPr lang="en-US" altLang="zh-CN" sz="2800" dirty="0">
                <a:solidFill>
                  <a:schemeClr val="bg2">
                    <a:lumMod val="25000"/>
                  </a:schemeClr>
                </a:solidFill>
                <a:latin typeface="思源宋体 Light" panose="02020300000000000000" pitchFamily="18" charset="-122"/>
                <a:ea typeface="思源宋体 Light" panose="02020300000000000000" pitchFamily="18" charset="-122"/>
              </a:rPr>
              <a:t>320</a:t>
            </a:r>
          </a:p>
          <a:p>
            <a:pPr algn="ctr">
              <a:buFont typeface="Arial" panose="020B0604020202020204" pitchFamily="34" charset="0"/>
              <a:buNone/>
              <a:defRPr/>
            </a:pPr>
            <a:r>
              <a:rPr lang="zh-CN" altLang="en-US" sz="2800" dirty="0">
                <a:solidFill>
                  <a:schemeClr val="bg2">
                    <a:lumMod val="25000"/>
                  </a:schemeClr>
                </a:solidFill>
                <a:latin typeface="思源宋体 Light" panose="02020300000000000000" pitchFamily="18" charset="-122"/>
                <a:ea typeface="思源宋体 Light" panose="02020300000000000000" pitchFamily="18" charset="-122"/>
              </a:rPr>
              <a:t>篇</a:t>
            </a:r>
            <a:endParaRPr lang="en-US" altLang="zh-CN" sz="2800" dirty="0">
              <a:solidFill>
                <a:schemeClr val="bg2">
                  <a:lumMod val="25000"/>
                </a:schemeClr>
              </a:solidFill>
              <a:latin typeface="思源宋体 Light" panose="02020300000000000000" pitchFamily="18" charset="-122"/>
              <a:ea typeface="思源宋体 Light" panose="02020300000000000000" pitchFamily="18" charset="-122"/>
            </a:endParaRPr>
          </a:p>
        </p:txBody>
      </p:sp>
      <p:sp>
        <p:nvSpPr>
          <p:cNvPr id="4" name="TextBox 10">
            <a:extLst>
              <a:ext uri="{FF2B5EF4-FFF2-40B4-BE49-F238E27FC236}">
                <a16:creationId xmlns:a16="http://schemas.microsoft.com/office/drawing/2014/main" xmlns="" id="{76D7B055-2655-4CAF-89B9-DCA1A15C139F}"/>
              </a:ext>
            </a:extLst>
          </p:cNvPr>
          <p:cNvSpPr txBox="1"/>
          <p:nvPr/>
        </p:nvSpPr>
        <p:spPr>
          <a:xfrm>
            <a:off x="2766853" y="5086428"/>
            <a:ext cx="672747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buFont typeface="Arial" panose="020B0604020202020204" pitchFamily="34" charset="0"/>
              <a:buNone/>
              <a:defRPr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思源宋体 Light" panose="02020300000000000000" pitchFamily="18" charset="-122"/>
                <a:ea typeface="思源宋体 Light" panose="02020300000000000000" pitchFamily="18" charset="-122"/>
              </a:rPr>
              <a:t>共计编辑微信公众号图文</a:t>
            </a:r>
            <a:r>
              <a:rPr lang="en-US" altLang="zh-CN" sz="1400" b="1" dirty="0">
                <a:solidFill>
                  <a:schemeClr val="bg2">
                    <a:lumMod val="25000"/>
                  </a:schemeClr>
                </a:solidFill>
                <a:latin typeface="思源宋体 Light" panose="02020300000000000000" pitchFamily="18" charset="-122"/>
                <a:ea typeface="思源宋体 Light" panose="02020300000000000000" pitchFamily="18" charset="-122"/>
              </a:rPr>
              <a:t>200</a:t>
            </a:r>
            <a:r>
              <a:rPr lang="zh-CN" altLang="en-US" sz="1400" b="1" dirty="0">
                <a:solidFill>
                  <a:schemeClr val="bg2">
                    <a:lumMod val="25000"/>
                  </a:schemeClr>
                </a:solidFill>
                <a:latin typeface="思源宋体 Light" panose="02020300000000000000" pitchFamily="18" charset="-122"/>
                <a:ea typeface="思源宋体 Light" panose="02020300000000000000" pitchFamily="18" charset="-122"/>
              </a:rPr>
              <a:t>篇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思源宋体 Light" panose="02020300000000000000" pitchFamily="18" charset="-122"/>
                <a:ea typeface="思源宋体 Light" panose="02020300000000000000" pitchFamily="18" charset="-122"/>
              </a:rPr>
              <a:t>。其中原创文章</a:t>
            </a:r>
            <a:r>
              <a:rPr lang="en-US" altLang="zh-CN" sz="1400" b="1" dirty="0">
                <a:solidFill>
                  <a:schemeClr val="bg2">
                    <a:lumMod val="25000"/>
                  </a:schemeClr>
                </a:solidFill>
                <a:latin typeface="思源宋体 Light" panose="02020300000000000000" pitchFamily="18" charset="-122"/>
                <a:ea typeface="思源宋体 Light" panose="02020300000000000000" pitchFamily="18" charset="-122"/>
              </a:rPr>
              <a:t>120</a:t>
            </a:r>
            <a:r>
              <a:rPr lang="zh-CN" altLang="en-US" sz="1400" b="1" dirty="0">
                <a:solidFill>
                  <a:schemeClr val="bg2">
                    <a:lumMod val="25000"/>
                  </a:schemeClr>
                </a:solidFill>
                <a:latin typeface="思源宋体 Light" panose="02020300000000000000" pitchFamily="18" charset="-122"/>
                <a:ea typeface="思源宋体 Light" panose="02020300000000000000" pitchFamily="18" charset="-122"/>
              </a:rPr>
              <a:t>篇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思源宋体 Light" panose="02020300000000000000" pitchFamily="18" charset="-122"/>
                <a:ea typeface="思源宋体 Light" panose="02020300000000000000" pitchFamily="18" charset="-122"/>
              </a:rPr>
              <a:t>,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思源宋体 Light" panose="02020300000000000000" pitchFamily="18" charset="-122"/>
                <a:ea typeface="思源宋体 Light" panose="02020300000000000000" pitchFamily="18" charset="-122"/>
              </a:rPr>
              <a:t>经营微信公众号三个月时间，订阅人数增长了</a:t>
            </a:r>
            <a:r>
              <a:rPr lang="en-US" altLang="zh-CN" sz="1400" b="1" dirty="0">
                <a:solidFill>
                  <a:schemeClr val="bg2">
                    <a:lumMod val="25000"/>
                  </a:schemeClr>
                </a:solidFill>
                <a:latin typeface="思源宋体 Light" panose="02020300000000000000" pitchFamily="18" charset="-122"/>
                <a:ea typeface="思源宋体 Light" panose="02020300000000000000" pitchFamily="18" charset="-122"/>
              </a:rPr>
              <a:t>6000</a:t>
            </a:r>
            <a:r>
              <a:rPr lang="zh-CN" altLang="en-US" sz="1400" b="1" dirty="0">
                <a:solidFill>
                  <a:schemeClr val="bg2">
                    <a:lumMod val="25000"/>
                  </a:schemeClr>
                </a:solidFill>
                <a:latin typeface="思源宋体 Light" panose="02020300000000000000" pitchFamily="18" charset="-122"/>
                <a:ea typeface="思源宋体 Light" panose="02020300000000000000" pitchFamily="18" charset="-122"/>
              </a:rPr>
              <a:t>人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思源宋体 Light" panose="02020300000000000000" pitchFamily="18" charset="-122"/>
                <a:ea typeface="思源宋体 Light" panose="02020300000000000000" pitchFamily="18" charset="-122"/>
              </a:rPr>
              <a:t>，相当于过去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思源宋体 Light" panose="02020300000000000000" pitchFamily="18" charset="-122"/>
                <a:ea typeface="思源宋体 Light" panose="02020300000000000000" pitchFamily="18" charset="-122"/>
              </a:rPr>
              <a:t>6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思源宋体 Light" panose="02020300000000000000" pitchFamily="18" charset="-122"/>
                <a:ea typeface="思源宋体 Light" panose="02020300000000000000" pitchFamily="18" charset="-122"/>
              </a:rPr>
              <a:t>个月的增长量。编辑的资料在官网上每天转载人数达</a:t>
            </a:r>
            <a:r>
              <a:rPr lang="en-US" altLang="zh-CN" sz="1400" b="1" dirty="0">
                <a:solidFill>
                  <a:schemeClr val="bg2">
                    <a:lumMod val="25000"/>
                  </a:schemeClr>
                </a:solidFill>
                <a:latin typeface="思源宋体 Light" panose="02020300000000000000" pitchFamily="18" charset="-122"/>
                <a:ea typeface="思源宋体 Light" panose="02020300000000000000" pitchFamily="18" charset="-122"/>
              </a:rPr>
              <a:t>2000</a:t>
            </a:r>
            <a:r>
              <a:rPr lang="zh-CN" altLang="en-US" sz="1400" b="1" dirty="0">
                <a:solidFill>
                  <a:schemeClr val="bg2">
                    <a:lumMod val="25000"/>
                  </a:schemeClr>
                </a:solidFill>
                <a:latin typeface="思源宋体 Light" panose="02020300000000000000" pitchFamily="18" charset="-122"/>
                <a:ea typeface="思源宋体 Light" panose="02020300000000000000" pitchFamily="18" charset="-122"/>
              </a:rPr>
              <a:t>人次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思源宋体 Light" panose="02020300000000000000" pitchFamily="18" charset="-122"/>
                <a:ea typeface="思源宋体 Light" panose="02020300000000000000" pitchFamily="18" charset="-122"/>
              </a:rPr>
              <a:t>。</a:t>
            </a:r>
          </a:p>
        </p:txBody>
      </p:sp>
      <p:sp>
        <p:nvSpPr>
          <p:cNvPr id="6" name="TextBox 12">
            <a:extLst>
              <a:ext uri="{FF2B5EF4-FFF2-40B4-BE49-F238E27FC236}">
                <a16:creationId xmlns:a16="http://schemas.microsoft.com/office/drawing/2014/main" xmlns="" id="{4DF2E804-026A-48F5-BEB0-1EDE1C60B7E4}"/>
              </a:ext>
            </a:extLst>
          </p:cNvPr>
          <p:cNvSpPr txBox="1"/>
          <p:nvPr/>
        </p:nvSpPr>
        <p:spPr>
          <a:xfrm>
            <a:off x="8078824" y="2826133"/>
            <a:ext cx="1163246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buFont typeface="Arial" panose="020B0604020202020204" pitchFamily="34" charset="0"/>
              <a:buNone/>
              <a:defRPr/>
            </a:pPr>
            <a:r>
              <a:rPr lang="en-US" altLang="zh-CN" sz="2800" dirty="0">
                <a:solidFill>
                  <a:schemeClr val="bg2">
                    <a:lumMod val="25000"/>
                  </a:schemeClr>
                </a:solidFill>
                <a:latin typeface="思源宋体 Light" panose="02020300000000000000" pitchFamily="18" charset="-122"/>
                <a:ea typeface="思源宋体 Light" panose="02020300000000000000" pitchFamily="18" charset="-122"/>
              </a:rPr>
              <a:t>2000</a:t>
            </a:r>
          </a:p>
          <a:p>
            <a:pPr algn="ctr">
              <a:buFont typeface="Arial" panose="020B0604020202020204" pitchFamily="34" charset="0"/>
              <a:buNone/>
              <a:defRPr/>
            </a:pPr>
            <a:r>
              <a:rPr lang="zh-CN" altLang="en-US" sz="2800" dirty="0">
                <a:solidFill>
                  <a:schemeClr val="bg2">
                    <a:lumMod val="25000"/>
                  </a:schemeClr>
                </a:solidFill>
                <a:latin typeface="思源宋体 Light" panose="02020300000000000000" pitchFamily="18" charset="-122"/>
                <a:ea typeface="思源宋体 Light" panose="02020300000000000000" pitchFamily="18" charset="-122"/>
              </a:rPr>
              <a:t>转载</a:t>
            </a:r>
            <a:endParaRPr lang="en-US" altLang="zh-CN" sz="2800" dirty="0">
              <a:solidFill>
                <a:schemeClr val="bg2">
                  <a:lumMod val="25000"/>
                </a:schemeClr>
              </a:solidFill>
              <a:latin typeface="思源宋体 Light" panose="02020300000000000000" pitchFamily="18" charset="-122"/>
              <a:ea typeface="思源宋体 Light" panose="02020300000000000000" pitchFamily="18" charset="-122"/>
            </a:endParaRPr>
          </a:p>
          <a:p>
            <a:pPr algn="ctr">
              <a:buFont typeface="Arial" panose="020B0604020202020204" pitchFamily="34" charset="0"/>
              <a:buNone/>
              <a:defRPr/>
            </a:pPr>
            <a:r>
              <a:rPr lang="en-US" altLang="zh-CN" sz="2800" dirty="0">
                <a:solidFill>
                  <a:schemeClr val="bg2">
                    <a:lumMod val="25000"/>
                  </a:schemeClr>
                </a:solidFill>
                <a:latin typeface="思源宋体 Light" panose="02020300000000000000" pitchFamily="18" charset="-122"/>
                <a:ea typeface="思源宋体 Light" panose="02020300000000000000" pitchFamily="18" charset="-122"/>
              </a:rPr>
              <a:t>/</a:t>
            </a:r>
            <a:r>
              <a:rPr lang="zh-CN" altLang="en-US" sz="2800" dirty="0">
                <a:solidFill>
                  <a:schemeClr val="bg2">
                    <a:lumMod val="25000"/>
                  </a:schemeClr>
                </a:solidFill>
                <a:latin typeface="思源宋体 Light" panose="02020300000000000000" pitchFamily="18" charset="-122"/>
                <a:ea typeface="思源宋体 Light" panose="02020300000000000000" pitchFamily="18" charset="-122"/>
              </a:rPr>
              <a:t>天</a:t>
            </a:r>
            <a:endParaRPr lang="en-US" altLang="zh-CN" sz="2800" dirty="0">
              <a:solidFill>
                <a:schemeClr val="bg2">
                  <a:lumMod val="25000"/>
                </a:schemeClr>
              </a:solidFill>
              <a:latin typeface="思源宋体 Light" panose="02020300000000000000" pitchFamily="18" charset="-122"/>
              <a:ea typeface="思源宋体 Light" panose="02020300000000000000" pitchFamily="18" charset="-122"/>
            </a:endParaRPr>
          </a:p>
        </p:txBody>
      </p:sp>
      <p:sp>
        <p:nvSpPr>
          <p:cNvPr id="7" name="TextBox 14">
            <a:extLst>
              <a:ext uri="{FF2B5EF4-FFF2-40B4-BE49-F238E27FC236}">
                <a16:creationId xmlns:a16="http://schemas.microsoft.com/office/drawing/2014/main" xmlns="" id="{0D010952-028A-4538-8DC0-8E7152A277BA}"/>
              </a:ext>
            </a:extLst>
          </p:cNvPr>
          <p:cNvSpPr txBox="1"/>
          <p:nvPr/>
        </p:nvSpPr>
        <p:spPr>
          <a:xfrm>
            <a:off x="5500452" y="2826133"/>
            <a:ext cx="1191098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buFont typeface="Arial" panose="020B0604020202020204" pitchFamily="34" charset="0"/>
              <a:buNone/>
              <a:defRPr/>
            </a:pPr>
            <a:r>
              <a:rPr lang="en-US" altLang="zh-CN" sz="2800" dirty="0">
                <a:solidFill>
                  <a:schemeClr val="bg2">
                    <a:lumMod val="25000"/>
                  </a:schemeClr>
                </a:solidFill>
                <a:latin typeface="思源宋体 Light" panose="02020300000000000000" pitchFamily="18" charset="-122"/>
                <a:ea typeface="思源宋体 Light" panose="02020300000000000000" pitchFamily="18" charset="-122"/>
              </a:rPr>
              <a:t>6000</a:t>
            </a:r>
            <a:r>
              <a:rPr lang="zh-CN" altLang="en-US" sz="2800" dirty="0">
                <a:solidFill>
                  <a:schemeClr val="bg2">
                    <a:lumMod val="25000"/>
                  </a:schemeClr>
                </a:solidFill>
                <a:latin typeface="思源宋体 Light" panose="02020300000000000000" pitchFamily="18" charset="-122"/>
                <a:ea typeface="思源宋体 Light" panose="02020300000000000000" pitchFamily="18" charset="-122"/>
              </a:rPr>
              <a:t>人</a:t>
            </a:r>
            <a:endParaRPr lang="en-US" altLang="zh-CN" sz="2800" dirty="0">
              <a:solidFill>
                <a:schemeClr val="bg2">
                  <a:lumMod val="25000"/>
                </a:schemeClr>
              </a:solidFill>
              <a:latin typeface="思源宋体 Light" panose="02020300000000000000" pitchFamily="18" charset="-122"/>
              <a:ea typeface="思源宋体 Light" panose="02020300000000000000" pitchFamily="18" charset="-122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8EE80F1D-F651-4497-9119-56123B0C93D6}"/>
              </a:ext>
            </a:extLst>
          </p:cNvPr>
          <p:cNvSpPr/>
          <p:nvPr/>
        </p:nvSpPr>
        <p:spPr>
          <a:xfrm>
            <a:off x="4084392" y="969816"/>
            <a:ext cx="402321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400" dirty="0">
                <a:latin typeface="思源宋体 Light" panose="02020300000000000000" pitchFamily="18" charset="-122"/>
                <a:ea typeface="思源宋体 Light" panose="02020300000000000000" pitchFamily="18" charset="-122"/>
              </a:rPr>
              <a:t>No. Operations Of The Micro-channel Public</a:t>
            </a:r>
            <a:endParaRPr lang="zh-CN" altLang="en-US" sz="1400" dirty="0">
              <a:latin typeface="思源宋体 Light" panose="02020300000000000000" pitchFamily="18" charset="-122"/>
              <a:ea typeface="思源宋体 Light" panose="02020300000000000000" pitchFamily="18" charset="-122"/>
            </a:endParaRP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B29AA263-A8DD-4290-9C37-1D8E6B0F9AD2}"/>
              </a:ext>
            </a:extLst>
          </p:cNvPr>
          <p:cNvGrpSpPr/>
          <p:nvPr/>
        </p:nvGrpSpPr>
        <p:grpSpPr>
          <a:xfrm>
            <a:off x="4711050" y="1237951"/>
            <a:ext cx="2769900" cy="382344"/>
            <a:chOff x="4630057" y="1237951"/>
            <a:chExt cx="2769900" cy="382344"/>
          </a:xfrm>
        </p:grpSpPr>
        <p:pic>
          <p:nvPicPr>
            <p:cNvPr id="15" name="图片 14" descr="图片包含 植物, 龙舌兰&#10;&#10;已生成极高可信度的说明">
              <a:extLst>
                <a:ext uri="{FF2B5EF4-FFF2-40B4-BE49-F238E27FC236}">
                  <a16:creationId xmlns:a16="http://schemas.microsoft.com/office/drawing/2014/main" xmlns="" id="{DEAC99D1-BA7C-4BE1-BDA1-12465369084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5745592" flipV="1">
              <a:off x="5858423" y="812692"/>
              <a:ext cx="382344" cy="1232862"/>
            </a:xfrm>
            <a:prstGeom prst="rect">
              <a:avLst/>
            </a:prstGeom>
          </p:spPr>
        </p:pic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xmlns="" id="{E63707EC-FCAC-412D-8482-9554BCC662DE}"/>
                </a:ext>
              </a:extLst>
            </p:cNvPr>
            <p:cNvCxnSpPr>
              <a:cxnSpLocks/>
            </p:cNvCxnSpPr>
            <p:nvPr/>
          </p:nvCxnSpPr>
          <p:spPr>
            <a:xfrm>
              <a:off x="4630057" y="1390447"/>
              <a:ext cx="660524" cy="0"/>
            </a:xfrm>
            <a:prstGeom prst="line">
              <a:avLst/>
            </a:prstGeom>
            <a:ln w="25400">
              <a:solidFill>
                <a:schemeClr val="bg2">
                  <a:lumMod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xmlns="" id="{93F8BE20-0AB9-4661-9F98-31051B51A3F7}"/>
                </a:ext>
              </a:extLst>
            </p:cNvPr>
            <p:cNvCxnSpPr>
              <a:cxnSpLocks/>
            </p:cNvCxnSpPr>
            <p:nvPr/>
          </p:nvCxnSpPr>
          <p:spPr>
            <a:xfrm>
              <a:off x="6739433" y="1390447"/>
              <a:ext cx="660524" cy="0"/>
            </a:xfrm>
            <a:prstGeom prst="line">
              <a:avLst/>
            </a:prstGeom>
            <a:ln w="25400">
              <a:solidFill>
                <a:schemeClr val="bg2">
                  <a:lumMod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TextBox 3">
            <a:extLst>
              <a:ext uri="{FF2B5EF4-FFF2-40B4-BE49-F238E27FC236}">
                <a16:creationId xmlns:a16="http://schemas.microsoft.com/office/drawing/2014/main" xmlns="" id="{F6B2F3FC-725C-4CAF-B5F5-73B08725D154}"/>
              </a:ext>
            </a:extLst>
          </p:cNvPr>
          <p:cNvSpPr txBox="1"/>
          <p:nvPr/>
        </p:nvSpPr>
        <p:spPr>
          <a:xfrm>
            <a:off x="3769393" y="446596"/>
            <a:ext cx="46532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zh-CN" altLang="en-US" sz="3200" spc="600" dirty="0">
                <a:solidFill>
                  <a:schemeClr val="tx1"/>
                </a:solidFill>
                <a:latin typeface="思源宋体 Light" panose="02020300000000000000" pitchFamily="18" charset="-122"/>
                <a:ea typeface="思源宋体 Light" panose="02020300000000000000" pitchFamily="18" charset="-122"/>
              </a:rPr>
              <a:t>微信公众号运营情况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689A936E-0C61-485A-9C1B-E5CF52F5179F}"/>
              </a:ext>
            </a:extLst>
          </p:cNvPr>
          <p:cNvSpPr/>
          <p:nvPr/>
        </p:nvSpPr>
        <p:spPr>
          <a:xfrm>
            <a:off x="251791" y="225287"/>
            <a:ext cx="11675166" cy="6387548"/>
          </a:xfrm>
          <a:prstGeom prst="rect">
            <a:avLst/>
          </a:prstGeom>
          <a:noFill/>
          <a:ln w="25400"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062DF27B-3A5D-425F-8DE5-68E249872475}"/>
              </a:ext>
            </a:extLst>
          </p:cNvPr>
          <p:cNvCxnSpPr/>
          <p:nvPr/>
        </p:nvCxnSpPr>
        <p:spPr>
          <a:xfrm>
            <a:off x="4806814" y="2597533"/>
            <a:ext cx="0" cy="1593467"/>
          </a:xfrm>
          <a:prstGeom prst="line">
            <a:avLst/>
          </a:prstGeom>
          <a:ln w="19050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xmlns="" id="{3FED6E7A-AB4C-4DC9-A803-E06AA51F43B8}"/>
              </a:ext>
            </a:extLst>
          </p:cNvPr>
          <p:cNvCxnSpPr/>
          <p:nvPr/>
        </p:nvCxnSpPr>
        <p:spPr>
          <a:xfrm>
            <a:off x="7385187" y="2597533"/>
            <a:ext cx="0" cy="1593467"/>
          </a:xfrm>
          <a:prstGeom prst="line">
            <a:avLst/>
          </a:prstGeom>
          <a:ln w="19050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xmlns="" id="{885A9A2B-3949-43C5-80AE-C6A4F82010C1}"/>
              </a:ext>
            </a:extLst>
          </p:cNvPr>
          <p:cNvCxnSpPr>
            <a:cxnSpLocks/>
          </p:cNvCxnSpPr>
          <p:nvPr/>
        </p:nvCxnSpPr>
        <p:spPr>
          <a:xfrm>
            <a:off x="5765738" y="4865570"/>
            <a:ext cx="660524" cy="0"/>
          </a:xfrm>
          <a:prstGeom prst="line">
            <a:avLst/>
          </a:prstGeom>
          <a:ln w="25400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583821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14:reveal/>
      </p:transition>
    </mc:Choice>
    <mc:Fallback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椭圆 31">
            <a:extLst>
              <a:ext uri="{FF2B5EF4-FFF2-40B4-BE49-F238E27FC236}">
                <a16:creationId xmlns:a16="http://schemas.microsoft.com/office/drawing/2014/main" xmlns="" id="{B4248560-4872-4ACA-8849-1B3814014848}"/>
              </a:ext>
            </a:extLst>
          </p:cNvPr>
          <p:cNvSpPr/>
          <p:nvPr/>
        </p:nvSpPr>
        <p:spPr>
          <a:xfrm>
            <a:off x="1699491" y="2554938"/>
            <a:ext cx="980661" cy="980661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270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Box 33">
            <a:extLst>
              <a:ext uri="{FF2B5EF4-FFF2-40B4-BE49-F238E27FC236}">
                <a16:creationId xmlns:a16="http://schemas.microsoft.com/office/drawing/2014/main" xmlns="" id="{D982D198-F776-46A9-8C90-7C28B3EFEE28}"/>
              </a:ext>
            </a:extLst>
          </p:cNvPr>
          <p:cNvSpPr txBox="1"/>
          <p:nvPr/>
        </p:nvSpPr>
        <p:spPr>
          <a:xfrm>
            <a:off x="3157417" y="2490086"/>
            <a:ext cx="20450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思源宋体 Light" panose="02020300000000000000" pitchFamily="18" charset="-122"/>
                <a:ea typeface="思源宋体 Light" panose="02020300000000000000" pitchFamily="18" charset="-122"/>
              </a:rPr>
              <a:t>协助工作</a:t>
            </a:r>
          </a:p>
        </p:txBody>
      </p:sp>
      <p:sp>
        <p:nvSpPr>
          <p:cNvPr id="13" name="矩形 25">
            <a:extLst>
              <a:ext uri="{FF2B5EF4-FFF2-40B4-BE49-F238E27FC236}">
                <a16:creationId xmlns:a16="http://schemas.microsoft.com/office/drawing/2014/main" xmlns="" id="{C37B2E7D-AB19-43EB-9294-E81E9A1557B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57417" y="2964705"/>
            <a:ext cx="2291840" cy="7014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latin typeface="思源宋体 Light" panose="02020300000000000000" pitchFamily="18" charset="-122"/>
                <a:ea typeface="思源宋体 Light" panose="02020300000000000000" pitchFamily="18" charset="-122"/>
              </a:rPr>
              <a:t>请在这里输入您在这个工作中的情况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05D7375B-C541-4EED-9008-DAEBA8414706}"/>
              </a:ext>
            </a:extLst>
          </p:cNvPr>
          <p:cNvSpPr/>
          <p:nvPr/>
        </p:nvSpPr>
        <p:spPr>
          <a:xfrm>
            <a:off x="5555371" y="969816"/>
            <a:ext cx="108125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400">
                <a:latin typeface="思源宋体 Light" panose="02020300000000000000" pitchFamily="18" charset="-122"/>
                <a:ea typeface="思源宋体 Light" panose="02020300000000000000" pitchFamily="18" charset="-122"/>
              </a:rPr>
              <a:t>Other jobs</a:t>
            </a:r>
            <a:endParaRPr lang="zh-CN" altLang="en-US" sz="1400" dirty="0">
              <a:latin typeface="思源宋体 Light" panose="02020300000000000000" pitchFamily="18" charset="-122"/>
              <a:ea typeface="思源宋体 Light" panose="02020300000000000000" pitchFamily="18" charset="-122"/>
            </a:endParaRP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1D04AA14-8EB0-4E4D-A8BB-780E43325EF3}"/>
              </a:ext>
            </a:extLst>
          </p:cNvPr>
          <p:cNvGrpSpPr/>
          <p:nvPr/>
        </p:nvGrpSpPr>
        <p:grpSpPr>
          <a:xfrm>
            <a:off x="4711050" y="1237951"/>
            <a:ext cx="2769900" cy="382344"/>
            <a:chOff x="4630057" y="1237951"/>
            <a:chExt cx="2769900" cy="382344"/>
          </a:xfrm>
        </p:grpSpPr>
        <p:pic>
          <p:nvPicPr>
            <p:cNvPr id="19" name="图片 18" descr="图片包含 植物, 龙舌兰&#10;&#10;已生成极高可信度的说明">
              <a:extLst>
                <a:ext uri="{FF2B5EF4-FFF2-40B4-BE49-F238E27FC236}">
                  <a16:creationId xmlns:a16="http://schemas.microsoft.com/office/drawing/2014/main" xmlns="" id="{01E148C3-8483-48F2-9570-4658EBE3FF9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5745592" flipV="1">
              <a:off x="5858423" y="812692"/>
              <a:ext cx="382344" cy="1232862"/>
            </a:xfrm>
            <a:prstGeom prst="rect">
              <a:avLst/>
            </a:prstGeom>
          </p:spPr>
        </p:pic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xmlns="" id="{CC35934C-DE01-4E32-AD49-C5D97A6B9E8E}"/>
                </a:ext>
              </a:extLst>
            </p:cNvPr>
            <p:cNvCxnSpPr>
              <a:cxnSpLocks/>
            </p:cNvCxnSpPr>
            <p:nvPr/>
          </p:nvCxnSpPr>
          <p:spPr>
            <a:xfrm>
              <a:off x="4630057" y="1390447"/>
              <a:ext cx="660524" cy="0"/>
            </a:xfrm>
            <a:prstGeom prst="line">
              <a:avLst/>
            </a:prstGeom>
            <a:ln w="25400">
              <a:solidFill>
                <a:schemeClr val="bg2">
                  <a:lumMod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xmlns="" id="{A00D505D-92EE-4962-A6FF-841613BBB074}"/>
                </a:ext>
              </a:extLst>
            </p:cNvPr>
            <p:cNvCxnSpPr>
              <a:cxnSpLocks/>
            </p:cNvCxnSpPr>
            <p:nvPr/>
          </p:nvCxnSpPr>
          <p:spPr>
            <a:xfrm>
              <a:off x="6739433" y="1390447"/>
              <a:ext cx="660524" cy="0"/>
            </a:xfrm>
            <a:prstGeom prst="line">
              <a:avLst/>
            </a:prstGeom>
            <a:ln w="25400">
              <a:solidFill>
                <a:schemeClr val="bg2">
                  <a:lumMod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" name="TextBox 3">
            <a:extLst>
              <a:ext uri="{FF2B5EF4-FFF2-40B4-BE49-F238E27FC236}">
                <a16:creationId xmlns:a16="http://schemas.microsoft.com/office/drawing/2014/main" xmlns="" id="{F3480C0B-41F7-48E4-8E77-B851FCBEF299}"/>
              </a:ext>
            </a:extLst>
          </p:cNvPr>
          <p:cNvSpPr txBox="1"/>
          <p:nvPr/>
        </p:nvSpPr>
        <p:spPr>
          <a:xfrm>
            <a:off x="3769393" y="446596"/>
            <a:ext cx="46532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zh-CN" altLang="en-US" sz="3200" spc="600">
                <a:solidFill>
                  <a:schemeClr val="tx1"/>
                </a:solidFill>
                <a:latin typeface="思源宋体 Light" panose="02020300000000000000" pitchFamily="18" charset="-122"/>
                <a:ea typeface="思源宋体 Light" panose="02020300000000000000" pitchFamily="18" charset="-122"/>
              </a:rPr>
              <a:t>其他工作</a:t>
            </a:r>
            <a:endParaRPr lang="zh-CN" altLang="en-US" sz="3200" spc="600" dirty="0">
              <a:solidFill>
                <a:schemeClr val="tx1"/>
              </a:solidFill>
              <a:latin typeface="思源宋体 Light" panose="02020300000000000000" pitchFamily="18" charset="-122"/>
              <a:ea typeface="思源宋体 Light" panose="02020300000000000000" pitchFamily="18" charset="-122"/>
            </a:endParaRP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xmlns="" id="{7995CD06-C226-44BC-B7A8-021EA62CB7BB}"/>
              </a:ext>
            </a:extLst>
          </p:cNvPr>
          <p:cNvSpPr/>
          <p:nvPr/>
        </p:nvSpPr>
        <p:spPr>
          <a:xfrm>
            <a:off x="251791" y="225287"/>
            <a:ext cx="11675166" cy="6387548"/>
          </a:xfrm>
          <a:prstGeom prst="rect">
            <a:avLst/>
          </a:prstGeom>
          <a:noFill/>
          <a:ln w="25400"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1" name="图片 30" descr="图片包含 植物&#10;&#10;已生成极高可信度的说明">
            <a:extLst>
              <a:ext uri="{FF2B5EF4-FFF2-40B4-BE49-F238E27FC236}">
                <a16:creationId xmlns:a16="http://schemas.microsoft.com/office/drawing/2014/main" xmlns="" id="{8DC2E41F-EA1C-48B8-931D-987B4EF993A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54323">
            <a:off x="1587406" y="2604639"/>
            <a:ext cx="1550872" cy="881258"/>
          </a:xfrm>
          <a:prstGeom prst="rect">
            <a:avLst/>
          </a:prstGeom>
        </p:spPr>
      </p:pic>
      <p:sp>
        <p:nvSpPr>
          <p:cNvPr id="34" name="椭圆 33">
            <a:extLst>
              <a:ext uri="{FF2B5EF4-FFF2-40B4-BE49-F238E27FC236}">
                <a16:creationId xmlns:a16="http://schemas.microsoft.com/office/drawing/2014/main" xmlns="" id="{604AB501-F1DF-4215-BD11-C5B6C15DBADF}"/>
              </a:ext>
            </a:extLst>
          </p:cNvPr>
          <p:cNvSpPr/>
          <p:nvPr/>
        </p:nvSpPr>
        <p:spPr>
          <a:xfrm>
            <a:off x="6766039" y="2554938"/>
            <a:ext cx="980661" cy="980661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270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TextBox 33">
            <a:extLst>
              <a:ext uri="{FF2B5EF4-FFF2-40B4-BE49-F238E27FC236}">
                <a16:creationId xmlns:a16="http://schemas.microsoft.com/office/drawing/2014/main" xmlns="" id="{FB6B7425-19E6-4EFD-9E58-93A2CB2BB7ED}"/>
              </a:ext>
            </a:extLst>
          </p:cNvPr>
          <p:cNvSpPr txBox="1"/>
          <p:nvPr/>
        </p:nvSpPr>
        <p:spPr>
          <a:xfrm>
            <a:off x="8223965" y="2490086"/>
            <a:ext cx="20450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chemeClr val="bg2">
                    <a:lumMod val="25000"/>
                  </a:schemeClr>
                </a:solidFill>
                <a:latin typeface="思源宋体 Light" panose="02020300000000000000" pitchFamily="18" charset="-122"/>
                <a:ea typeface="思源宋体 Light" panose="02020300000000000000" pitchFamily="18" charset="-122"/>
              </a:rPr>
              <a:t>参与项目</a:t>
            </a:r>
            <a:endParaRPr lang="zh-CN" altLang="en-US" sz="2400" b="1" dirty="0">
              <a:solidFill>
                <a:schemeClr val="bg2">
                  <a:lumMod val="25000"/>
                </a:schemeClr>
              </a:solidFill>
              <a:latin typeface="思源宋体 Light" panose="02020300000000000000" pitchFamily="18" charset="-122"/>
              <a:ea typeface="思源宋体 Light" panose="02020300000000000000" pitchFamily="18" charset="-122"/>
            </a:endParaRPr>
          </a:p>
        </p:txBody>
      </p:sp>
      <p:sp>
        <p:nvSpPr>
          <p:cNvPr id="36" name="矩形 25">
            <a:extLst>
              <a:ext uri="{FF2B5EF4-FFF2-40B4-BE49-F238E27FC236}">
                <a16:creationId xmlns:a16="http://schemas.microsoft.com/office/drawing/2014/main" xmlns="" id="{87E8D93F-A975-4702-AB81-84AE89A7EF72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23965" y="2964705"/>
            <a:ext cx="2291840" cy="7014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latin typeface="思源宋体 Light" panose="02020300000000000000" pitchFamily="18" charset="-122"/>
                <a:ea typeface="思源宋体 Light" panose="02020300000000000000" pitchFamily="18" charset="-122"/>
              </a:rPr>
              <a:t>请在这里输入您在这个工作中的情况</a:t>
            </a:r>
          </a:p>
        </p:txBody>
      </p:sp>
      <p:pic>
        <p:nvPicPr>
          <p:cNvPr id="37" name="图片 36" descr="图片包含 植物&#10;&#10;已生成极高可信度的说明">
            <a:extLst>
              <a:ext uri="{FF2B5EF4-FFF2-40B4-BE49-F238E27FC236}">
                <a16:creationId xmlns:a16="http://schemas.microsoft.com/office/drawing/2014/main" xmlns="" id="{32621DD1-9BFB-4602-B311-C44605CC6C8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54323">
            <a:off x="6653954" y="2604639"/>
            <a:ext cx="1550872" cy="881258"/>
          </a:xfrm>
          <a:prstGeom prst="rect">
            <a:avLst/>
          </a:prstGeom>
        </p:spPr>
      </p:pic>
      <p:sp>
        <p:nvSpPr>
          <p:cNvPr id="38" name="椭圆 37">
            <a:extLst>
              <a:ext uri="{FF2B5EF4-FFF2-40B4-BE49-F238E27FC236}">
                <a16:creationId xmlns:a16="http://schemas.microsoft.com/office/drawing/2014/main" xmlns="" id="{18BEB6E4-AEA9-469F-9986-971299DC498A}"/>
              </a:ext>
            </a:extLst>
          </p:cNvPr>
          <p:cNvSpPr/>
          <p:nvPr/>
        </p:nvSpPr>
        <p:spPr>
          <a:xfrm>
            <a:off x="1699491" y="4649398"/>
            <a:ext cx="980661" cy="980661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270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TextBox 33">
            <a:extLst>
              <a:ext uri="{FF2B5EF4-FFF2-40B4-BE49-F238E27FC236}">
                <a16:creationId xmlns:a16="http://schemas.microsoft.com/office/drawing/2014/main" xmlns="" id="{F79E1045-B6A1-46D6-B300-32CB26D8E03F}"/>
              </a:ext>
            </a:extLst>
          </p:cNvPr>
          <p:cNvSpPr txBox="1"/>
          <p:nvPr/>
        </p:nvSpPr>
        <p:spPr>
          <a:xfrm>
            <a:off x="3157417" y="4584546"/>
            <a:ext cx="20450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chemeClr val="bg2">
                    <a:lumMod val="25000"/>
                  </a:schemeClr>
                </a:solidFill>
                <a:latin typeface="思源宋体 Light" panose="02020300000000000000" pitchFamily="18" charset="-122"/>
                <a:ea typeface="思源宋体 Light" panose="02020300000000000000" pitchFamily="18" charset="-122"/>
              </a:rPr>
              <a:t>参与活动</a:t>
            </a:r>
            <a:endParaRPr lang="zh-CN" altLang="en-US" sz="2400" b="1" dirty="0">
              <a:solidFill>
                <a:schemeClr val="bg2">
                  <a:lumMod val="25000"/>
                </a:schemeClr>
              </a:solidFill>
              <a:latin typeface="思源宋体 Light" panose="02020300000000000000" pitchFamily="18" charset="-122"/>
              <a:ea typeface="思源宋体 Light" panose="02020300000000000000" pitchFamily="18" charset="-122"/>
            </a:endParaRPr>
          </a:p>
        </p:txBody>
      </p:sp>
      <p:sp>
        <p:nvSpPr>
          <p:cNvPr id="40" name="矩形 25">
            <a:extLst>
              <a:ext uri="{FF2B5EF4-FFF2-40B4-BE49-F238E27FC236}">
                <a16:creationId xmlns:a16="http://schemas.microsoft.com/office/drawing/2014/main" xmlns="" id="{D2CA5334-F23C-4D79-B501-8FF48BE488A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57417" y="5059165"/>
            <a:ext cx="2291840" cy="7014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latin typeface="思源宋体 Light" panose="02020300000000000000" pitchFamily="18" charset="-122"/>
                <a:ea typeface="思源宋体 Light" panose="02020300000000000000" pitchFamily="18" charset="-122"/>
              </a:rPr>
              <a:t>请在这里输入您在这个工作中的情况</a:t>
            </a:r>
          </a:p>
        </p:txBody>
      </p:sp>
      <p:pic>
        <p:nvPicPr>
          <p:cNvPr id="41" name="图片 40" descr="图片包含 植物&#10;&#10;已生成极高可信度的说明">
            <a:extLst>
              <a:ext uri="{FF2B5EF4-FFF2-40B4-BE49-F238E27FC236}">
                <a16:creationId xmlns:a16="http://schemas.microsoft.com/office/drawing/2014/main" xmlns="" id="{8095218C-650E-47FD-A967-5E854CB6D99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54323">
            <a:off x="1587406" y="4699099"/>
            <a:ext cx="1550872" cy="881258"/>
          </a:xfrm>
          <a:prstGeom prst="rect">
            <a:avLst/>
          </a:prstGeom>
        </p:spPr>
      </p:pic>
      <p:sp>
        <p:nvSpPr>
          <p:cNvPr id="42" name="椭圆 41">
            <a:extLst>
              <a:ext uri="{FF2B5EF4-FFF2-40B4-BE49-F238E27FC236}">
                <a16:creationId xmlns:a16="http://schemas.microsoft.com/office/drawing/2014/main" xmlns="" id="{81A19EB4-759C-4040-A788-7802966AE9B0}"/>
              </a:ext>
            </a:extLst>
          </p:cNvPr>
          <p:cNvSpPr/>
          <p:nvPr/>
        </p:nvSpPr>
        <p:spPr>
          <a:xfrm>
            <a:off x="6766039" y="4649398"/>
            <a:ext cx="980661" cy="980661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270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TextBox 33">
            <a:extLst>
              <a:ext uri="{FF2B5EF4-FFF2-40B4-BE49-F238E27FC236}">
                <a16:creationId xmlns:a16="http://schemas.microsoft.com/office/drawing/2014/main" xmlns="" id="{BEDD966C-6F53-460C-B260-FB4454D044A5}"/>
              </a:ext>
            </a:extLst>
          </p:cNvPr>
          <p:cNvSpPr txBox="1"/>
          <p:nvPr/>
        </p:nvSpPr>
        <p:spPr>
          <a:xfrm>
            <a:off x="8223965" y="4584546"/>
            <a:ext cx="20450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chemeClr val="bg2">
                    <a:lumMod val="25000"/>
                  </a:schemeClr>
                </a:solidFill>
                <a:latin typeface="思源宋体 Light" panose="02020300000000000000" pitchFamily="18" charset="-122"/>
                <a:ea typeface="思源宋体 Light" panose="02020300000000000000" pitchFamily="18" charset="-122"/>
              </a:rPr>
              <a:t>主持活动</a:t>
            </a:r>
            <a:endParaRPr lang="zh-CN" altLang="en-US" sz="2400" b="1" dirty="0">
              <a:solidFill>
                <a:schemeClr val="bg2">
                  <a:lumMod val="25000"/>
                </a:schemeClr>
              </a:solidFill>
              <a:latin typeface="思源宋体 Light" panose="02020300000000000000" pitchFamily="18" charset="-122"/>
              <a:ea typeface="思源宋体 Light" panose="02020300000000000000" pitchFamily="18" charset="-122"/>
            </a:endParaRPr>
          </a:p>
        </p:txBody>
      </p:sp>
      <p:sp>
        <p:nvSpPr>
          <p:cNvPr id="44" name="矩形 25">
            <a:extLst>
              <a:ext uri="{FF2B5EF4-FFF2-40B4-BE49-F238E27FC236}">
                <a16:creationId xmlns:a16="http://schemas.microsoft.com/office/drawing/2014/main" xmlns="" id="{1077E2E9-74DB-4A61-8076-A17926AA7CC3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23965" y="5059165"/>
            <a:ext cx="2291840" cy="7014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latin typeface="思源宋体 Light" panose="02020300000000000000" pitchFamily="18" charset="-122"/>
                <a:ea typeface="思源宋体 Light" panose="02020300000000000000" pitchFamily="18" charset="-122"/>
              </a:rPr>
              <a:t>请在这里输入您在这个工作中的情况</a:t>
            </a:r>
          </a:p>
        </p:txBody>
      </p:sp>
      <p:pic>
        <p:nvPicPr>
          <p:cNvPr id="45" name="图片 44" descr="图片包含 植物&#10;&#10;已生成极高可信度的说明">
            <a:extLst>
              <a:ext uri="{FF2B5EF4-FFF2-40B4-BE49-F238E27FC236}">
                <a16:creationId xmlns:a16="http://schemas.microsoft.com/office/drawing/2014/main" xmlns="" id="{C7E84E04-958B-4E16-B1F4-3B486EAA59E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54323">
            <a:off x="6653954" y="4699099"/>
            <a:ext cx="1550872" cy="881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93622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14:reveal/>
      </p:transition>
    </mc:Choice>
    <mc:Fallback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1330</TotalTime>
  <Words>2334</Words>
  <Application>Microsoft Office PowerPoint</Application>
  <PresentationFormat>宽屏</PresentationFormat>
  <Paragraphs>237</Paragraphs>
  <Slides>24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24</vt:i4>
      </vt:variant>
    </vt:vector>
  </HeadingPairs>
  <TitlesOfParts>
    <vt:vector size="36" baseType="lpstr">
      <vt:lpstr>Meiryo</vt:lpstr>
      <vt:lpstr>等线</vt:lpstr>
      <vt:lpstr>等线 Light</vt:lpstr>
      <vt:lpstr>思源宋体</vt:lpstr>
      <vt:lpstr>思源宋体 Light</vt:lpstr>
      <vt:lpstr>宋体</vt:lpstr>
      <vt:lpstr>微软雅黑</vt:lpstr>
      <vt:lpstr>Arial</vt:lpstr>
      <vt:lpstr>Calibri</vt:lpstr>
      <vt:lpstr>Calibri Light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cp:keywords>http:/www.ypppt.com</cp:keywords>
  <cp:lastModifiedBy>优品PPT</cp:lastModifiedBy>
  <cp:revision>144</cp:revision>
  <dcterms:created xsi:type="dcterms:W3CDTF">2017-10-10T00:44:20Z</dcterms:created>
  <dcterms:modified xsi:type="dcterms:W3CDTF">2017-12-14T00:59:56Z</dcterms:modified>
</cp:coreProperties>
</file>