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12192000" cy="6858000"/>
  <p:notesSz cx="6858000" cy="9144000"/>
  <p:embeddedFontLst>
    <p:embeddedFont>
      <p:font typeface="Arial Unicode MS" panose="02010600030101010101" charset="-122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方正正粗黑简体" panose="02010600030101010101" charset="-122"/>
      <p:regular r:id="rId18"/>
    </p:embeddedFont>
    <p:embeddedFont>
      <p:font typeface="方正正中黑简体" panose="02010600030101010101" charset="-122"/>
      <p:regular r:id="rId19"/>
    </p:embeddedFont>
    <p:embeddedFont>
      <p:font typeface="Segoe UI Semilight" panose="020B0402040204020203" pitchFamily="34" charset="0"/>
      <p:regular r:id="rId20"/>
    </p:embeddedFont>
    <p:embeddedFont>
      <p:font typeface="微软雅黑" panose="020B0503020204020204" pitchFamily="34" charset="-122"/>
      <p:regular r:id="rId21"/>
      <p:bold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32" userDrawn="1">
          <p15:clr>
            <a:srgbClr val="A4A3A4"/>
          </p15:clr>
        </p15:guide>
        <p15:guide id="4" orient="horz" pos="4065" userDrawn="1">
          <p15:clr>
            <a:srgbClr val="A4A3A4"/>
          </p15:clr>
        </p15:guide>
        <p15:guide id="5" pos="325" userDrawn="1">
          <p15:clr>
            <a:srgbClr val="A4A3A4"/>
          </p15:clr>
        </p15:guide>
        <p15:guide id="6" pos="73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8B00"/>
    <a:srgbClr val="FFC543"/>
    <a:srgbClr val="FFDD92"/>
    <a:srgbClr val="FFCB48"/>
    <a:srgbClr val="D8AF6D"/>
    <a:srgbClr val="C89F5D"/>
    <a:srgbClr val="C2A08B"/>
    <a:srgbClr val="D99059"/>
    <a:srgbClr val="FDD493"/>
    <a:srgbClr val="B868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  <p:guide orient="horz" pos="232"/>
        <p:guide orient="horz" pos="4065"/>
        <p:guide pos="325"/>
        <p:guide pos="737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450937"/>
            <a:ext cx="1215025" cy="450937"/>
          </a:xfrm>
          <a:prstGeom prst="rect">
            <a:avLst/>
          </a:prstGeom>
          <a:solidFill>
            <a:srgbClr val="B868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215025" y="450936"/>
            <a:ext cx="10976975" cy="450938"/>
          </a:xfrm>
          <a:prstGeom prst="rect">
            <a:avLst/>
          </a:prstGeom>
          <a:solidFill>
            <a:srgbClr val="FDD4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 userDrawn="1"/>
        </p:nvSpPr>
        <p:spPr>
          <a:xfrm>
            <a:off x="11783149" y="351479"/>
            <a:ext cx="107972" cy="74995"/>
          </a:xfrm>
          <a:prstGeom prst="rtTriangle">
            <a:avLst/>
          </a:prstGeom>
          <a:solidFill>
            <a:srgbClr val="F8F8F8">
              <a:alpha val="84706"/>
            </a:srgb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 rot="16200000">
            <a:off x="11129319" y="343982"/>
            <a:ext cx="634120" cy="673544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5"/>
          <p:cNvSpPr txBox="1"/>
          <p:nvPr userDrawn="1"/>
        </p:nvSpPr>
        <p:spPr>
          <a:xfrm>
            <a:off x="11109607" y="464142"/>
            <a:ext cx="673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2400" smtClean="0">
                <a:solidFill>
                  <a:srgbClr val="B8682A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pPr algn="ctr"/>
              <a:t>‹#›</a:t>
            </a:fld>
            <a:r>
              <a:rPr lang="zh-CN" altLang="en-US" sz="2400" dirty="0" smtClean="0">
                <a:solidFill>
                  <a:srgbClr val="2EA7E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</a:t>
            </a:r>
            <a:endParaRPr lang="zh-CN" altLang="en-US" sz="2400" b="0" dirty="0">
              <a:solidFill>
                <a:srgbClr val="2EA7E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339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786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1" b="7961"/>
          <a:stretch/>
        </p:blipFill>
        <p:spPr>
          <a:xfrm>
            <a:off x="-9525" y="0"/>
            <a:ext cx="122110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218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2020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jpe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png"/><Relationship Id="rId15" Type="http://schemas.openxmlformats.org/officeDocument/2006/relationships/image" Target="../media/image20.jpeg"/><Relationship Id="rId10" Type="http://schemas.openxmlformats.org/officeDocument/2006/relationships/image" Target="../media/image15.jpeg"/><Relationship Id="rId4" Type="http://schemas.openxmlformats.org/officeDocument/2006/relationships/image" Target="../media/image9.png"/><Relationship Id="rId9" Type="http://schemas.openxmlformats.org/officeDocument/2006/relationships/image" Target="../media/image14.jpeg"/><Relationship Id="rId14" Type="http://schemas.openxmlformats.org/officeDocument/2006/relationships/image" Target="../media/image19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29.png"/><Relationship Id="rId4" Type="http://schemas.openxmlformats.org/officeDocument/2006/relationships/image" Target="../media/image19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396" y="-564128"/>
            <a:ext cx="4498857" cy="5943612"/>
          </a:xfrm>
          <a:prstGeom prst="ellipse">
            <a:avLst/>
          </a:prstGeom>
          <a:effectLst>
            <a:softEdge rad="6350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043" y="1446391"/>
            <a:ext cx="3317913" cy="3264826"/>
          </a:xfrm>
          <a:prstGeom prst="rect">
            <a:avLst/>
          </a:prstGeom>
          <a:effectLst>
            <a:innerShdw blurRad="114300">
              <a:prstClr val="black"/>
            </a:innerShdw>
          </a:effectLst>
          <a:scene3d>
            <a:camera prst="perspectiveFront">
              <a:rot lat="0" lon="0" rev="0"/>
            </a:camera>
            <a:lightRig rig="threePt" dir="t"/>
          </a:scene3d>
          <a:sp3d/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46" y="198979"/>
            <a:ext cx="4729501" cy="4090054"/>
          </a:xfrm>
          <a:prstGeom prst="ellipse">
            <a:avLst/>
          </a:prstGeom>
          <a:effectLst>
            <a:softEdge rad="63500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5925" y="4196392"/>
            <a:ext cx="7638950" cy="18045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6943" y="6130211"/>
            <a:ext cx="2139881" cy="60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56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49336" y="489894"/>
            <a:ext cx="32255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C57B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114</a:t>
            </a:r>
            <a:r>
              <a:rPr lang="zh-CN" altLang="en-US" sz="2000" b="1" dirty="0" smtClean="0">
                <a:solidFill>
                  <a:srgbClr val="C57B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岁诺贝尔奖的变与不变</a:t>
            </a:r>
            <a:endParaRPr lang="zh-CN" altLang="en-US" sz="2000" b="1" dirty="0">
              <a:solidFill>
                <a:srgbClr val="C57B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0225" y="1177664"/>
            <a:ext cx="2016000" cy="587375"/>
            <a:chOff x="530225" y="994782"/>
            <a:chExt cx="2016000" cy="587375"/>
          </a:xfrm>
        </p:grpSpPr>
        <p:sp>
          <p:nvSpPr>
            <p:cNvPr id="6" name="任意多边形 14"/>
            <p:cNvSpPr>
              <a:spLocks/>
            </p:cNvSpPr>
            <p:nvPr/>
          </p:nvSpPr>
          <p:spPr bwMode="auto">
            <a:xfrm>
              <a:off x="530225" y="994782"/>
              <a:ext cx="2016000" cy="587375"/>
            </a:xfrm>
            <a:custGeom>
              <a:avLst/>
              <a:gdLst>
                <a:gd name="T0" fmla="*/ 0 w 1187356"/>
                <a:gd name="T1" fmla="*/ 0 h 586855"/>
                <a:gd name="T2" fmla="*/ 984412 w 1187356"/>
                <a:gd name="T3" fmla="*/ 0 h 586855"/>
                <a:gd name="T4" fmla="*/ 984412 w 1187356"/>
                <a:gd name="T5" fmla="*/ 8311 h 586855"/>
                <a:gd name="T6" fmla="*/ 1029014 w 1187356"/>
                <a:gd name="T7" fmla="*/ 23100 h 586855"/>
                <a:gd name="T8" fmla="*/ 1197089 w 1187356"/>
                <a:gd name="T9" fmla="*/ 293948 h 586855"/>
                <a:gd name="T10" fmla="*/ 1029014 w 1187356"/>
                <a:gd name="T11" fmla="*/ 564796 h 586855"/>
                <a:gd name="T12" fmla="*/ 984412 w 1187356"/>
                <a:gd name="T13" fmla="*/ 579585 h 586855"/>
                <a:gd name="T14" fmla="*/ 984412 w 1187356"/>
                <a:gd name="T15" fmla="*/ 587894 h 586855"/>
                <a:gd name="T16" fmla="*/ 921905 w 1187356"/>
                <a:gd name="T17" fmla="*/ 587894 h 586855"/>
                <a:gd name="T18" fmla="*/ 921896 w 1187356"/>
                <a:gd name="T19" fmla="*/ 587895 h 586855"/>
                <a:gd name="T20" fmla="*/ 921887 w 1187356"/>
                <a:gd name="T21" fmla="*/ 587894 h 586855"/>
                <a:gd name="T22" fmla="*/ 0 w 1187356"/>
                <a:gd name="T23" fmla="*/ 587894 h 58685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87356" h="586855">
                  <a:moveTo>
                    <a:pt x="0" y="0"/>
                  </a:moveTo>
                  <a:lnTo>
                    <a:pt x="976408" y="0"/>
                  </a:lnTo>
                  <a:lnTo>
                    <a:pt x="976408" y="8297"/>
                  </a:lnTo>
                  <a:lnTo>
                    <a:pt x="1020648" y="23060"/>
                  </a:lnTo>
                  <a:cubicBezTo>
                    <a:pt x="1118615" y="67605"/>
                    <a:pt x="1187356" y="171887"/>
                    <a:pt x="1187356" y="293428"/>
                  </a:cubicBezTo>
                  <a:cubicBezTo>
                    <a:pt x="1187356" y="414969"/>
                    <a:pt x="1118615" y="519251"/>
                    <a:pt x="1020648" y="563796"/>
                  </a:cubicBezTo>
                  <a:lnTo>
                    <a:pt x="976408" y="578559"/>
                  </a:lnTo>
                  <a:lnTo>
                    <a:pt x="976408" y="586854"/>
                  </a:lnTo>
                  <a:lnTo>
                    <a:pt x="914410" y="586854"/>
                  </a:lnTo>
                  <a:lnTo>
                    <a:pt x="914401" y="586855"/>
                  </a:lnTo>
                  <a:lnTo>
                    <a:pt x="914392" y="586854"/>
                  </a:lnTo>
                  <a:lnTo>
                    <a:pt x="0" y="5868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9059"/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09121" y="1122887"/>
              <a:ext cx="17043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团队合作增多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30225" y="195430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D990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平均获奖人数：</a:t>
            </a:r>
            <a:endParaRPr lang="zh-CN" altLang="en-US" sz="1600" b="1" dirty="0">
              <a:solidFill>
                <a:srgbClr val="D990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953223" y="2347219"/>
            <a:ext cx="8322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478500" y="2347219"/>
            <a:ext cx="8322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2.6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861526" y="2933315"/>
            <a:ext cx="3107708" cy="2382038"/>
            <a:chOff x="1964581" y="3054585"/>
            <a:chExt cx="3107708" cy="2382038"/>
          </a:xfrm>
        </p:grpSpPr>
        <p:sp>
          <p:nvSpPr>
            <p:cNvPr id="17" name="椭圆 16"/>
            <p:cNvSpPr/>
            <p:nvPr/>
          </p:nvSpPr>
          <p:spPr bwMode="auto">
            <a:xfrm>
              <a:off x="1964581" y="3186214"/>
              <a:ext cx="3107708" cy="2250409"/>
            </a:xfrm>
            <a:prstGeom prst="ellipse">
              <a:avLst/>
            </a:prstGeom>
            <a:gradFill flip="none" rotWithShape="1">
              <a:gsLst>
                <a:gs pos="0">
                  <a:srgbClr val="FDD493"/>
                </a:gs>
                <a:gs pos="90000">
                  <a:srgbClr val="B8682A"/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17699985" lon="0" rev="0"/>
              </a:camera>
              <a:lightRig rig="threePt" dir="t">
                <a:rot lat="0" lon="0" rev="0"/>
              </a:lightRig>
            </a:scene3d>
            <a:sp3d extrusionH="127000" prstMaterial="plastic">
              <a:bevelT w="63500" h="63500"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2691127" y="3054585"/>
              <a:ext cx="1738365" cy="1282394"/>
              <a:chOff x="3426397" y="2994296"/>
              <a:chExt cx="1167969" cy="861612"/>
            </a:xfrm>
          </p:grpSpPr>
          <p:pic>
            <p:nvPicPr>
              <p:cNvPr id="10" name="Picture 2" descr="F:\PPT素材\PNG图标3\海量png图库第十辑（锐普论坛） (1123)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26397" y="2994296"/>
                <a:ext cx="805470" cy="8054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 descr="F:\PPT素材\PNG图标3\海量png图库第十辑（锐普论坛） (1123)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88896" y="3050438"/>
                <a:ext cx="805470" cy="8054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7" name="文本框 26"/>
            <p:cNvSpPr txBox="1"/>
            <p:nvPr/>
          </p:nvSpPr>
          <p:spPr>
            <a:xfrm>
              <a:off x="2549254" y="4172268"/>
              <a:ext cx="1978351" cy="549701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perspectiveFront">
                <a:rot lat="17700000" lon="0" rev="0"/>
              </a:camera>
              <a:lightRig rig="threePt" dir="t">
                <a:rot lat="0" lon="0" rev="0"/>
              </a:lightRig>
            </a:scene3d>
            <a:sp3d extrusionH="12700" prstMaterial="plastic">
              <a:bevelT w="63500" h="63500"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ArchDown">
                <a:avLst/>
              </a:prstTxWarp>
              <a:sp3d extrusionH="6350" prstMaterial="metal"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lt1"/>
                  </a:solidFill>
                  <a:ea typeface="微软雅黑" pitchFamily="34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2400" dirty="0">
                  <a:latin typeface="微软雅黑" panose="020B0503020204020204" pitchFamily="34" charset="-122"/>
                </a:rPr>
                <a:t>1901—1910</a:t>
              </a:r>
              <a:endParaRPr lang="zh-CN" altLang="en-US" sz="24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460393" y="2933219"/>
            <a:ext cx="3107834" cy="2382134"/>
            <a:chOff x="7117493" y="3006603"/>
            <a:chExt cx="3107834" cy="2382134"/>
          </a:xfrm>
        </p:grpSpPr>
        <p:sp>
          <p:nvSpPr>
            <p:cNvPr id="19" name="椭圆 18"/>
            <p:cNvSpPr/>
            <p:nvPr/>
          </p:nvSpPr>
          <p:spPr bwMode="auto">
            <a:xfrm>
              <a:off x="7117493" y="3138237"/>
              <a:ext cx="3107834" cy="2250500"/>
            </a:xfrm>
            <a:prstGeom prst="ellipse">
              <a:avLst/>
            </a:prstGeom>
            <a:gradFill flip="none" rotWithShape="1">
              <a:gsLst>
                <a:gs pos="0">
                  <a:srgbClr val="FDD493"/>
                </a:gs>
                <a:gs pos="90000">
                  <a:srgbClr val="B8682A"/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17699985" lon="0" rev="0"/>
              </a:camera>
              <a:lightRig rig="threePt" dir="t">
                <a:rot lat="0" lon="0" rev="0"/>
              </a:lightRig>
            </a:scene3d>
            <a:sp3d extrusionH="127000" prstMaterial="plastic">
              <a:bevelT w="63500" h="63500"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633376" y="3006603"/>
              <a:ext cx="2059905" cy="1392240"/>
              <a:chOff x="6450832" y="1181357"/>
              <a:chExt cx="1383948" cy="935377"/>
            </a:xfrm>
          </p:grpSpPr>
          <p:pic>
            <p:nvPicPr>
              <p:cNvPr id="13" name="Picture 2" descr="F:\PPT素材\PNG图标3\海量png图库第十辑（锐普论坛） (1123)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50832" y="1181357"/>
                <a:ext cx="805470" cy="8054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2" descr="F:\PPT素材\PNG图标3\海量png图库第十辑（锐普论坛） (1123)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25104" y="1248972"/>
                <a:ext cx="805470" cy="8054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2" descr="F:\PPT素材\PNG图标3\海量png图库第十辑（锐普论坛） (1123)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29310" y="1311264"/>
                <a:ext cx="805470" cy="8054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8" name="文本框 27"/>
            <p:cNvSpPr txBox="1"/>
            <p:nvPr/>
          </p:nvSpPr>
          <p:spPr>
            <a:xfrm>
              <a:off x="7749928" y="4124334"/>
              <a:ext cx="1978431" cy="549723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perspectiveFront">
                <a:rot lat="17700000" lon="0" rev="0"/>
              </a:camera>
              <a:lightRig rig="threePt" dir="t">
                <a:rot lat="0" lon="0" rev="0"/>
              </a:lightRig>
            </a:scene3d>
            <a:sp3d extrusionH="12700" prstMaterial="plastic">
              <a:bevelT w="63500" h="63500"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ArchDown">
                <a:avLst/>
              </a:prstTxWarp>
              <a:sp3d extrusionH="6350" prstMaterial="metal"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lt1"/>
                  </a:solidFill>
                  <a:ea typeface="微软雅黑" pitchFamily="34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2400" dirty="0" smtClean="0">
                  <a:latin typeface="微软雅黑" panose="020B0503020204020204" pitchFamily="34" charset="-122"/>
                </a:rPr>
                <a:t>2001—2013</a:t>
              </a:r>
              <a:endParaRPr lang="zh-CN" altLang="en-US" sz="24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2845661" y="5784679"/>
            <a:ext cx="70952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C2A0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r>
              <a:rPr lang="zh-CN" altLang="en-US" sz="2400" dirty="0" smtClean="0">
                <a:solidFill>
                  <a:srgbClr val="C2A0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 smtClean="0">
                <a:solidFill>
                  <a:srgbClr val="C2A0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——2014</a:t>
            </a:r>
            <a:r>
              <a:rPr lang="zh-CN" altLang="en-US" sz="2400" dirty="0" smtClean="0">
                <a:solidFill>
                  <a:srgbClr val="C2A0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年，每年均有</a:t>
            </a:r>
            <a:r>
              <a:rPr lang="en-US" altLang="zh-CN" sz="2400" dirty="0" smtClean="0">
                <a:solidFill>
                  <a:srgbClr val="C2A0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C2A0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项大奖为多人分享</a:t>
            </a:r>
            <a:endParaRPr lang="zh-CN" altLang="en-US" sz="2400" dirty="0">
              <a:solidFill>
                <a:srgbClr val="C2A08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861525" y="5564839"/>
            <a:ext cx="8706701" cy="901347"/>
          </a:xfrm>
          <a:prstGeom prst="rect">
            <a:avLst/>
          </a:prstGeom>
          <a:ln>
            <a:solidFill>
              <a:srgbClr val="8E492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65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7E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C879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60" name="组合 1159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10679113" y="5817661"/>
            <a:ext cx="225425" cy="1040339"/>
            <a:chOff x="10679113" y="6145213"/>
            <a:chExt cx="225425" cy="1040339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7" name="任意多边形 1186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79" name="任意多边形 1178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2" name="任意多边形 1181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4" name="任意多边形 1183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9597967" y="5312331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5196916" y="5012268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11006300" y="3485355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25" name="任意多边形 1224"/>
          <p:cNvSpPr/>
          <p:nvPr/>
        </p:nvSpPr>
        <p:spPr>
          <a:xfrm>
            <a:off x="4330490" y="3084606"/>
            <a:ext cx="7317320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215" name="直接连接符 1214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Text Box 3"/>
          <p:cNvSpPr txBox="1">
            <a:spLocks noChangeArrowheads="1"/>
          </p:cNvSpPr>
          <p:nvPr/>
        </p:nvSpPr>
        <p:spPr bwMode="blackWhite">
          <a:xfrm>
            <a:off x="4271883" y="3875116"/>
            <a:ext cx="7296726" cy="107720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本作品版权归上海锐普广告有限公司</a:t>
            </a:r>
            <a:r>
              <a:rPr lang="en-US" altLang="zh-CN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研究院作者所有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购买和下载者只是获得了使用授权，并不能获得著作权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任单位和个人不得以任何形式销售、传播本作品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转载请注明出处，保留本版权页，请勿以身试法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421" name="组合 420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422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3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4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5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6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7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8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9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0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1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2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3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4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5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6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7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8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9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1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3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4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5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6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7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8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9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0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1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2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3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4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5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6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7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8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9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0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1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2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3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4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5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6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7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8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9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0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1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2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3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4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5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6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7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8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9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0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1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2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3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4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5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6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7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8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9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0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1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2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3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4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5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6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7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8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9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0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1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2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3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4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5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6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7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8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9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0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1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2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3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4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5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6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7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8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9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0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1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2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4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5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6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7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8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9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0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1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2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3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4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5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6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7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8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9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0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1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3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4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5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6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7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8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9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0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1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2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3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4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5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6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7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8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9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0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1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2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3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4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5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6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7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8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9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0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1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2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3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4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5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6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7" name="任意多边形 576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8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9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0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1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2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3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4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5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6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7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8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9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0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1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2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3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4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5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6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7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8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9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0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1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2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3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04" name="图片 60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  <p:sp>
          <p:nvSpPr>
            <p:cNvPr id="605" name="任意多边形 604"/>
            <p:cNvSpPr>
              <a:spLocks noChangeArrowheads="1"/>
            </p:cNvSpPr>
            <p:nvPr/>
          </p:nvSpPr>
          <p:spPr bwMode="auto">
            <a:xfrm>
              <a:off x="2758283" y="2236986"/>
              <a:ext cx="242887" cy="287536"/>
            </a:xfrm>
            <a:custGeom>
              <a:avLst/>
              <a:gdLst/>
              <a:ahLst/>
              <a:cxnLst/>
              <a:rect l="l" t="t" r="r" b="b"/>
              <a:pathLst>
                <a:path w="242887" h="287536">
                  <a:moveTo>
                    <a:pt x="46434" y="41077"/>
                  </a:moveTo>
                  <a:lnTo>
                    <a:pt x="46434" y="133945"/>
                  </a:lnTo>
                  <a:lnTo>
                    <a:pt x="196453" y="133945"/>
                  </a:lnTo>
                  <a:lnTo>
                    <a:pt x="196453" y="41077"/>
                  </a:lnTo>
                  <a:close/>
                  <a:moveTo>
                    <a:pt x="0" y="0"/>
                  </a:moveTo>
                  <a:lnTo>
                    <a:pt x="242887" y="0"/>
                  </a:lnTo>
                  <a:lnTo>
                    <a:pt x="242887" y="175022"/>
                  </a:lnTo>
                  <a:lnTo>
                    <a:pt x="46434" y="175022"/>
                  </a:lnTo>
                  <a:lnTo>
                    <a:pt x="46434" y="287536"/>
                  </a:lnTo>
                  <a:lnTo>
                    <a:pt x="0" y="287536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zh-CN" dirty="0" smtClean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502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1225" grpId="0" animBg="1"/>
      <p:bldP spid="2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33" t="11896" r="21924"/>
          <a:stretch/>
        </p:blipFill>
        <p:spPr>
          <a:xfrm>
            <a:off x="5599112" y="3164643"/>
            <a:ext cx="1572895" cy="1575987"/>
          </a:xfrm>
          <a:custGeom>
            <a:avLst/>
            <a:gdLst>
              <a:gd name="connsiteX0" fmla="*/ 2449831 w 4899662"/>
              <a:gd name="connsiteY0" fmla="*/ 0 h 4909291"/>
              <a:gd name="connsiteX1" fmla="*/ 4899662 w 4899662"/>
              <a:gd name="connsiteY1" fmla="*/ 2454646 h 4909291"/>
              <a:gd name="connsiteX2" fmla="*/ 2700312 w 4899662"/>
              <a:gd name="connsiteY2" fmla="*/ 4896619 h 4909291"/>
              <a:gd name="connsiteX3" fmla="*/ 2449851 w 4899662"/>
              <a:gd name="connsiteY3" fmla="*/ 4909291 h 4909291"/>
              <a:gd name="connsiteX4" fmla="*/ 2449811 w 4899662"/>
              <a:gd name="connsiteY4" fmla="*/ 4909291 h 4909291"/>
              <a:gd name="connsiteX5" fmla="*/ 2199350 w 4899662"/>
              <a:gd name="connsiteY5" fmla="*/ 4896619 h 4909291"/>
              <a:gd name="connsiteX6" fmla="*/ 0 w 4899662"/>
              <a:gd name="connsiteY6" fmla="*/ 2454646 h 4909291"/>
              <a:gd name="connsiteX7" fmla="*/ 2449831 w 4899662"/>
              <a:gd name="connsiteY7" fmla="*/ 0 h 4909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99662" h="4909291">
                <a:moveTo>
                  <a:pt x="2449831" y="0"/>
                </a:moveTo>
                <a:cubicBezTo>
                  <a:pt x="3802835" y="0"/>
                  <a:pt x="4899662" y="1098982"/>
                  <a:pt x="4899662" y="2454646"/>
                </a:cubicBezTo>
                <a:cubicBezTo>
                  <a:pt x="4899662" y="3725581"/>
                  <a:pt x="3935654" y="4770917"/>
                  <a:pt x="2700312" y="4896619"/>
                </a:cubicBezTo>
                <a:lnTo>
                  <a:pt x="2449851" y="4909291"/>
                </a:lnTo>
                <a:lnTo>
                  <a:pt x="2449811" y="4909291"/>
                </a:lnTo>
                <a:lnTo>
                  <a:pt x="2199350" y="4896619"/>
                </a:lnTo>
                <a:cubicBezTo>
                  <a:pt x="964008" y="4770917"/>
                  <a:pt x="0" y="3725581"/>
                  <a:pt x="0" y="2454646"/>
                </a:cubicBezTo>
                <a:cubicBezTo>
                  <a:pt x="0" y="1098982"/>
                  <a:pt x="1096827" y="0"/>
                  <a:pt x="2449831" y="0"/>
                </a:cubicBezTo>
                <a:close/>
              </a:path>
            </a:pathLst>
          </a:cu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577" y="1443023"/>
            <a:ext cx="1031616" cy="1055527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519" y="1443386"/>
            <a:ext cx="1030905" cy="105480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417" y="3386047"/>
            <a:ext cx="1061871" cy="105480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3480" y="3386047"/>
            <a:ext cx="1050261" cy="105480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447" y="5528880"/>
            <a:ext cx="1047876" cy="1054800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589" y="5528880"/>
            <a:ext cx="1030764" cy="1054800"/>
          </a:xfrm>
          <a:prstGeom prst="rect">
            <a:avLst/>
          </a:prstGeom>
        </p:spPr>
      </p:pic>
      <p:sp>
        <p:nvSpPr>
          <p:cNvPr id="54" name="文本框 53"/>
          <p:cNvSpPr txBox="1"/>
          <p:nvPr/>
        </p:nvSpPr>
        <p:spPr>
          <a:xfrm>
            <a:off x="2944709" y="971366"/>
            <a:ext cx="18325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8151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生理学</a:t>
            </a:r>
            <a:r>
              <a:rPr lang="en-US" altLang="zh-CN" sz="2000" b="1" dirty="0" smtClean="0">
                <a:solidFill>
                  <a:srgbClr val="8151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 smtClean="0">
                <a:solidFill>
                  <a:srgbClr val="8151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医学奖</a:t>
            </a:r>
            <a:endParaRPr lang="zh-CN" altLang="en-US" sz="2000" b="1" dirty="0">
              <a:solidFill>
                <a:srgbClr val="8151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092519" y="97136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8151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物理学奖</a:t>
            </a:r>
            <a:endParaRPr lang="zh-CN" altLang="en-US" sz="2000" b="1" dirty="0">
              <a:solidFill>
                <a:srgbClr val="8151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077992" y="288568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8151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化学奖</a:t>
            </a:r>
            <a:endParaRPr lang="zh-CN" altLang="en-US" sz="2000" b="1" dirty="0">
              <a:solidFill>
                <a:srgbClr val="8151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659634" y="288568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8151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文学奖</a:t>
            </a:r>
            <a:endParaRPr lang="zh-CN" altLang="en-US" sz="2000" b="1" dirty="0">
              <a:solidFill>
                <a:srgbClr val="8151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477216" y="503997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8151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和平奖</a:t>
            </a:r>
            <a:endParaRPr lang="zh-CN" altLang="en-US" sz="2000" b="1" dirty="0">
              <a:solidFill>
                <a:srgbClr val="8151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092519" y="503997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8151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经济学奖</a:t>
            </a:r>
            <a:endParaRPr lang="zh-CN" altLang="en-US" sz="2000" b="1" dirty="0">
              <a:solidFill>
                <a:srgbClr val="8151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4630241" y="5808230"/>
            <a:ext cx="2309158" cy="526325"/>
            <a:chOff x="4344107" y="5110495"/>
            <a:chExt cx="2309158" cy="526325"/>
          </a:xfrm>
        </p:grpSpPr>
        <p:sp>
          <p:nvSpPr>
            <p:cNvPr id="70" name="矩形 69"/>
            <p:cNvSpPr/>
            <p:nvPr/>
          </p:nvSpPr>
          <p:spPr>
            <a:xfrm>
              <a:off x="4522554" y="5110495"/>
              <a:ext cx="213071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马拉拉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优素福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扎伊（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岁）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4522554" y="5359821"/>
              <a:ext cx="145264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凯拉什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萨蒂亚尔希</a:t>
              </a:r>
            </a:p>
          </p:txBody>
        </p:sp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4825" y="5436354"/>
              <a:ext cx="238490" cy="158400"/>
            </a:xfrm>
            <a:prstGeom prst="rect">
              <a:avLst/>
            </a:pr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266"/>
            <a:stretch/>
          </p:blipFill>
          <p:spPr>
            <a:xfrm>
              <a:off x="4344107" y="5165620"/>
              <a:ext cx="239926" cy="158400"/>
            </a:xfrm>
            <a:prstGeom prst="rect">
              <a:avLst/>
            </a:prstGeom>
          </p:spPr>
        </p:pic>
      </p:grpSp>
      <p:grpSp>
        <p:nvGrpSpPr>
          <p:cNvPr id="96" name="组合 95"/>
          <p:cNvGrpSpPr/>
          <p:nvPr/>
        </p:nvGrpSpPr>
        <p:grpSpPr>
          <a:xfrm>
            <a:off x="9325844" y="5886726"/>
            <a:ext cx="1029824" cy="369332"/>
            <a:chOff x="9002513" y="5387183"/>
            <a:chExt cx="1029824" cy="369332"/>
          </a:xfrm>
        </p:grpSpPr>
        <p:sp>
          <p:nvSpPr>
            <p:cNvPr id="72" name="矩形 71"/>
            <p:cNvSpPr/>
            <p:nvPr/>
          </p:nvSpPr>
          <p:spPr>
            <a:xfrm>
              <a:off x="9142350" y="5387183"/>
              <a:ext cx="8899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梯若尔</a:t>
              </a:r>
            </a:p>
          </p:txBody>
        </p:sp>
        <p:pic>
          <p:nvPicPr>
            <p:cNvPr id="77" name="图片 76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454" b="8021"/>
            <a:stretch/>
          </p:blipFill>
          <p:spPr>
            <a:xfrm>
              <a:off x="9002513" y="5515038"/>
              <a:ext cx="234060" cy="158400"/>
            </a:xfrm>
            <a:prstGeom prst="rect">
              <a:avLst/>
            </a:prstGeom>
          </p:spPr>
        </p:pic>
      </p:grpSp>
      <p:grpSp>
        <p:nvGrpSpPr>
          <p:cNvPr id="91" name="组合 90"/>
          <p:cNvGrpSpPr/>
          <p:nvPr/>
        </p:nvGrpSpPr>
        <p:grpSpPr>
          <a:xfrm>
            <a:off x="4653693" y="1593322"/>
            <a:ext cx="1386530" cy="809623"/>
            <a:chOff x="4653693" y="1207105"/>
            <a:chExt cx="1386530" cy="809623"/>
          </a:xfrm>
        </p:grpSpPr>
        <p:sp>
          <p:nvSpPr>
            <p:cNvPr id="60" name="矩形 59"/>
            <p:cNvSpPr/>
            <p:nvPr/>
          </p:nvSpPr>
          <p:spPr>
            <a:xfrm>
              <a:off x="4858489" y="1207105"/>
              <a:ext cx="99097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约翰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奥基夫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4858489" y="1473417"/>
              <a:ext cx="11817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梅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布里特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莫泽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4858489" y="1739729"/>
              <a:ext cx="99097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爱德华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莫泽</a:t>
              </a:r>
            </a:p>
          </p:txBody>
        </p:sp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5818" y="1278132"/>
              <a:ext cx="211750" cy="158400"/>
            </a:xfrm>
            <a:prstGeom prst="rect">
              <a:avLst/>
            </a:prstGeom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3693" y="1536937"/>
              <a:ext cx="216000" cy="158472"/>
            </a:xfrm>
            <a:prstGeom prst="rect">
              <a:avLst/>
            </a:prstGeom>
          </p:spPr>
        </p:pic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3693" y="1795814"/>
              <a:ext cx="216000" cy="158472"/>
            </a:xfrm>
            <a:prstGeom prst="rect">
              <a:avLst/>
            </a:prstGeom>
          </p:spPr>
        </p:pic>
      </p:grpSp>
      <p:grpSp>
        <p:nvGrpSpPr>
          <p:cNvPr id="92" name="组合 91"/>
          <p:cNvGrpSpPr/>
          <p:nvPr/>
        </p:nvGrpSpPr>
        <p:grpSpPr>
          <a:xfrm>
            <a:off x="9266482" y="1618258"/>
            <a:ext cx="997746" cy="759750"/>
            <a:chOff x="9105580" y="1142769"/>
            <a:chExt cx="997746" cy="759750"/>
          </a:xfrm>
        </p:grpSpPr>
        <p:sp>
          <p:nvSpPr>
            <p:cNvPr id="63" name="矩形 62"/>
            <p:cNvSpPr/>
            <p:nvPr/>
          </p:nvSpPr>
          <p:spPr>
            <a:xfrm>
              <a:off x="9303107" y="1142769"/>
              <a:ext cx="64633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赤崎勇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9303107" y="1384144"/>
              <a:ext cx="64633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天野浩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9303107" y="1625520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中村修二</a:t>
              </a:r>
            </a:p>
          </p:txBody>
        </p:sp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9105580" y="1205991"/>
              <a:ext cx="272935" cy="158400"/>
            </a:xfrm>
            <a:prstGeom prst="rect">
              <a:avLst/>
            </a:prstGeom>
          </p:spPr>
        </p:pic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9105580" y="1448596"/>
              <a:ext cx="272935" cy="158400"/>
            </a:xfrm>
            <a:prstGeom prst="rect">
              <a:avLst/>
            </a:prstGeom>
          </p:spPr>
        </p:pic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6172" y="1691201"/>
              <a:ext cx="211750" cy="158400"/>
            </a:xfrm>
            <a:prstGeom prst="rect">
              <a:avLst/>
            </a:prstGeom>
          </p:spPr>
        </p:pic>
      </p:grpSp>
      <p:grpSp>
        <p:nvGrpSpPr>
          <p:cNvPr id="94" name="组合 93"/>
          <p:cNvGrpSpPr/>
          <p:nvPr/>
        </p:nvGrpSpPr>
        <p:grpSpPr>
          <a:xfrm>
            <a:off x="3248506" y="3484838"/>
            <a:ext cx="1936080" cy="907974"/>
            <a:chOff x="2923436" y="2930294"/>
            <a:chExt cx="1936080" cy="907974"/>
          </a:xfrm>
        </p:grpSpPr>
        <p:sp>
          <p:nvSpPr>
            <p:cNvPr id="66" name="矩形 65"/>
            <p:cNvSpPr/>
            <p:nvPr/>
          </p:nvSpPr>
          <p:spPr>
            <a:xfrm>
              <a:off x="3062229" y="2930294"/>
              <a:ext cx="114486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埃里克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白兹格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3062229" y="3212678"/>
              <a:ext cx="179728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威廉姆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艾斯科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莫尔纳尔</a:t>
              </a:r>
            </a:p>
          </p:txBody>
        </p:sp>
        <p:sp>
          <p:nvSpPr>
            <p:cNvPr id="68" name="矩形 67"/>
            <p:cNvSpPr/>
            <p:nvPr/>
          </p:nvSpPr>
          <p:spPr>
            <a:xfrm>
              <a:off x="3062229" y="3468936"/>
              <a:ext cx="1237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斯特凡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·W·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赫尔</a:t>
              </a:r>
            </a:p>
          </p:txBody>
        </p:sp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3436" y="2997324"/>
              <a:ext cx="211750" cy="158400"/>
            </a:xfrm>
            <a:prstGeom prst="rect">
              <a:avLst/>
            </a:prstGeom>
          </p:spPr>
        </p:pic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3436" y="3295415"/>
              <a:ext cx="211750" cy="158400"/>
            </a:xfrm>
            <a:prstGeom prst="rect">
              <a:avLst/>
            </a:prstGeom>
          </p:spPr>
        </p:pic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8716" y="3593505"/>
              <a:ext cx="201191" cy="158400"/>
            </a:xfrm>
            <a:prstGeom prst="rect">
              <a:avLst/>
            </a:prstGeom>
          </p:spPr>
        </p:pic>
      </p:grpSp>
      <p:grpSp>
        <p:nvGrpSpPr>
          <p:cNvPr id="93" name="组合 92"/>
          <p:cNvGrpSpPr/>
          <p:nvPr/>
        </p:nvGrpSpPr>
        <p:grpSpPr>
          <a:xfrm>
            <a:off x="7862241" y="3754606"/>
            <a:ext cx="1642469" cy="276999"/>
            <a:chOff x="7380774" y="3244334"/>
            <a:chExt cx="1642469" cy="276999"/>
          </a:xfrm>
        </p:grpSpPr>
        <p:sp>
          <p:nvSpPr>
            <p:cNvPr id="69" name="矩形 68"/>
            <p:cNvSpPr/>
            <p:nvPr/>
          </p:nvSpPr>
          <p:spPr>
            <a:xfrm>
              <a:off x="7570601" y="3244334"/>
              <a:ext cx="145264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帕特里克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莫迪亚诺</a:t>
              </a:r>
            </a:p>
          </p:txBody>
        </p:sp>
        <p:pic>
          <p:nvPicPr>
            <p:cNvPr id="90" name="图片 89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454" b="8021"/>
            <a:stretch/>
          </p:blipFill>
          <p:spPr>
            <a:xfrm>
              <a:off x="7380774" y="3313059"/>
              <a:ext cx="234060" cy="158400"/>
            </a:xfrm>
            <a:prstGeom prst="rect">
              <a:avLst/>
            </a:prstGeom>
          </p:spPr>
        </p:pic>
      </p:grpSp>
      <p:sp>
        <p:nvSpPr>
          <p:cNvPr id="104" name="文本框 103"/>
          <p:cNvSpPr txBox="1"/>
          <p:nvPr/>
        </p:nvSpPr>
        <p:spPr>
          <a:xfrm>
            <a:off x="1349336" y="489894"/>
            <a:ext cx="18453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C57B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2000" b="1" dirty="0" smtClean="0">
                <a:solidFill>
                  <a:srgbClr val="C57B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诺贝尔奖</a:t>
            </a:r>
            <a:endParaRPr lang="zh-CN" altLang="en-US" sz="2000" b="1" dirty="0">
              <a:solidFill>
                <a:srgbClr val="C57B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334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656530" y="1418014"/>
            <a:ext cx="10850880" cy="508610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" r="556"/>
          <a:stretch/>
        </p:blipFill>
        <p:spPr>
          <a:xfrm>
            <a:off x="656530" y="1424202"/>
            <a:ext cx="10850880" cy="5073732"/>
          </a:xfrm>
          <a:custGeom>
            <a:avLst/>
            <a:gdLst>
              <a:gd name="connsiteX0" fmla="*/ 784679 w 10850880"/>
              <a:gd name="connsiteY0" fmla="*/ 0 h 5073732"/>
              <a:gd name="connsiteX1" fmla="*/ 10066201 w 10850880"/>
              <a:gd name="connsiteY1" fmla="*/ 0 h 5073732"/>
              <a:gd name="connsiteX2" fmla="*/ 10119282 w 10850880"/>
              <a:gd name="connsiteY2" fmla="*/ 2680 h 5073732"/>
              <a:gd name="connsiteX3" fmla="*/ 10174020 w 10850880"/>
              <a:gd name="connsiteY3" fmla="*/ 11034 h 5073732"/>
              <a:gd name="connsiteX4" fmla="*/ 10850880 w 10850880"/>
              <a:gd name="connsiteY4" fmla="*/ 841514 h 5073732"/>
              <a:gd name="connsiteX5" fmla="*/ 10850880 w 10850880"/>
              <a:gd name="connsiteY5" fmla="*/ 4232218 h 5073732"/>
              <a:gd name="connsiteX6" fmla="*/ 10174020 w 10850880"/>
              <a:gd name="connsiteY6" fmla="*/ 5062698 h 5073732"/>
              <a:gd name="connsiteX7" fmla="*/ 10119282 w 10850880"/>
              <a:gd name="connsiteY7" fmla="*/ 5071052 h 5073732"/>
              <a:gd name="connsiteX8" fmla="*/ 10066201 w 10850880"/>
              <a:gd name="connsiteY8" fmla="*/ 5073732 h 5073732"/>
              <a:gd name="connsiteX9" fmla="*/ 784679 w 10850880"/>
              <a:gd name="connsiteY9" fmla="*/ 5073732 h 5073732"/>
              <a:gd name="connsiteX10" fmla="*/ 731598 w 10850880"/>
              <a:gd name="connsiteY10" fmla="*/ 5071052 h 5073732"/>
              <a:gd name="connsiteX11" fmla="*/ 676861 w 10850880"/>
              <a:gd name="connsiteY11" fmla="*/ 5062698 h 5073732"/>
              <a:gd name="connsiteX12" fmla="*/ 0 w 10850880"/>
              <a:gd name="connsiteY12" fmla="*/ 4232218 h 5073732"/>
              <a:gd name="connsiteX13" fmla="*/ 0 w 10850880"/>
              <a:gd name="connsiteY13" fmla="*/ 841514 h 5073732"/>
              <a:gd name="connsiteX14" fmla="*/ 676861 w 10850880"/>
              <a:gd name="connsiteY14" fmla="*/ 11034 h 5073732"/>
              <a:gd name="connsiteX15" fmla="*/ 731598 w 10850880"/>
              <a:gd name="connsiteY15" fmla="*/ 2680 h 5073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850880" h="5073732">
                <a:moveTo>
                  <a:pt x="784679" y="0"/>
                </a:moveTo>
                <a:lnTo>
                  <a:pt x="10066201" y="0"/>
                </a:lnTo>
                <a:lnTo>
                  <a:pt x="10119282" y="2680"/>
                </a:lnTo>
                <a:lnTo>
                  <a:pt x="10174020" y="11034"/>
                </a:lnTo>
                <a:cubicBezTo>
                  <a:pt x="10560303" y="90079"/>
                  <a:pt x="10850880" y="431863"/>
                  <a:pt x="10850880" y="841514"/>
                </a:cubicBezTo>
                <a:lnTo>
                  <a:pt x="10850880" y="4232218"/>
                </a:lnTo>
                <a:cubicBezTo>
                  <a:pt x="10850880" y="4641870"/>
                  <a:pt x="10560303" y="4983653"/>
                  <a:pt x="10174020" y="5062698"/>
                </a:cubicBezTo>
                <a:lnTo>
                  <a:pt x="10119282" y="5071052"/>
                </a:lnTo>
                <a:lnTo>
                  <a:pt x="10066201" y="5073732"/>
                </a:lnTo>
                <a:lnTo>
                  <a:pt x="784679" y="5073732"/>
                </a:lnTo>
                <a:lnTo>
                  <a:pt x="731598" y="5071052"/>
                </a:lnTo>
                <a:lnTo>
                  <a:pt x="676861" y="5062698"/>
                </a:lnTo>
                <a:cubicBezTo>
                  <a:pt x="290577" y="4983653"/>
                  <a:pt x="0" y="4641870"/>
                  <a:pt x="0" y="4232218"/>
                </a:cubicBezTo>
                <a:lnTo>
                  <a:pt x="0" y="841514"/>
                </a:lnTo>
                <a:cubicBezTo>
                  <a:pt x="0" y="431863"/>
                  <a:pt x="290577" y="90079"/>
                  <a:pt x="676861" y="11034"/>
                </a:cubicBezTo>
                <a:lnTo>
                  <a:pt x="731598" y="2680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/>
        </p:nvSpPr>
        <p:spPr>
          <a:xfrm>
            <a:off x="1349336" y="489894"/>
            <a:ext cx="18453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C57B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2000" b="1" dirty="0" smtClean="0">
                <a:solidFill>
                  <a:srgbClr val="C57B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诺贝尔奖</a:t>
            </a:r>
            <a:endParaRPr lang="zh-CN" altLang="en-US" sz="2000" b="1" dirty="0">
              <a:solidFill>
                <a:srgbClr val="C57B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818" y="4725365"/>
            <a:ext cx="1579001" cy="157900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7"/>
          <a:stretch>
            <a:fillRect/>
          </a:stretch>
        </p:blipFill>
        <p:spPr>
          <a:xfrm flipH="1" flipV="1">
            <a:off x="656530" y="1418747"/>
            <a:ext cx="2953650" cy="5084642"/>
          </a:xfrm>
          <a:custGeom>
            <a:avLst/>
            <a:gdLst>
              <a:gd name="connsiteX0" fmla="*/ 2120463 w 2953650"/>
              <a:gd name="connsiteY0" fmla="*/ 5084642 h 5084642"/>
              <a:gd name="connsiteX1" fmla="*/ 484256 w 2953650"/>
              <a:gd name="connsiteY1" fmla="*/ 5084642 h 5084642"/>
              <a:gd name="connsiteX2" fmla="*/ 373744 w 2953650"/>
              <a:gd name="connsiteY2" fmla="*/ 5023659 h 5084642"/>
              <a:gd name="connsiteX3" fmla="*/ 0 w 2953650"/>
              <a:gd name="connsiteY3" fmla="*/ 4309020 h 5084642"/>
              <a:gd name="connsiteX4" fmla="*/ 0 w 2953650"/>
              <a:gd name="connsiteY4" fmla="*/ 861825 h 5084642"/>
              <a:gd name="connsiteX5" fmla="*/ 847702 w 2953650"/>
              <a:gd name="connsiteY5" fmla="*/ 0 h 5084642"/>
              <a:gd name="connsiteX6" fmla="*/ 2120465 w 2953650"/>
              <a:gd name="connsiteY6" fmla="*/ 0 h 5084642"/>
              <a:gd name="connsiteX7" fmla="*/ 2192621 w 2953650"/>
              <a:gd name="connsiteY7" fmla="*/ 3644 h 5084642"/>
              <a:gd name="connsiteX8" fmla="*/ 2953650 w 2953650"/>
              <a:gd name="connsiteY8" fmla="*/ 846969 h 5084642"/>
              <a:gd name="connsiteX9" fmla="*/ 2953650 w 2953650"/>
              <a:gd name="connsiteY9" fmla="*/ 4237673 h 5084642"/>
              <a:gd name="connsiteX10" fmla="*/ 2192621 w 2953650"/>
              <a:gd name="connsiteY10" fmla="*/ 5080999 h 508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53650" h="5084642">
                <a:moveTo>
                  <a:pt x="2120463" y="5084642"/>
                </a:moveTo>
                <a:lnTo>
                  <a:pt x="484256" y="5084642"/>
                </a:lnTo>
                <a:lnTo>
                  <a:pt x="373744" y="5023659"/>
                </a:lnTo>
                <a:cubicBezTo>
                  <a:pt x="148254" y="4868783"/>
                  <a:pt x="0" y="4606503"/>
                  <a:pt x="0" y="4309020"/>
                </a:cubicBezTo>
                <a:lnTo>
                  <a:pt x="0" y="861825"/>
                </a:lnTo>
                <a:cubicBezTo>
                  <a:pt x="0" y="385852"/>
                  <a:pt x="379529" y="0"/>
                  <a:pt x="847702" y="0"/>
                </a:cubicBezTo>
                <a:lnTo>
                  <a:pt x="2120465" y="0"/>
                </a:lnTo>
                <a:lnTo>
                  <a:pt x="2192621" y="3644"/>
                </a:lnTo>
                <a:cubicBezTo>
                  <a:pt x="2620080" y="47055"/>
                  <a:pt x="2953650" y="408057"/>
                  <a:pt x="2953650" y="846969"/>
                </a:cubicBezTo>
                <a:lnTo>
                  <a:pt x="2953650" y="4237673"/>
                </a:lnTo>
                <a:cubicBezTo>
                  <a:pt x="2953650" y="4676585"/>
                  <a:pt x="2620080" y="5037588"/>
                  <a:pt x="2192621" y="5080999"/>
                </a:cubicBez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4460" y="1554117"/>
            <a:ext cx="2432515" cy="646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675" y="1827127"/>
            <a:ext cx="4720666" cy="4720666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5614" y="1371600"/>
            <a:ext cx="6150355" cy="50292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7232923" y="4725365"/>
            <a:ext cx="2662908" cy="12899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spc="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6</a:t>
            </a:r>
            <a:r>
              <a:rPr lang="zh-CN" altLang="en-US" spc="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次陪跑文学奖</a:t>
            </a:r>
            <a:endParaRPr lang="en-US" altLang="zh-CN" spc="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依旧</a:t>
            </a:r>
            <a:r>
              <a:rPr lang="zh-CN" altLang="en-US" spc="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是打酱油角色</a:t>
            </a:r>
            <a:r>
              <a:rPr lang="en-US" altLang="zh-CN" spc="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pc="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395483" y="4525310"/>
            <a:ext cx="1918378" cy="400110"/>
            <a:chOff x="7251293" y="4525310"/>
            <a:chExt cx="1918378" cy="400110"/>
          </a:xfrm>
        </p:grpSpPr>
        <p:sp>
          <p:nvSpPr>
            <p:cNvPr id="10" name="矩形 9"/>
            <p:cNvSpPr/>
            <p:nvPr/>
          </p:nvSpPr>
          <p:spPr>
            <a:xfrm>
              <a:off x="7959083" y="4525310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anose="02000000000000000000" pitchFamily="2" charset="-122"/>
                  <a:ea typeface="方正正粗黑简体" panose="02000000000000000000" pitchFamily="2" charset="-122"/>
                </a:rPr>
                <a:t>村上春树</a:t>
              </a: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251293" y="4537330"/>
              <a:ext cx="648000" cy="3760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433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49336" y="489894"/>
            <a:ext cx="32255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C57B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114</a:t>
            </a:r>
            <a:r>
              <a:rPr lang="zh-CN" altLang="en-US" sz="2000" b="1" dirty="0" smtClean="0">
                <a:solidFill>
                  <a:srgbClr val="C57B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岁诺贝尔奖的变与不变</a:t>
            </a:r>
            <a:endParaRPr lang="zh-CN" altLang="en-US" sz="2000" b="1" dirty="0">
              <a:solidFill>
                <a:srgbClr val="C57B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757646" y="5460279"/>
            <a:ext cx="10567851" cy="0"/>
          </a:xfrm>
          <a:prstGeom prst="line">
            <a:avLst/>
          </a:prstGeom>
          <a:ln>
            <a:solidFill>
              <a:srgbClr val="8E492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3" name="组合 252"/>
          <p:cNvGrpSpPr/>
          <p:nvPr/>
        </p:nvGrpSpPr>
        <p:grpSpPr>
          <a:xfrm>
            <a:off x="10476212" y="4057770"/>
            <a:ext cx="663574" cy="1402509"/>
            <a:chOff x="10476212" y="4057770"/>
            <a:chExt cx="663574" cy="1402509"/>
          </a:xfrm>
        </p:grpSpPr>
        <p:grpSp>
          <p:nvGrpSpPr>
            <p:cNvPr id="71" name="组合 70"/>
            <p:cNvGrpSpPr/>
            <p:nvPr/>
          </p:nvGrpSpPr>
          <p:grpSpPr>
            <a:xfrm>
              <a:off x="10476212" y="4470315"/>
              <a:ext cx="663574" cy="989964"/>
              <a:chOff x="5736129" y="1171576"/>
              <a:chExt cx="2926163" cy="4365444"/>
            </a:xfrm>
          </p:grpSpPr>
          <p:sp>
            <p:nvSpPr>
              <p:cNvPr id="69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0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1" name="文本框 170"/>
            <p:cNvSpPr txBox="1"/>
            <p:nvPr/>
          </p:nvSpPr>
          <p:spPr>
            <a:xfrm>
              <a:off x="10553418" y="4057770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8E4920"/>
                  </a:solidFill>
                  <a:ea typeface="创艺简宋体" pitchFamily="2" charset="-122"/>
                </a:rPr>
                <a:t>77%</a:t>
              </a:r>
              <a:endParaRPr lang="zh-CN" altLang="en-US" dirty="0">
                <a:solidFill>
                  <a:srgbClr val="8E4920"/>
                </a:solidFill>
                <a:ea typeface="创艺简宋体" pitchFamily="2" charset="-122"/>
              </a:endParaRPr>
            </a:p>
          </p:txBody>
        </p:sp>
      </p:grpSp>
      <p:grpSp>
        <p:nvGrpSpPr>
          <p:cNvPr id="252" name="组合 251"/>
          <p:cNvGrpSpPr/>
          <p:nvPr/>
        </p:nvGrpSpPr>
        <p:grpSpPr>
          <a:xfrm>
            <a:off x="9520720" y="3742983"/>
            <a:ext cx="663574" cy="1717296"/>
            <a:chOff x="9516310" y="3742983"/>
            <a:chExt cx="663574" cy="1717296"/>
          </a:xfrm>
        </p:grpSpPr>
        <p:grpSp>
          <p:nvGrpSpPr>
            <p:cNvPr id="84" name="组合 83"/>
            <p:cNvGrpSpPr/>
            <p:nvPr/>
          </p:nvGrpSpPr>
          <p:grpSpPr>
            <a:xfrm>
              <a:off x="9516310" y="4470315"/>
              <a:ext cx="663574" cy="989964"/>
              <a:chOff x="5736129" y="1171576"/>
              <a:chExt cx="2926163" cy="4365444"/>
            </a:xfrm>
          </p:grpSpPr>
          <p:sp>
            <p:nvSpPr>
              <p:cNvPr id="85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6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8" name="组合 137"/>
            <p:cNvGrpSpPr/>
            <p:nvPr/>
          </p:nvGrpSpPr>
          <p:grpSpPr>
            <a:xfrm>
              <a:off x="9516310" y="4069129"/>
              <a:ext cx="663574" cy="989964"/>
              <a:chOff x="5736129" y="1171576"/>
              <a:chExt cx="2926163" cy="4365444"/>
            </a:xfrm>
          </p:grpSpPr>
          <p:sp>
            <p:nvSpPr>
              <p:cNvPr id="139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40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2" name="文本框 171"/>
            <p:cNvSpPr txBox="1"/>
            <p:nvPr/>
          </p:nvSpPr>
          <p:spPr>
            <a:xfrm>
              <a:off x="9559959" y="3742983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8E4920"/>
                  </a:solidFill>
                  <a:ea typeface="创艺简宋体" pitchFamily="2" charset="-122"/>
                </a:rPr>
                <a:t>82%</a:t>
              </a:r>
              <a:endParaRPr lang="zh-CN" altLang="en-US" dirty="0">
                <a:solidFill>
                  <a:srgbClr val="8E4920"/>
                </a:solidFill>
                <a:ea typeface="创艺简宋体" pitchFamily="2" charset="-122"/>
              </a:endParaRPr>
            </a:p>
          </p:txBody>
        </p:sp>
      </p:grpSp>
      <p:grpSp>
        <p:nvGrpSpPr>
          <p:cNvPr id="251" name="组合 250"/>
          <p:cNvGrpSpPr/>
          <p:nvPr/>
        </p:nvGrpSpPr>
        <p:grpSpPr>
          <a:xfrm>
            <a:off x="8565226" y="3580920"/>
            <a:ext cx="663574" cy="1879359"/>
            <a:chOff x="8556408" y="3580920"/>
            <a:chExt cx="663574" cy="1879359"/>
          </a:xfrm>
        </p:grpSpPr>
        <p:grpSp>
          <p:nvGrpSpPr>
            <p:cNvPr id="87" name="组合 86"/>
            <p:cNvGrpSpPr/>
            <p:nvPr/>
          </p:nvGrpSpPr>
          <p:grpSpPr>
            <a:xfrm>
              <a:off x="8556408" y="4470315"/>
              <a:ext cx="663574" cy="989964"/>
              <a:chOff x="5736129" y="1171576"/>
              <a:chExt cx="2926163" cy="4365444"/>
            </a:xfrm>
          </p:grpSpPr>
          <p:sp>
            <p:nvSpPr>
              <p:cNvPr id="88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9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>
              <a:off x="8556408" y="3920352"/>
              <a:ext cx="663574" cy="989964"/>
              <a:chOff x="5736129" y="1171576"/>
              <a:chExt cx="2926163" cy="4365444"/>
            </a:xfrm>
          </p:grpSpPr>
          <p:sp>
            <p:nvSpPr>
              <p:cNvPr id="142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43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3" name="文本框 172"/>
            <p:cNvSpPr txBox="1"/>
            <p:nvPr/>
          </p:nvSpPr>
          <p:spPr>
            <a:xfrm>
              <a:off x="8600057" y="3580920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8E4920"/>
                  </a:solidFill>
                  <a:ea typeface="创艺简宋体" pitchFamily="2" charset="-122"/>
                </a:rPr>
                <a:t>84%</a:t>
              </a:r>
              <a:endParaRPr lang="zh-CN" altLang="en-US" dirty="0">
                <a:solidFill>
                  <a:srgbClr val="8E4920"/>
                </a:solidFill>
                <a:ea typeface="创艺简宋体" pitchFamily="2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7609732" y="3262806"/>
            <a:ext cx="663574" cy="2197473"/>
            <a:chOff x="7596506" y="3262806"/>
            <a:chExt cx="663574" cy="2197473"/>
          </a:xfrm>
        </p:grpSpPr>
        <p:grpSp>
          <p:nvGrpSpPr>
            <p:cNvPr id="90" name="组合 89"/>
            <p:cNvGrpSpPr/>
            <p:nvPr/>
          </p:nvGrpSpPr>
          <p:grpSpPr>
            <a:xfrm>
              <a:off x="7596506" y="4470315"/>
              <a:ext cx="663574" cy="989964"/>
              <a:chOff x="5736129" y="1171576"/>
              <a:chExt cx="2926163" cy="4365444"/>
            </a:xfrm>
          </p:grpSpPr>
          <p:sp>
            <p:nvSpPr>
              <p:cNvPr id="91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2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8" name="组合 147"/>
            <p:cNvGrpSpPr/>
            <p:nvPr/>
          </p:nvGrpSpPr>
          <p:grpSpPr>
            <a:xfrm>
              <a:off x="7596506" y="4002735"/>
              <a:ext cx="663574" cy="989964"/>
              <a:chOff x="5736129" y="1171576"/>
              <a:chExt cx="2926163" cy="4365444"/>
            </a:xfrm>
          </p:grpSpPr>
          <p:sp>
            <p:nvSpPr>
              <p:cNvPr id="149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0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1" name="组合 150"/>
            <p:cNvGrpSpPr/>
            <p:nvPr/>
          </p:nvGrpSpPr>
          <p:grpSpPr>
            <a:xfrm>
              <a:off x="7596506" y="3575638"/>
              <a:ext cx="663574" cy="989964"/>
              <a:chOff x="5736129" y="1171576"/>
              <a:chExt cx="2926163" cy="4365444"/>
            </a:xfrm>
          </p:grpSpPr>
          <p:sp>
            <p:nvSpPr>
              <p:cNvPr id="152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3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4" name="文本框 173"/>
            <p:cNvSpPr txBox="1"/>
            <p:nvPr/>
          </p:nvSpPr>
          <p:spPr>
            <a:xfrm>
              <a:off x="7631278" y="3262806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8E4920"/>
                  </a:solidFill>
                  <a:ea typeface="创艺简宋体" pitchFamily="2" charset="-122"/>
                </a:rPr>
                <a:t>91%</a:t>
              </a:r>
              <a:endParaRPr lang="zh-CN" altLang="en-US" dirty="0">
                <a:solidFill>
                  <a:srgbClr val="8E4920"/>
                </a:solidFill>
                <a:ea typeface="创艺简宋体" pitchFamily="2" charset="-122"/>
              </a:endParaRPr>
            </a:p>
          </p:txBody>
        </p:sp>
      </p:grpSp>
      <p:grpSp>
        <p:nvGrpSpPr>
          <p:cNvPr id="249" name="组合 248"/>
          <p:cNvGrpSpPr/>
          <p:nvPr/>
        </p:nvGrpSpPr>
        <p:grpSpPr>
          <a:xfrm>
            <a:off x="6654238" y="3366842"/>
            <a:ext cx="663574" cy="2093437"/>
            <a:chOff x="6636604" y="3366842"/>
            <a:chExt cx="663574" cy="2093437"/>
          </a:xfrm>
        </p:grpSpPr>
        <p:grpSp>
          <p:nvGrpSpPr>
            <p:cNvPr id="93" name="组合 92"/>
            <p:cNvGrpSpPr/>
            <p:nvPr/>
          </p:nvGrpSpPr>
          <p:grpSpPr>
            <a:xfrm>
              <a:off x="6636604" y="4470315"/>
              <a:ext cx="663574" cy="989964"/>
              <a:chOff x="5736129" y="1171576"/>
              <a:chExt cx="2926163" cy="4365444"/>
            </a:xfrm>
          </p:grpSpPr>
          <p:sp>
            <p:nvSpPr>
              <p:cNvPr id="94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5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4" name="组合 153"/>
            <p:cNvGrpSpPr/>
            <p:nvPr/>
          </p:nvGrpSpPr>
          <p:grpSpPr>
            <a:xfrm>
              <a:off x="6636604" y="4106995"/>
              <a:ext cx="663574" cy="989964"/>
              <a:chOff x="5736129" y="1171576"/>
              <a:chExt cx="2926163" cy="4365444"/>
            </a:xfrm>
          </p:grpSpPr>
          <p:sp>
            <p:nvSpPr>
              <p:cNvPr id="155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6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3" name="组合 162"/>
            <p:cNvGrpSpPr/>
            <p:nvPr/>
          </p:nvGrpSpPr>
          <p:grpSpPr>
            <a:xfrm>
              <a:off x="6636604" y="3700352"/>
              <a:ext cx="663574" cy="989964"/>
              <a:chOff x="5736129" y="1171576"/>
              <a:chExt cx="2926163" cy="4365444"/>
            </a:xfrm>
          </p:grpSpPr>
          <p:sp>
            <p:nvSpPr>
              <p:cNvPr id="164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5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6" name="文本框 175"/>
            <p:cNvSpPr txBox="1"/>
            <p:nvPr/>
          </p:nvSpPr>
          <p:spPr>
            <a:xfrm>
              <a:off x="6715673" y="3366842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8E4920"/>
                  </a:solidFill>
                  <a:ea typeface="创艺简宋体" pitchFamily="2" charset="-122"/>
                </a:rPr>
                <a:t>88%</a:t>
              </a:r>
              <a:endParaRPr lang="zh-CN" altLang="en-US" dirty="0">
                <a:solidFill>
                  <a:srgbClr val="8E4920"/>
                </a:solidFill>
                <a:ea typeface="创艺简宋体" pitchFamily="2" charset="-122"/>
              </a:endParaRPr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5698744" y="3393486"/>
            <a:ext cx="663574" cy="2066793"/>
            <a:chOff x="5676702" y="3393486"/>
            <a:chExt cx="663574" cy="2066793"/>
          </a:xfrm>
        </p:grpSpPr>
        <p:grpSp>
          <p:nvGrpSpPr>
            <p:cNvPr id="96" name="组合 95"/>
            <p:cNvGrpSpPr/>
            <p:nvPr/>
          </p:nvGrpSpPr>
          <p:grpSpPr>
            <a:xfrm>
              <a:off x="5676702" y="4470315"/>
              <a:ext cx="663574" cy="989964"/>
              <a:chOff x="5736129" y="1171576"/>
              <a:chExt cx="2926163" cy="4365444"/>
            </a:xfrm>
          </p:grpSpPr>
          <p:sp>
            <p:nvSpPr>
              <p:cNvPr id="97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8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7" name="组合 156"/>
            <p:cNvGrpSpPr/>
            <p:nvPr/>
          </p:nvGrpSpPr>
          <p:grpSpPr>
            <a:xfrm>
              <a:off x="5676702" y="4120804"/>
              <a:ext cx="663574" cy="989964"/>
              <a:chOff x="5736129" y="1171576"/>
              <a:chExt cx="2926163" cy="4365444"/>
            </a:xfrm>
          </p:grpSpPr>
          <p:sp>
            <p:nvSpPr>
              <p:cNvPr id="158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9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5676702" y="3749989"/>
              <a:ext cx="663574" cy="989964"/>
              <a:chOff x="5736129" y="1171576"/>
              <a:chExt cx="2926163" cy="4365444"/>
            </a:xfrm>
          </p:grpSpPr>
          <p:sp>
            <p:nvSpPr>
              <p:cNvPr id="167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8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7" name="文本框 176"/>
            <p:cNvSpPr txBox="1"/>
            <p:nvPr/>
          </p:nvSpPr>
          <p:spPr>
            <a:xfrm>
              <a:off x="5720447" y="3393486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8E4920"/>
                  </a:solidFill>
                  <a:ea typeface="创艺简宋体" pitchFamily="2" charset="-122"/>
                </a:rPr>
                <a:t>87%</a:t>
              </a:r>
              <a:endParaRPr lang="zh-CN" altLang="en-US" dirty="0">
                <a:solidFill>
                  <a:srgbClr val="8E4920"/>
                </a:solidFill>
                <a:ea typeface="创艺简宋体" pitchFamily="2" charset="-122"/>
              </a:endParaRPr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4743250" y="3236680"/>
            <a:ext cx="663574" cy="2223599"/>
            <a:chOff x="4716800" y="3236680"/>
            <a:chExt cx="663574" cy="2223599"/>
          </a:xfrm>
        </p:grpSpPr>
        <p:grpSp>
          <p:nvGrpSpPr>
            <p:cNvPr id="99" name="组合 98"/>
            <p:cNvGrpSpPr/>
            <p:nvPr/>
          </p:nvGrpSpPr>
          <p:grpSpPr>
            <a:xfrm>
              <a:off x="4716800" y="4470315"/>
              <a:ext cx="663574" cy="989964"/>
              <a:chOff x="5736129" y="1171576"/>
              <a:chExt cx="2926163" cy="4365444"/>
            </a:xfrm>
          </p:grpSpPr>
          <p:sp>
            <p:nvSpPr>
              <p:cNvPr id="100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1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4716800" y="4041680"/>
              <a:ext cx="663574" cy="989964"/>
              <a:chOff x="5736129" y="1171576"/>
              <a:chExt cx="2926163" cy="4365444"/>
            </a:xfrm>
          </p:grpSpPr>
          <p:sp>
            <p:nvSpPr>
              <p:cNvPr id="133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4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5" name="组合 134"/>
            <p:cNvGrpSpPr/>
            <p:nvPr/>
          </p:nvGrpSpPr>
          <p:grpSpPr>
            <a:xfrm>
              <a:off x="4716800" y="3514214"/>
              <a:ext cx="663574" cy="989964"/>
              <a:chOff x="5736129" y="1171576"/>
              <a:chExt cx="2926163" cy="4365444"/>
            </a:xfrm>
          </p:grpSpPr>
          <p:sp>
            <p:nvSpPr>
              <p:cNvPr id="136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7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8" name="文本框 177"/>
            <p:cNvSpPr txBox="1"/>
            <p:nvPr/>
          </p:nvSpPr>
          <p:spPr>
            <a:xfrm>
              <a:off x="4774036" y="3236680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8E4920"/>
                  </a:solidFill>
                  <a:ea typeface="创艺简宋体" pitchFamily="2" charset="-122"/>
                </a:rPr>
                <a:t>92%</a:t>
              </a:r>
              <a:endParaRPr lang="zh-CN" altLang="en-US" dirty="0">
                <a:solidFill>
                  <a:srgbClr val="8E4920"/>
                </a:solidFill>
                <a:ea typeface="创艺简宋体" pitchFamily="2" charset="-122"/>
              </a:endParaRPr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3787756" y="2664299"/>
            <a:ext cx="663574" cy="2795980"/>
            <a:chOff x="3756898" y="2664299"/>
            <a:chExt cx="663574" cy="2795980"/>
          </a:xfrm>
        </p:grpSpPr>
        <p:grpSp>
          <p:nvGrpSpPr>
            <p:cNvPr id="102" name="组合 101"/>
            <p:cNvGrpSpPr/>
            <p:nvPr/>
          </p:nvGrpSpPr>
          <p:grpSpPr>
            <a:xfrm>
              <a:off x="3756898" y="4470315"/>
              <a:ext cx="663574" cy="989964"/>
              <a:chOff x="5736129" y="1171576"/>
              <a:chExt cx="2926163" cy="4365444"/>
            </a:xfrm>
          </p:grpSpPr>
          <p:sp>
            <p:nvSpPr>
              <p:cNvPr id="103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4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3756898" y="4021106"/>
              <a:ext cx="663574" cy="989964"/>
              <a:chOff x="5736129" y="1171576"/>
              <a:chExt cx="2926163" cy="4365444"/>
            </a:xfrm>
          </p:grpSpPr>
          <p:sp>
            <p:nvSpPr>
              <p:cNvPr id="127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8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9" name="组合 128"/>
            <p:cNvGrpSpPr/>
            <p:nvPr/>
          </p:nvGrpSpPr>
          <p:grpSpPr>
            <a:xfrm>
              <a:off x="3756898" y="3525892"/>
              <a:ext cx="663574" cy="989964"/>
              <a:chOff x="5736129" y="1171576"/>
              <a:chExt cx="2926163" cy="4365444"/>
            </a:xfrm>
          </p:grpSpPr>
          <p:sp>
            <p:nvSpPr>
              <p:cNvPr id="130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1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9" name="组合 178"/>
            <p:cNvGrpSpPr/>
            <p:nvPr/>
          </p:nvGrpSpPr>
          <p:grpSpPr>
            <a:xfrm>
              <a:off x="3756898" y="2953987"/>
              <a:ext cx="663574" cy="989964"/>
              <a:chOff x="5736129" y="1171576"/>
              <a:chExt cx="2926163" cy="4365444"/>
            </a:xfrm>
          </p:grpSpPr>
          <p:sp>
            <p:nvSpPr>
              <p:cNvPr id="180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1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2" name="文本框 181"/>
            <p:cNvSpPr txBox="1"/>
            <p:nvPr/>
          </p:nvSpPr>
          <p:spPr>
            <a:xfrm>
              <a:off x="3789486" y="2664299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8E4920"/>
                  </a:solidFill>
                  <a:ea typeface="创艺简宋体" pitchFamily="2" charset="-122"/>
                </a:rPr>
                <a:t>98%</a:t>
              </a:r>
              <a:endParaRPr lang="zh-CN" altLang="en-US" dirty="0">
                <a:solidFill>
                  <a:srgbClr val="8E4920"/>
                </a:solidFill>
                <a:ea typeface="创艺简宋体" pitchFamily="2" charset="-122"/>
              </a:endParaRPr>
            </a:p>
          </p:txBody>
        </p:sp>
      </p:grpSp>
      <p:grpSp>
        <p:nvGrpSpPr>
          <p:cNvPr id="243" name="组合 242"/>
          <p:cNvGrpSpPr/>
          <p:nvPr/>
        </p:nvGrpSpPr>
        <p:grpSpPr>
          <a:xfrm>
            <a:off x="921274" y="2700773"/>
            <a:ext cx="663574" cy="2759506"/>
            <a:chOff x="921274" y="2700773"/>
            <a:chExt cx="663574" cy="2759506"/>
          </a:xfrm>
        </p:grpSpPr>
        <p:grpSp>
          <p:nvGrpSpPr>
            <p:cNvPr id="183" name="组合 182"/>
            <p:cNvGrpSpPr/>
            <p:nvPr/>
          </p:nvGrpSpPr>
          <p:grpSpPr>
            <a:xfrm>
              <a:off x="921274" y="4470315"/>
              <a:ext cx="663574" cy="989964"/>
              <a:chOff x="5736129" y="1171576"/>
              <a:chExt cx="2926163" cy="4365444"/>
            </a:xfrm>
          </p:grpSpPr>
          <p:sp>
            <p:nvSpPr>
              <p:cNvPr id="184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5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6" name="组合 185"/>
            <p:cNvGrpSpPr/>
            <p:nvPr/>
          </p:nvGrpSpPr>
          <p:grpSpPr>
            <a:xfrm>
              <a:off x="921274" y="3975333"/>
              <a:ext cx="663574" cy="989964"/>
              <a:chOff x="5736129" y="1171576"/>
              <a:chExt cx="2926163" cy="4365444"/>
            </a:xfrm>
          </p:grpSpPr>
          <p:sp>
            <p:nvSpPr>
              <p:cNvPr id="187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8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9" name="组合 188"/>
            <p:cNvGrpSpPr/>
            <p:nvPr/>
          </p:nvGrpSpPr>
          <p:grpSpPr>
            <a:xfrm>
              <a:off x="921274" y="3485511"/>
              <a:ext cx="663574" cy="989964"/>
              <a:chOff x="5736129" y="1171576"/>
              <a:chExt cx="2926163" cy="4365444"/>
            </a:xfrm>
          </p:grpSpPr>
          <p:sp>
            <p:nvSpPr>
              <p:cNvPr id="190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1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2" name="组合 191"/>
            <p:cNvGrpSpPr/>
            <p:nvPr/>
          </p:nvGrpSpPr>
          <p:grpSpPr>
            <a:xfrm>
              <a:off x="921274" y="3032652"/>
              <a:ext cx="663574" cy="989964"/>
              <a:chOff x="5736129" y="1171576"/>
              <a:chExt cx="2926163" cy="4365444"/>
            </a:xfrm>
          </p:grpSpPr>
          <p:sp>
            <p:nvSpPr>
              <p:cNvPr id="193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4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7" name="文本框 206"/>
            <p:cNvSpPr txBox="1"/>
            <p:nvPr/>
          </p:nvSpPr>
          <p:spPr>
            <a:xfrm>
              <a:off x="1000176" y="2700773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8E4920"/>
                  </a:solidFill>
                  <a:ea typeface="创艺简宋体" pitchFamily="2" charset="-122"/>
                </a:rPr>
                <a:t>97%</a:t>
              </a:r>
              <a:endParaRPr lang="zh-CN" altLang="en-US" dirty="0">
                <a:solidFill>
                  <a:srgbClr val="8E4920"/>
                </a:solidFill>
                <a:ea typeface="创艺简宋体" pitchFamily="2" charset="-122"/>
              </a:endParaRPr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2832262" y="2782521"/>
            <a:ext cx="663574" cy="2677758"/>
            <a:chOff x="2796996" y="2782521"/>
            <a:chExt cx="663574" cy="2677758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796996" y="4470315"/>
              <a:ext cx="663574" cy="989964"/>
              <a:chOff x="5736129" y="1171576"/>
              <a:chExt cx="2926163" cy="4365444"/>
            </a:xfrm>
          </p:grpSpPr>
          <p:sp>
            <p:nvSpPr>
              <p:cNvPr id="106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7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2796996" y="4037760"/>
              <a:ext cx="663574" cy="989964"/>
              <a:chOff x="5736129" y="1171576"/>
              <a:chExt cx="2926163" cy="4365444"/>
            </a:xfrm>
          </p:grpSpPr>
          <p:sp>
            <p:nvSpPr>
              <p:cNvPr id="118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9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>
              <a:off x="2796996" y="3575167"/>
              <a:ext cx="663574" cy="989964"/>
              <a:chOff x="5736129" y="1171576"/>
              <a:chExt cx="2926163" cy="4365444"/>
            </a:xfrm>
          </p:grpSpPr>
          <p:sp>
            <p:nvSpPr>
              <p:cNvPr id="124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5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4" name="组合 203"/>
            <p:cNvGrpSpPr/>
            <p:nvPr/>
          </p:nvGrpSpPr>
          <p:grpSpPr>
            <a:xfrm>
              <a:off x="2796996" y="3084097"/>
              <a:ext cx="663574" cy="989964"/>
              <a:chOff x="5736129" y="1171576"/>
              <a:chExt cx="2926163" cy="4365444"/>
            </a:xfrm>
          </p:grpSpPr>
          <p:sp>
            <p:nvSpPr>
              <p:cNvPr id="205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6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8" name="文本框 207"/>
            <p:cNvSpPr txBox="1"/>
            <p:nvPr/>
          </p:nvSpPr>
          <p:spPr>
            <a:xfrm>
              <a:off x="2851696" y="2782521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8E4920"/>
                  </a:solidFill>
                  <a:ea typeface="创艺简宋体" pitchFamily="2" charset="-122"/>
                </a:rPr>
                <a:t>96%</a:t>
              </a:r>
              <a:endParaRPr lang="zh-CN" altLang="en-US" dirty="0">
                <a:solidFill>
                  <a:srgbClr val="8E4920"/>
                </a:solidFill>
                <a:ea typeface="创艺简宋体" pitchFamily="2" charset="-122"/>
              </a:endParaRPr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1876768" y="2835172"/>
            <a:ext cx="663574" cy="2625107"/>
            <a:chOff x="1837094" y="2835172"/>
            <a:chExt cx="663574" cy="2625107"/>
          </a:xfrm>
        </p:grpSpPr>
        <p:grpSp>
          <p:nvGrpSpPr>
            <p:cNvPr id="108" name="组合 107"/>
            <p:cNvGrpSpPr/>
            <p:nvPr/>
          </p:nvGrpSpPr>
          <p:grpSpPr>
            <a:xfrm>
              <a:off x="1837094" y="4470315"/>
              <a:ext cx="663574" cy="989964"/>
              <a:chOff x="5736129" y="1171576"/>
              <a:chExt cx="2926163" cy="4365444"/>
            </a:xfrm>
          </p:grpSpPr>
          <p:sp>
            <p:nvSpPr>
              <p:cNvPr id="109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0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1837094" y="4027585"/>
              <a:ext cx="663574" cy="989964"/>
              <a:chOff x="5736129" y="1171576"/>
              <a:chExt cx="2926163" cy="4365444"/>
            </a:xfrm>
          </p:grpSpPr>
          <p:sp>
            <p:nvSpPr>
              <p:cNvPr id="115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6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1837094" y="3550826"/>
              <a:ext cx="663574" cy="989964"/>
              <a:chOff x="5736129" y="1171576"/>
              <a:chExt cx="2926163" cy="4365444"/>
            </a:xfrm>
          </p:grpSpPr>
          <p:sp>
            <p:nvSpPr>
              <p:cNvPr id="121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2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1" name="组合 200"/>
            <p:cNvGrpSpPr/>
            <p:nvPr/>
          </p:nvGrpSpPr>
          <p:grpSpPr>
            <a:xfrm>
              <a:off x="1837094" y="3175538"/>
              <a:ext cx="663574" cy="989964"/>
              <a:chOff x="5736129" y="1171576"/>
              <a:chExt cx="2926163" cy="4365444"/>
            </a:xfrm>
          </p:grpSpPr>
          <p:sp>
            <p:nvSpPr>
              <p:cNvPr id="202" name="Freeform 18"/>
              <p:cNvSpPr>
                <a:spLocks/>
              </p:cNvSpPr>
              <p:nvPr/>
            </p:nvSpPr>
            <p:spPr bwMode="auto">
              <a:xfrm>
                <a:off x="7051847" y="1171576"/>
                <a:ext cx="1610445" cy="4365444"/>
              </a:xfrm>
              <a:custGeom>
                <a:avLst/>
                <a:gdLst>
                  <a:gd name="T0" fmla="*/ 611 w 611"/>
                  <a:gd name="T1" fmla="*/ 1880 h 2075"/>
                  <a:gd name="T2" fmla="*/ 0 w 611"/>
                  <a:gd name="T3" fmla="*/ 2075 h 2075"/>
                  <a:gd name="T4" fmla="*/ 50 w 611"/>
                  <a:gd name="T5" fmla="*/ 0 h 2075"/>
                  <a:gd name="T6" fmla="*/ 611 w 611"/>
                  <a:gd name="T7" fmla="*/ 1880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075">
                    <a:moveTo>
                      <a:pt x="611" y="1880"/>
                    </a:moveTo>
                    <a:lnTo>
                      <a:pt x="0" y="2075"/>
                    </a:lnTo>
                    <a:lnTo>
                      <a:pt x="50" y="0"/>
                    </a:lnTo>
                    <a:lnTo>
                      <a:pt x="611" y="1880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3" name="Freeform 19"/>
              <p:cNvSpPr>
                <a:spLocks/>
              </p:cNvSpPr>
              <p:nvPr/>
            </p:nvSpPr>
            <p:spPr bwMode="auto">
              <a:xfrm>
                <a:off x="5736129" y="1171576"/>
                <a:ext cx="1460206" cy="4365444"/>
              </a:xfrm>
              <a:custGeom>
                <a:avLst/>
                <a:gdLst>
                  <a:gd name="T0" fmla="*/ 504 w 554"/>
                  <a:gd name="T1" fmla="*/ 2075 h 2075"/>
                  <a:gd name="T2" fmla="*/ 0 w 554"/>
                  <a:gd name="T3" fmla="*/ 1800 h 2075"/>
                  <a:gd name="T4" fmla="*/ 554 w 554"/>
                  <a:gd name="T5" fmla="*/ 0 h 2075"/>
                  <a:gd name="T6" fmla="*/ 504 w 554"/>
                  <a:gd name="T7" fmla="*/ 2075 h 2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4" h="2075">
                    <a:moveTo>
                      <a:pt x="504" y="2075"/>
                    </a:moveTo>
                    <a:lnTo>
                      <a:pt x="0" y="1800"/>
                    </a:lnTo>
                    <a:lnTo>
                      <a:pt x="554" y="0"/>
                    </a:lnTo>
                    <a:lnTo>
                      <a:pt x="504" y="2075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rgbClr val="8E4920"/>
                  </a:gs>
                  <a:gs pos="50000">
                    <a:srgbClr val="FAE099"/>
                  </a:gs>
                  <a:gs pos="89000">
                    <a:srgbClr val="FCF195"/>
                  </a:gs>
                </a:gsLst>
                <a:lin ang="13800000" scaled="0"/>
                <a:tileRect/>
              </a:gradFill>
              <a:ln w="3175">
                <a:noFill/>
              </a:ln>
              <a:effectLst>
                <a:outerShdw blurRad="101600" dist="381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9" name="文本框 208"/>
            <p:cNvSpPr txBox="1"/>
            <p:nvPr/>
          </p:nvSpPr>
          <p:spPr>
            <a:xfrm>
              <a:off x="1912664" y="2835172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8E4920"/>
                  </a:solidFill>
                  <a:ea typeface="创艺简宋体" pitchFamily="2" charset="-122"/>
                </a:rPr>
                <a:t>95%</a:t>
              </a:r>
              <a:endParaRPr lang="zh-CN" altLang="en-US" dirty="0">
                <a:solidFill>
                  <a:srgbClr val="8E4920"/>
                </a:solidFill>
                <a:ea typeface="创艺简宋体" pitchFamily="2" charset="-122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530225" y="1177664"/>
            <a:ext cx="1763292" cy="587375"/>
            <a:chOff x="530225" y="994782"/>
            <a:chExt cx="1763292" cy="587375"/>
          </a:xfrm>
        </p:grpSpPr>
        <p:sp>
          <p:nvSpPr>
            <p:cNvPr id="212" name="任意多边形 14"/>
            <p:cNvSpPr>
              <a:spLocks/>
            </p:cNvSpPr>
            <p:nvPr/>
          </p:nvSpPr>
          <p:spPr bwMode="auto">
            <a:xfrm>
              <a:off x="530225" y="994782"/>
              <a:ext cx="1763292" cy="587375"/>
            </a:xfrm>
            <a:custGeom>
              <a:avLst/>
              <a:gdLst>
                <a:gd name="T0" fmla="*/ 0 w 1187356"/>
                <a:gd name="T1" fmla="*/ 0 h 586855"/>
                <a:gd name="T2" fmla="*/ 984412 w 1187356"/>
                <a:gd name="T3" fmla="*/ 0 h 586855"/>
                <a:gd name="T4" fmla="*/ 984412 w 1187356"/>
                <a:gd name="T5" fmla="*/ 8311 h 586855"/>
                <a:gd name="T6" fmla="*/ 1029014 w 1187356"/>
                <a:gd name="T7" fmla="*/ 23100 h 586855"/>
                <a:gd name="T8" fmla="*/ 1197089 w 1187356"/>
                <a:gd name="T9" fmla="*/ 293948 h 586855"/>
                <a:gd name="T10" fmla="*/ 1029014 w 1187356"/>
                <a:gd name="T11" fmla="*/ 564796 h 586855"/>
                <a:gd name="T12" fmla="*/ 984412 w 1187356"/>
                <a:gd name="T13" fmla="*/ 579585 h 586855"/>
                <a:gd name="T14" fmla="*/ 984412 w 1187356"/>
                <a:gd name="T15" fmla="*/ 587894 h 586855"/>
                <a:gd name="T16" fmla="*/ 921905 w 1187356"/>
                <a:gd name="T17" fmla="*/ 587894 h 586855"/>
                <a:gd name="T18" fmla="*/ 921896 w 1187356"/>
                <a:gd name="T19" fmla="*/ 587895 h 586855"/>
                <a:gd name="T20" fmla="*/ 921887 w 1187356"/>
                <a:gd name="T21" fmla="*/ 587894 h 586855"/>
                <a:gd name="T22" fmla="*/ 0 w 1187356"/>
                <a:gd name="T23" fmla="*/ 587894 h 58685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87356" h="586855">
                  <a:moveTo>
                    <a:pt x="0" y="0"/>
                  </a:moveTo>
                  <a:lnTo>
                    <a:pt x="976408" y="0"/>
                  </a:lnTo>
                  <a:lnTo>
                    <a:pt x="976408" y="8297"/>
                  </a:lnTo>
                  <a:lnTo>
                    <a:pt x="1020648" y="23060"/>
                  </a:lnTo>
                  <a:cubicBezTo>
                    <a:pt x="1118615" y="67605"/>
                    <a:pt x="1187356" y="171887"/>
                    <a:pt x="1187356" y="293428"/>
                  </a:cubicBezTo>
                  <a:cubicBezTo>
                    <a:pt x="1187356" y="414969"/>
                    <a:pt x="1118615" y="519251"/>
                    <a:pt x="1020648" y="563796"/>
                  </a:cubicBezTo>
                  <a:lnTo>
                    <a:pt x="976408" y="578559"/>
                  </a:lnTo>
                  <a:lnTo>
                    <a:pt x="976408" y="586854"/>
                  </a:lnTo>
                  <a:lnTo>
                    <a:pt x="914410" y="586854"/>
                  </a:lnTo>
                  <a:lnTo>
                    <a:pt x="914401" y="586855"/>
                  </a:lnTo>
                  <a:lnTo>
                    <a:pt x="914392" y="586854"/>
                  </a:lnTo>
                  <a:lnTo>
                    <a:pt x="0" y="5868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9059"/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3" name="文本框 212"/>
            <p:cNvSpPr txBox="1"/>
            <p:nvPr/>
          </p:nvSpPr>
          <p:spPr>
            <a:xfrm>
              <a:off x="609121" y="1122887"/>
              <a:ext cx="14991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偏爱西方人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6" name="文本框 215"/>
          <p:cNvSpPr txBox="1"/>
          <p:nvPr/>
        </p:nvSpPr>
        <p:spPr>
          <a:xfrm>
            <a:off x="530225" y="1954308"/>
            <a:ext cx="2441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D990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欧美出身诺奖得主比例：</a:t>
            </a:r>
            <a:endParaRPr lang="zh-CN" altLang="en-US" sz="1600" b="1" dirty="0">
              <a:solidFill>
                <a:srgbClr val="D990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10279220" y="370844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有减少趋势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421279" y="5472023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1901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1344335" y="5465476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1910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2293517" y="5458929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1920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3268825" y="5452382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1930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4205113" y="5445835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1940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127095" y="5439288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1950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文本框 234"/>
          <p:cNvSpPr txBox="1"/>
          <p:nvPr/>
        </p:nvSpPr>
        <p:spPr>
          <a:xfrm>
            <a:off x="6078155" y="5432741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1960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7092850" y="5426194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1970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8042024" y="5419647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1980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8" name="文本框 237"/>
          <p:cNvSpPr txBox="1"/>
          <p:nvPr/>
        </p:nvSpPr>
        <p:spPr>
          <a:xfrm>
            <a:off x="8950801" y="5413100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1990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9" name="文本框 238"/>
          <p:cNvSpPr txBox="1"/>
          <p:nvPr/>
        </p:nvSpPr>
        <p:spPr>
          <a:xfrm>
            <a:off x="9977162" y="5406553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1" name="文本框 240"/>
          <p:cNvSpPr txBox="1"/>
          <p:nvPr/>
        </p:nvSpPr>
        <p:spPr>
          <a:xfrm>
            <a:off x="10988494" y="5393459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2003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189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70560" y="1339769"/>
            <a:ext cx="10850880" cy="508610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92777" y="1637851"/>
            <a:ext cx="9966960" cy="473577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" y="1185682"/>
            <a:ext cx="10737870" cy="5463312"/>
          </a:xfrm>
          <a:prstGeom prst="rect">
            <a:avLst/>
          </a:prstGeom>
          <a:effectLst>
            <a:softEdge rad="635000"/>
          </a:effectLst>
        </p:spPr>
      </p:pic>
      <p:grpSp>
        <p:nvGrpSpPr>
          <p:cNvPr id="23" name="组合 22"/>
          <p:cNvGrpSpPr/>
          <p:nvPr/>
        </p:nvGrpSpPr>
        <p:grpSpPr>
          <a:xfrm>
            <a:off x="3937847" y="5108303"/>
            <a:ext cx="5121915" cy="1002599"/>
            <a:chOff x="5976257" y="5108303"/>
            <a:chExt cx="5121915" cy="1002599"/>
          </a:xfrm>
        </p:grpSpPr>
        <p:sp>
          <p:nvSpPr>
            <p:cNvPr id="8" name="矩形 7"/>
            <p:cNvSpPr/>
            <p:nvPr/>
          </p:nvSpPr>
          <p:spPr>
            <a:xfrm>
              <a:off x="6777758" y="5108303"/>
              <a:ext cx="3518912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pc="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anose="02000000000000000000" pitchFamily="2" charset="-122"/>
                  <a:ea typeface="方正正粗黑简体" panose="02000000000000000000" pitchFamily="2" charset="-122"/>
                </a:rPr>
                <a:t>日本成获诺奖最多亚洲国家：</a:t>
              </a:r>
              <a:endParaRPr lang="zh-CN" altLang="en-US" spc="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976257" y="5603071"/>
              <a:ext cx="5121915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pc="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共</a:t>
              </a:r>
              <a:r>
                <a:rPr lang="en-US" altLang="zh-CN" spc="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22</a:t>
              </a:r>
              <a:r>
                <a:rPr lang="zh-CN" altLang="en-US" spc="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人获奖，涵盖除经济学奖外所有领域。</a:t>
              </a:r>
              <a:endParaRPr lang="zh-CN" altLang="en-US" spc="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16659" y="5255425"/>
              <a:ext cx="474162" cy="275183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422" y="1437954"/>
            <a:ext cx="4006668" cy="4952687"/>
          </a:xfrm>
          <a:prstGeom prst="ellipse">
            <a:avLst/>
          </a:prstGeom>
          <a:effectLst>
            <a:softEdge rad="635000"/>
          </a:effectLst>
        </p:spPr>
      </p:pic>
      <p:sp>
        <p:nvSpPr>
          <p:cNvPr id="21" name="文本框 20"/>
          <p:cNvSpPr txBox="1"/>
          <p:nvPr/>
        </p:nvSpPr>
        <p:spPr>
          <a:xfrm>
            <a:off x="1349336" y="489894"/>
            <a:ext cx="32255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C57B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114</a:t>
            </a:r>
            <a:r>
              <a:rPr lang="zh-CN" altLang="en-US" sz="2000" b="1" dirty="0" smtClean="0">
                <a:solidFill>
                  <a:srgbClr val="C57B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岁诺贝尔奖的变与不变</a:t>
            </a:r>
            <a:endParaRPr lang="zh-CN" altLang="en-US" sz="2000" b="1" dirty="0">
              <a:solidFill>
                <a:srgbClr val="C57B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33" t="11896" r="21924"/>
          <a:stretch/>
        </p:blipFill>
        <p:spPr>
          <a:xfrm>
            <a:off x="4649895" y="1851796"/>
            <a:ext cx="2892209" cy="2897895"/>
          </a:xfrm>
          <a:custGeom>
            <a:avLst/>
            <a:gdLst>
              <a:gd name="connsiteX0" fmla="*/ 2449831 w 4899662"/>
              <a:gd name="connsiteY0" fmla="*/ 0 h 4909291"/>
              <a:gd name="connsiteX1" fmla="*/ 4899662 w 4899662"/>
              <a:gd name="connsiteY1" fmla="*/ 2454646 h 4909291"/>
              <a:gd name="connsiteX2" fmla="*/ 2700312 w 4899662"/>
              <a:gd name="connsiteY2" fmla="*/ 4896619 h 4909291"/>
              <a:gd name="connsiteX3" fmla="*/ 2449851 w 4899662"/>
              <a:gd name="connsiteY3" fmla="*/ 4909291 h 4909291"/>
              <a:gd name="connsiteX4" fmla="*/ 2449811 w 4899662"/>
              <a:gd name="connsiteY4" fmla="*/ 4909291 h 4909291"/>
              <a:gd name="connsiteX5" fmla="*/ 2199350 w 4899662"/>
              <a:gd name="connsiteY5" fmla="*/ 4896619 h 4909291"/>
              <a:gd name="connsiteX6" fmla="*/ 0 w 4899662"/>
              <a:gd name="connsiteY6" fmla="*/ 2454646 h 4909291"/>
              <a:gd name="connsiteX7" fmla="*/ 2449831 w 4899662"/>
              <a:gd name="connsiteY7" fmla="*/ 0 h 4909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99662" h="4909291">
                <a:moveTo>
                  <a:pt x="2449831" y="0"/>
                </a:moveTo>
                <a:cubicBezTo>
                  <a:pt x="3802835" y="0"/>
                  <a:pt x="4899662" y="1098982"/>
                  <a:pt x="4899662" y="2454646"/>
                </a:cubicBezTo>
                <a:cubicBezTo>
                  <a:pt x="4899662" y="3725581"/>
                  <a:pt x="3935654" y="4770917"/>
                  <a:pt x="2700312" y="4896619"/>
                </a:cubicBezTo>
                <a:lnTo>
                  <a:pt x="2449851" y="4909291"/>
                </a:lnTo>
                <a:lnTo>
                  <a:pt x="2449811" y="4909291"/>
                </a:lnTo>
                <a:lnTo>
                  <a:pt x="2199350" y="4896619"/>
                </a:lnTo>
                <a:cubicBezTo>
                  <a:pt x="964008" y="4770917"/>
                  <a:pt x="0" y="3725581"/>
                  <a:pt x="0" y="2454646"/>
                </a:cubicBezTo>
                <a:cubicBezTo>
                  <a:pt x="0" y="1098982"/>
                  <a:pt x="1096827" y="0"/>
                  <a:pt x="2449831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9546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49336" y="489894"/>
            <a:ext cx="32255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C57B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114</a:t>
            </a:r>
            <a:r>
              <a:rPr lang="zh-CN" altLang="en-US" sz="2000" b="1" dirty="0" smtClean="0">
                <a:solidFill>
                  <a:srgbClr val="C57B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岁诺贝尔奖的变与不变</a:t>
            </a:r>
            <a:endParaRPr lang="zh-CN" altLang="en-US" sz="2000" b="1" dirty="0">
              <a:solidFill>
                <a:srgbClr val="C57B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0225" y="1177664"/>
            <a:ext cx="1764000" cy="587375"/>
            <a:chOff x="530225" y="994782"/>
            <a:chExt cx="1764000" cy="587375"/>
          </a:xfrm>
        </p:grpSpPr>
        <p:sp>
          <p:nvSpPr>
            <p:cNvPr id="5" name="任意多边形 14"/>
            <p:cNvSpPr>
              <a:spLocks/>
            </p:cNvSpPr>
            <p:nvPr/>
          </p:nvSpPr>
          <p:spPr bwMode="auto">
            <a:xfrm>
              <a:off x="530225" y="994782"/>
              <a:ext cx="1764000" cy="587375"/>
            </a:xfrm>
            <a:custGeom>
              <a:avLst/>
              <a:gdLst>
                <a:gd name="T0" fmla="*/ 0 w 1187356"/>
                <a:gd name="T1" fmla="*/ 0 h 586855"/>
                <a:gd name="T2" fmla="*/ 984412 w 1187356"/>
                <a:gd name="T3" fmla="*/ 0 h 586855"/>
                <a:gd name="T4" fmla="*/ 984412 w 1187356"/>
                <a:gd name="T5" fmla="*/ 8311 h 586855"/>
                <a:gd name="T6" fmla="*/ 1029014 w 1187356"/>
                <a:gd name="T7" fmla="*/ 23100 h 586855"/>
                <a:gd name="T8" fmla="*/ 1197089 w 1187356"/>
                <a:gd name="T9" fmla="*/ 293948 h 586855"/>
                <a:gd name="T10" fmla="*/ 1029014 w 1187356"/>
                <a:gd name="T11" fmla="*/ 564796 h 586855"/>
                <a:gd name="T12" fmla="*/ 984412 w 1187356"/>
                <a:gd name="T13" fmla="*/ 579585 h 586855"/>
                <a:gd name="T14" fmla="*/ 984412 w 1187356"/>
                <a:gd name="T15" fmla="*/ 587894 h 586855"/>
                <a:gd name="T16" fmla="*/ 921905 w 1187356"/>
                <a:gd name="T17" fmla="*/ 587894 h 586855"/>
                <a:gd name="T18" fmla="*/ 921896 w 1187356"/>
                <a:gd name="T19" fmla="*/ 587895 h 586855"/>
                <a:gd name="T20" fmla="*/ 921887 w 1187356"/>
                <a:gd name="T21" fmla="*/ 587894 h 586855"/>
                <a:gd name="T22" fmla="*/ 0 w 1187356"/>
                <a:gd name="T23" fmla="*/ 587894 h 58685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87356" h="586855">
                  <a:moveTo>
                    <a:pt x="0" y="0"/>
                  </a:moveTo>
                  <a:lnTo>
                    <a:pt x="976408" y="0"/>
                  </a:lnTo>
                  <a:lnTo>
                    <a:pt x="976408" y="8297"/>
                  </a:lnTo>
                  <a:lnTo>
                    <a:pt x="1020648" y="23060"/>
                  </a:lnTo>
                  <a:cubicBezTo>
                    <a:pt x="1118615" y="67605"/>
                    <a:pt x="1187356" y="171887"/>
                    <a:pt x="1187356" y="293428"/>
                  </a:cubicBezTo>
                  <a:cubicBezTo>
                    <a:pt x="1187356" y="414969"/>
                    <a:pt x="1118615" y="519251"/>
                    <a:pt x="1020648" y="563796"/>
                  </a:cubicBezTo>
                  <a:lnTo>
                    <a:pt x="976408" y="578559"/>
                  </a:lnTo>
                  <a:lnTo>
                    <a:pt x="976408" y="586854"/>
                  </a:lnTo>
                  <a:lnTo>
                    <a:pt x="914410" y="586854"/>
                  </a:lnTo>
                  <a:lnTo>
                    <a:pt x="914401" y="586855"/>
                  </a:lnTo>
                  <a:lnTo>
                    <a:pt x="914392" y="586854"/>
                  </a:lnTo>
                  <a:lnTo>
                    <a:pt x="0" y="5868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9059"/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09121" y="1122887"/>
              <a:ext cx="14991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普遍老龄化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30225" y="1954308"/>
            <a:ext cx="24897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990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1600" b="1" dirty="0" smtClean="0">
                <a:solidFill>
                  <a:srgbClr val="D990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世纪获奖者平均年龄：</a:t>
            </a:r>
            <a:endParaRPr lang="zh-CN" altLang="en-US" sz="1600" b="1" dirty="0">
              <a:solidFill>
                <a:srgbClr val="D990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44125" y="2960809"/>
            <a:ext cx="1173027" cy="682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D990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最小</a:t>
            </a:r>
            <a:endParaRPr lang="zh-CN" altLang="en-US" sz="3200" b="1" dirty="0">
              <a:solidFill>
                <a:srgbClr val="D990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60617" y="3074305"/>
            <a:ext cx="1173027" cy="682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平均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491548" y="2960809"/>
            <a:ext cx="1173027" cy="682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D990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最老</a:t>
            </a:r>
            <a:endParaRPr lang="zh-CN" altLang="en-US" sz="3200" b="1" dirty="0">
              <a:solidFill>
                <a:srgbClr val="D990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288664" y="3458579"/>
            <a:ext cx="2650737" cy="2670585"/>
            <a:chOff x="4597215" y="3907268"/>
            <a:chExt cx="2271950" cy="2288962"/>
          </a:xfrm>
        </p:grpSpPr>
        <p:grpSp>
          <p:nvGrpSpPr>
            <p:cNvPr id="17" name="组合 16"/>
            <p:cNvGrpSpPr/>
            <p:nvPr/>
          </p:nvGrpSpPr>
          <p:grpSpPr>
            <a:xfrm>
              <a:off x="4597215" y="3907268"/>
              <a:ext cx="2271950" cy="2288962"/>
              <a:chOff x="4016457" y="836685"/>
              <a:chExt cx="2108166" cy="2123953"/>
            </a:xfrm>
            <a:effectLst>
              <a:glow rad="101600">
                <a:schemeClr val="accent3">
                  <a:satMod val="175000"/>
                  <a:alpha val="40000"/>
                </a:schemeClr>
              </a:glow>
              <a:reflection blurRad="6350" stA="52000" endA="300" endPos="9000" dir="5400000" sy="-100000" algn="bl" rotWithShape="0"/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</p:grpSpPr>
          <p:sp>
            <p:nvSpPr>
              <p:cNvPr id="19" name="椭圆 18"/>
              <p:cNvSpPr/>
              <p:nvPr/>
            </p:nvSpPr>
            <p:spPr>
              <a:xfrm>
                <a:off x="4036391" y="872406"/>
                <a:ext cx="2088232" cy="2088232"/>
              </a:xfrm>
              <a:prstGeom prst="ellipse">
                <a:avLst/>
              </a:prstGeom>
              <a:gradFill flip="none" rotWithShape="1">
                <a:gsLst>
                  <a:gs pos="32000">
                    <a:sysClr val="windowText" lastClr="000000">
                      <a:alpha val="0"/>
                    </a:sysClr>
                  </a:gs>
                  <a:gs pos="65000">
                    <a:sysClr val="windowText" lastClr="000000">
                      <a:alpha val="20000"/>
                    </a:sysClr>
                  </a:gs>
                </a:gsLst>
                <a:lin ang="2700000" scaled="1"/>
                <a:tileRect/>
              </a:gradFill>
              <a:ln w="34925" cap="flat" cmpd="sng" algn="ctr">
                <a:solidFill>
                  <a:srgbClr val="FFFFFF"/>
                </a:solidFill>
                <a:prstDash val="solid"/>
              </a:ln>
              <a:effectLst>
                <a:outerShdw blurRad="317500" dir="2700000" algn="ctr">
                  <a:srgbClr val="000000">
                    <a:alpha val="43000"/>
                  </a:srgbClr>
                </a:outerShdw>
              </a:effectLst>
              <a:sp3d extrusionH="38100" prstMaterial="metal">
                <a:bevelT w="260350" h="50800" prst="softRound"/>
                <a:bevelB prst="softRound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饼形 11"/>
              <p:cNvSpPr/>
              <p:nvPr/>
            </p:nvSpPr>
            <p:spPr>
              <a:xfrm rot="11712652">
                <a:off x="4144059" y="877281"/>
                <a:ext cx="887643" cy="939247"/>
              </a:xfrm>
              <a:custGeom>
                <a:avLst/>
                <a:gdLst/>
                <a:ahLst/>
                <a:cxnLst/>
                <a:rect l="l" t="t" r="r" b="b"/>
                <a:pathLst>
                  <a:path w="1859544" h="1890385">
                    <a:moveTo>
                      <a:pt x="927551" y="608116"/>
                    </a:moveTo>
                    <a:lnTo>
                      <a:pt x="287623" y="297983"/>
                    </a:lnTo>
                    <a:cubicBezTo>
                      <a:pt x="336452" y="204921"/>
                      <a:pt x="371183" y="104478"/>
                      <a:pt x="389441" y="0"/>
                    </a:cubicBezTo>
                    <a:lnTo>
                      <a:pt x="830330" y="0"/>
                    </a:lnTo>
                    <a:cubicBezTo>
                      <a:pt x="864863" y="55809"/>
                      <a:pt x="892446" y="117003"/>
                      <a:pt x="912738" y="182468"/>
                    </a:cubicBezTo>
                    <a:cubicBezTo>
                      <a:pt x="957176" y="325832"/>
                      <a:pt x="961191" y="472076"/>
                      <a:pt x="927551" y="608116"/>
                    </a:cubicBezTo>
                    <a:close/>
                    <a:moveTo>
                      <a:pt x="402811" y="1215401"/>
                    </a:moveTo>
                    <a:lnTo>
                      <a:pt x="0" y="639925"/>
                    </a:lnTo>
                    <a:cubicBezTo>
                      <a:pt x="93772" y="569071"/>
                      <a:pt x="173039" y="482596"/>
                      <a:pt x="236130" y="385951"/>
                    </a:cubicBezTo>
                    <a:lnTo>
                      <a:pt x="900208" y="707788"/>
                    </a:lnTo>
                    <a:cubicBezTo>
                      <a:pt x="822403" y="936728"/>
                      <a:pt x="644601" y="1127319"/>
                      <a:pt x="402811" y="1215401"/>
                    </a:cubicBezTo>
                    <a:close/>
                    <a:moveTo>
                      <a:pt x="1647350" y="956958"/>
                    </a:moveTo>
                    <a:lnTo>
                      <a:pt x="1086775" y="685282"/>
                    </a:lnTo>
                    <a:cubicBezTo>
                      <a:pt x="1134057" y="509492"/>
                      <a:pt x="1133160" y="318756"/>
                      <a:pt x="1075297" y="132080"/>
                    </a:cubicBezTo>
                    <a:cubicBezTo>
                      <a:pt x="1061038" y="86079"/>
                      <a:pt x="1043787" y="41832"/>
                      <a:pt x="1022732" y="0"/>
                    </a:cubicBezTo>
                    <a:lnTo>
                      <a:pt x="1859544" y="0"/>
                    </a:lnTo>
                    <a:cubicBezTo>
                      <a:pt x="1859544" y="335637"/>
                      <a:pt x="1786547" y="661864"/>
                      <a:pt x="1647350" y="956958"/>
                    </a:cubicBezTo>
                    <a:close/>
                    <a:moveTo>
                      <a:pt x="875275" y="1890385"/>
                    </a:moveTo>
                    <a:lnTo>
                      <a:pt x="503662" y="1359480"/>
                    </a:lnTo>
                    <a:cubicBezTo>
                      <a:pt x="766740" y="1249266"/>
                      <a:pt x="961934" y="1036591"/>
                      <a:pt x="1055776" y="783181"/>
                    </a:cubicBezTo>
                    <a:lnTo>
                      <a:pt x="1605839" y="1049763"/>
                    </a:lnTo>
                    <a:cubicBezTo>
                      <a:pt x="1437552" y="1381122"/>
                      <a:pt x="1188593" y="1671074"/>
                      <a:pt x="875275" y="1890385"/>
                    </a:cubicBezTo>
                    <a:close/>
                  </a:path>
                </a:pathLst>
              </a:custGeom>
              <a:gradFill flip="none" rotWithShape="1">
                <a:gsLst>
                  <a:gs pos="20000">
                    <a:sysClr val="window" lastClr="FFFFFF">
                      <a:alpha val="71000"/>
                    </a:sysClr>
                  </a:gs>
                  <a:gs pos="84000">
                    <a:sysClr val="window" lastClr="FFFFFF">
                      <a:alpha val="0"/>
                    </a:sys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4925" cap="flat" cmpd="sng" algn="ctr">
                <a:solidFill>
                  <a:srgbClr val="FFFFFF"/>
                </a:solidFill>
                <a:prstDash val="solid"/>
              </a:ln>
              <a:effectLst>
                <a:outerShdw blurRad="317500" dir="2700000" algn="ctr">
                  <a:srgbClr val="000000">
                    <a:alpha val="43000"/>
                  </a:srgbClr>
                </a:outerShdw>
              </a:effectLst>
              <a:sp3d extrusionH="38100" prstMaterial="metal">
                <a:bevelT w="260350" h="50800" prst="softRound"/>
                <a:bevelB prst="softRound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 rot="20556530">
                <a:off x="4016457" y="836685"/>
                <a:ext cx="2096252" cy="2096252"/>
              </a:xfrm>
              <a:prstGeom prst="ellipse">
                <a:avLst/>
              </a:prstGeom>
              <a:gradFill flip="none" rotWithShape="1">
                <a:gsLst>
                  <a:gs pos="63000">
                    <a:sysClr val="window" lastClr="FFFFFF">
                      <a:alpha val="0"/>
                    </a:sysClr>
                  </a:gs>
                  <a:gs pos="88000">
                    <a:sysClr val="window" lastClr="FFFFFF">
                      <a:lumMod val="0"/>
                      <a:lumOff val="100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34925" cap="flat" cmpd="sng" algn="ctr">
                <a:solidFill>
                  <a:srgbClr val="FFFFFF"/>
                </a:solidFill>
                <a:prstDash val="solid"/>
              </a:ln>
              <a:effectLst>
                <a:outerShdw blurRad="317500" dir="2700000" algn="ctr">
                  <a:srgbClr val="000000">
                    <a:alpha val="43000"/>
                  </a:srgbClr>
                </a:outerShdw>
              </a:effectLst>
              <a:sp3d extrusionH="38100" prstMaterial="metal">
                <a:bevelT w="260350" h="50800" prst="softRound"/>
                <a:bevelB prst="softRound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5531524" y="4708191"/>
              <a:ext cx="1120820" cy="584775"/>
            </a:xfrm>
            <a:prstGeom prst="rect">
              <a:avLst/>
            </a:prstGeom>
            <a:noFill/>
            <a:effectLst>
              <a:reflection blurRad="6350" stA="50000" endA="275" endPos="40000" dist="101600" dir="5400000" sy="-100000" algn="bl" rotWithShape="0"/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3200" b="1" spc="50" dirty="0" smtClean="0">
                  <a:ln w="0"/>
                  <a:solidFill>
                    <a:schemeClr val="bg2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  <a:reflection blurRad="6350" stA="50000" endA="300" endPos="5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65</a:t>
              </a:r>
              <a:r>
                <a:rPr lang="zh-CN" altLang="en-US" sz="3200" b="1" spc="50" dirty="0" smtClean="0">
                  <a:ln w="0"/>
                  <a:solidFill>
                    <a:schemeClr val="bg2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  <a:reflection blurRad="6350" stA="50000" endA="300" endPos="5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岁</a:t>
              </a:r>
              <a:endParaRPr lang="zh-CN" altLang="en-US" sz="32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66117" y="3686959"/>
            <a:ext cx="2197372" cy="2213826"/>
            <a:chOff x="1320905" y="4103013"/>
            <a:chExt cx="1883371" cy="1897473"/>
          </a:xfrm>
        </p:grpSpPr>
        <p:grpSp>
          <p:nvGrpSpPr>
            <p:cNvPr id="8" name="组合 7"/>
            <p:cNvGrpSpPr/>
            <p:nvPr/>
          </p:nvGrpSpPr>
          <p:grpSpPr>
            <a:xfrm>
              <a:off x="1320905" y="4103013"/>
              <a:ext cx="1883371" cy="1897473"/>
              <a:chOff x="4016457" y="836685"/>
              <a:chExt cx="2108166" cy="2123953"/>
            </a:xfrm>
            <a:effectLst>
              <a:glow rad="101600">
                <a:schemeClr val="accent3">
                  <a:satMod val="175000"/>
                  <a:alpha val="40000"/>
                </a:schemeClr>
              </a:glow>
              <a:reflection blurRad="6350" stA="52000" endA="300" endPos="9000" dir="5400000" sy="-100000" algn="bl" rotWithShape="0"/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</p:grpSpPr>
          <p:sp>
            <p:nvSpPr>
              <p:cNvPr id="10" name="椭圆 9"/>
              <p:cNvSpPr/>
              <p:nvPr/>
            </p:nvSpPr>
            <p:spPr>
              <a:xfrm>
                <a:off x="4036391" y="872406"/>
                <a:ext cx="2088232" cy="2088232"/>
              </a:xfrm>
              <a:prstGeom prst="ellipse">
                <a:avLst/>
              </a:prstGeom>
              <a:gradFill flip="none" rotWithShape="1">
                <a:gsLst>
                  <a:gs pos="32000">
                    <a:sysClr val="windowText" lastClr="000000">
                      <a:alpha val="0"/>
                    </a:sysClr>
                  </a:gs>
                  <a:gs pos="65000">
                    <a:sysClr val="windowText" lastClr="000000">
                      <a:alpha val="20000"/>
                    </a:sysClr>
                  </a:gs>
                </a:gsLst>
                <a:lin ang="2700000" scaled="1"/>
                <a:tileRect/>
              </a:gradFill>
              <a:ln w="34925" cap="flat" cmpd="sng" algn="ctr">
                <a:solidFill>
                  <a:srgbClr val="FFFFFF"/>
                </a:solidFill>
                <a:prstDash val="solid"/>
              </a:ln>
              <a:effectLst>
                <a:outerShdw blurRad="317500" dir="2700000" algn="ctr">
                  <a:srgbClr val="000000">
                    <a:alpha val="43000"/>
                  </a:srgbClr>
                </a:outerShdw>
              </a:effectLst>
              <a:sp3d extrusionH="38100" prstMaterial="metal">
                <a:bevelT w="260350" h="50800" prst="softRound"/>
                <a:bevelB prst="softRound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6" name="饼形 11"/>
              <p:cNvSpPr/>
              <p:nvPr/>
            </p:nvSpPr>
            <p:spPr>
              <a:xfrm rot="11712652">
                <a:off x="4144059" y="877281"/>
                <a:ext cx="887643" cy="939247"/>
              </a:xfrm>
              <a:custGeom>
                <a:avLst/>
                <a:gdLst/>
                <a:ahLst/>
                <a:cxnLst/>
                <a:rect l="l" t="t" r="r" b="b"/>
                <a:pathLst>
                  <a:path w="1859544" h="1890385">
                    <a:moveTo>
                      <a:pt x="927551" y="608116"/>
                    </a:moveTo>
                    <a:lnTo>
                      <a:pt x="287623" y="297983"/>
                    </a:lnTo>
                    <a:cubicBezTo>
                      <a:pt x="336452" y="204921"/>
                      <a:pt x="371183" y="104478"/>
                      <a:pt x="389441" y="0"/>
                    </a:cubicBezTo>
                    <a:lnTo>
                      <a:pt x="830330" y="0"/>
                    </a:lnTo>
                    <a:cubicBezTo>
                      <a:pt x="864863" y="55809"/>
                      <a:pt x="892446" y="117003"/>
                      <a:pt x="912738" y="182468"/>
                    </a:cubicBezTo>
                    <a:cubicBezTo>
                      <a:pt x="957176" y="325832"/>
                      <a:pt x="961191" y="472076"/>
                      <a:pt x="927551" y="608116"/>
                    </a:cubicBezTo>
                    <a:close/>
                    <a:moveTo>
                      <a:pt x="402811" y="1215401"/>
                    </a:moveTo>
                    <a:lnTo>
                      <a:pt x="0" y="639925"/>
                    </a:lnTo>
                    <a:cubicBezTo>
                      <a:pt x="93772" y="569071"/>
                      <a:pt x="173039" y="482596"/>
                      <a:pt x="236130" y="385951"/>
                    </a:cubicBezTo>
                    <a:lnTo>
                      <a:pt x="900208" y="707788"/>
                    </a:lnTo>
                    <a:cubicBezTo>
                      <a:pt x="822403" y="936728"/>
                      <a:pt x="644601" y="1127319"/>
                      <a:pt x="402811" y="1215401"/>
                    </a:cubicBezTo>
                    <a:close/>
                    <a:moveTo>
                      <a:pt x="1647350" y="956958"/>
                    </a:moveTo>
                    <a:lnTo>
                      <a:pt x="1086775" y="685282"/>
                    </a:lnTo>
                    <a:cubicBezTo>
                      <a:pt x="1134057" y="509492"/>
                      <a:pt x="1133160" y="318756"/>
                      <a:pt x="1075297" y="132080"/>
                    </a:cubicBezTo>
                    <a:cubicBezTo>
                      <a:pt x="1061038" y="86079"/>
                      <a:pt x="1043787" y="41832"/>
                      <a:pt x="1022732" y="0"/>
                    </a:cubicBezTo>
                    <a:lnTo>
                      <a:pt x="1859544" y="0"/>
                    </a:lnTo>
                    <a:cubicBezTo>
                      <a:pt x="1859544" y="335637"/>
                      <a:pt x="1786547" y="661864"/>
                      <a:pt x="1647350" y="956958"/>
                    </a:cubicBezTo>
                    <a:close/>
                    <a:moveTo>
                      <a:pt x="875275" y="1890385"/>
                    </a:moveTo>
                    <a:lnTo>
                      <a:pt x="503662" y="1359480"/>
                    </a:lnTo>
                    <a:cubicBezTo>
                      <a:pt x="766740" y="1249266"/>
                      <a:pt x="961934" y="1036591"/>
                      <a:pt x="1055776" y="783181"/>
                    </a:cubicBezTo>
                    <a:lnTo>
                      <a:pt x="1605839" y="1049763"/>
                    </a:lnTo>
                    <a:cubicBezTo>
                      <a:pt x="1437552" y="1381122"/>
                      <a:pt x="1188593" y="1671074"/>
                      <a:pt x="875275" y="1890385"/>
                    </a:cubicBezTo>
                    <a:close/>
                  </a:path>
                </a:pathLst>
              </a:custGeom>
              <a:gradFill flip="none" rotWithShape="1">
                <a:gsLst>
                  <a:gs pos="20000">
                    <a:sysClr val="window" lastClr="FFFFFF">
                      <a:alpha val="71000"/>
                    </a:sysClr>
                  </a:gs>
                  <a:gs pos="84000">
                    <a:sysClr val="window" lastClr="FFFFFF">
                      <a:alpha val="0"/>
                    </a:sys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4925" cap="flat" cmpd="sng" algn="ctr">
                <a:solidFill>
                  <a:srgbClr val="FFFFFF"/>
                </a:solidFill>
                <a:prstDash val="solid"/>
              </a:ln>
              <a:effectLst>
                <a:outerShdw blurRad="317500" dir="2700000" algn="ctr">
                  <a:srgbClr val="000000">
                    <a:alpha val="43000"/>
                  </a:srgbClr>
                </a:outerShdw>
              </a:effectLst>
              <a:sp3d extrusionH="38100" prstMaterial="metal">
                <a:bevelT w="260350" h="50800" prst="softRound"/>
                <a:bevelB prst="softRound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20556530">
                <a:off x="4016457" y="836685"/>
                <a:ext cx="2096252" cy="2096252"/>
              </a:xfrm>
              <a:prstGeom prst="ellipse">
                <a:avLst/>
              </a:prstGeom>
              <a:gradFill flip="none" rotWithShape="1">
                <a:gsLst>
                  <a:gs pos="63000">
                    <a:sysClr val="window" lastClr="FFFFFF">
                      <a:alpha val="0"/>
                    </a:sysClr>
                  </a:gs>
                  <a:gs pos="88000">
                    <a:sysClr val="window" lastClr="FFFFFF">
                      <a:lumMod val="0"/>
                      <a:lumOff val="100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34925" cap="flat" cmpd="sng" algn="ctr">
                <a:solidFill>
                  <a:srgbClr val="FFFFFF"/>
                </a:solidFill>
                <a:prstDash val="solid"/>
              </a:ln>
              <a:effectLst>
                <a:outerShdw blurRad="317500" dir="2700000" algn="ctr">
                  <a:srgbClr val="000000">
                    <a:alpha val="43000"/>
                  </a:srgbClr>
                </a:outerShdw>
              </a:effectLst>
              <a:sp3d extrusionH="38100" prstMaterial="metal">
                <a:bevelT w="260350" h="50800" prst="softRound"/>
                <a:bevelB prst="softRound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2069845" y="4708191"/>
              <a:ext cx="1005403" cy="523220"/>
            </a:xfrm>
            <a:prstGeom prst="rect">
              <a:avLst/>
            </a:prstGeom>
            <a:noFill/>
            <a:effectLst>
              <a:reflection blurRad="6350" stA="50000" endA="275" endPos="40000" dist="101600" dir="5400000" sy="-100000" algn="bl" rotWithShape="0"/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800" b="1" spc="50" dirty="0" smtClean="0">
                  <a:ln w="0"/>
                  <a:solidFill>
                    <a:schemeClr val="bg2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  <a:reflection blurRad="6350" stA="50000" endA="300" endPos="5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59</a:t>
              </a:r>
              <a:r>
                <a:rPr lang="zh-CN" altLang="en-US" sz="2800" b="1" spc="50" dirty="0" smtClean="0">
                  <a:ln w="0"/>
                  <a:solidFill>
                    <a:schemeClr val="bg2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  <a:reflection blurRad="6350" stA="50000" endA="300" endPos="5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岁</a:t>
              </a:r>
              <a:endParaRPr lang="zh-CN" altLang="en-US" sz="28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564574" y="3201381"/>
            <a:ext cx="3161309" cy="3184981"/>
            <a:chOff x="8262104" y="3686824"/>
            <a:chExt cx="2709562" cy="2729851"/>
          </a:xfrm>
        </p:grpSpPr>
        <p:grpSp>
          <p:nvGrpSpPr>
            <p:cNvPr id="26" name="组合 25"/>
            <p:cNvGrpSpPr/>
            <p:nvPr/>
          </p:nvGrpSpPr>
          <p:grpSpPr>
            <a:xfrm>
              <a:off x="8262104" y="3686824"/>
              <a:ext cx="2709562" cy="2729851"/>
              <a:chOff x="4016457" y="836685"/>
              <a:chExt cx="2108166" cy="2123953"/>
            </a:xfrm>
            <a:effectLst>
              <a:glow rad="101600">
                <a:schemeClr val="accent3">
                  <a:satMod val="175000"/>
                  <a:alpha val="40000"/>
                </a:schemeClr>
              </a:glow>
              <a:reflection blurRad="6350" stA="52000" endA="300" endPos="9000" dir="5400000" sy="-100000" algn="bl" rotWithShape="0"/>
            </a:effectLst>
            <a:scene3d>
              <a:camera prst="perspectiveFront" fov="2700000">
                <a:rot lat="19086000" lon="19067999" rev="3108000"/>
              </a:camera>
              <a:lightRig rig="threePt" dir="t"/>
            </a:scene3d>
          </p:grpSpPr>
          <p:sp>
            <p:nvSpPr>
              <p:cNvPr id="28" name="椭圆 27"/>
              <p:cNvSpPr/>
              <p:nvPr/>
            </p:nvSpPr>
            <p:spPr>
              <a:xfrm>
                <a:off x="4036391" y="872406"/>
                <a:ext cx="2088232" cy="2088232"/>
              </a:xfrm>
              <a:prstGeom prst="ellipse">
                <a:avLst/>
              </a:prstGeom>
              <a:gradFill flip="none" rotWithShape="1">
                <a:gsLst>
                  <a:gs pos="32000">
                    <a:sysClr val="windowText" lastClr="000000">
                      <a:alpha val="0"/>
                    </a:sysClr>
                  </a:gs>
                  <a:gs pos="65000">
                    <a:sysClr val="windowText" lastClr="000000">
                      <a:alpha val="20000"/>
                    </a:sysClr>
                  </a:gs>
                </a:gsLst>
                <a:lin ang="2700000" scaled="1"/>
                <a:tileRect/>
              </a:gradFill>
              <a:ln w="34925" cap="flat" cmpd="sng" algn="ctr">
                <a:solidFill>
                  <a:srgbClr val="FFFFFF"/>
                </a:solidFill>
                <a:prstDash val="solid"/>
              </a:ln>
              <a:effectLst>
                <a:outerShdw blurRad="317500" dir="2700000" algn="ctr">
                  <a:srgbClr val="000000">
                    <a:alpha val="43000"/>
                  </a:srgbClr>
                </a:outerShdw>
              </a:effectLst>
              <a:sp3d extrusionH="38100" prstMaterial="metal">
                <a:bevelT w="260350" h="50800" prst="softRound"/>
                <a:bevelB prst="softRound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饼形 11"/>
              <p:cNvSpPr/>
              <p:nvPr/>
            </p:nvSpPr>
            <p:spPr>
              <a:xfrm rot="11712652">
                <a:off x="4144059" y="877281"/>
                <a:ext cx="887643" cy="939247"/>
              </a:xfrm>
              <a:custGeom>
                <a:avLst/>
                <a:gdLst/>
                <a:ahLst/>
                <a:cxnLst/>
                <a:rect l="l" t="t" r="r" b="b"/>
                <a:pathLst>
                  <a:path w="1859544" h="1890385">
                    <a:moveTo>
                      <a:pt x="927551" y="608116"/>
                    </a:moveTo>
                    <a:lnTo>
                      <a:pt x="287623" y="297983"/>
                    </a:lnTo>
                    <a:cubicBezTo>
                      <a:pt x="336452" y="204921"/>
                      <a:pt x="371183" y="104478"/>
                      <a:pt x="389441" y="0"/>
                    </a:cubicBezTo>
                    <a:lnTo>
                      <a:pt x="830330" y="0"/>
                    </a:lnTo>
                    <a:cubicBezTo>
                      <a:pt x="864863" y="55809"/>
                      <a:pt x="892446" y="117003"/>
                      <a:pt x="912738" y="182468"/>
                    </a:cubicBezTo>
                    <a:cubicBezTo>
                      <a:pt x="957176" y="325832"/>
                      <a:pt x="961191" y="472076"/>
                      <a:pt x="927551" y="608116"/>
                    </a:cubicBezTo>
                    <a:close/>
                    <a:moveTo>
                      <a:pt x="402811" y="1215401"/>
                    </a:moveTo>
                    <a:lnTo>
                      <a:pt x="0" y="639925"/>
                    </a:lnTo>
                    <a:cubicBezTo>
                      <a:pt x="93772" y="569071"/>
                      <a:pt x="173039" y="482596"/>
                      <a:pt x="236130" y="385951"/>
                    </a:cubicBezTo>
                    <a:lnTo>
                      <a:pt x="900208" y="707788"/>
                    </a:lnTo>
                    <a:cubicBezTo>
                      <a:pt x="822403" y="936728"/>
                      <a:pt x="644601" y="1127319"/>
                      <a:pt x="402811" y="1215401"/>
                    </a:cubicBezTo>
                    <a:close/>
                    <a:moveTo>
                      <a:pt x="1647350" y="956958"/>
                    </a:moveTo>
                    <a:lnTo>
                      <a:pt x="1086775" y="685282"/>
                    </a:lnTo>
                    <a:cubicBezTo>
                      <a:pt x="1134057" y="509492"/>
                      <a:pt x="1133160" y="318756"/>
                      <a:pt x="1075297" y="132080"/>
                    </a:cubicBezTo>
                    <a:cubicBezTo>
                      <a:pt x="1061038" y="86079"/>
                      <a:pt x="1043787" y="41832"/>
                      <a:pt x="1022732" y="0"/>
                    </a:cubicBezTo>
                    <a:lnTo>
                      <a:pt x="1859544" y="0"/>
                    </a:lnTo>
                    <a:cubicBezTo>
                      <a:pt x="1859544" y="335637"/>
                      <a:pt x="1786547" y="661864"/>
                      <a:pt x="1647350" y="956958"/>
                    </a:cubicBezTo>
                    <a:close/>
                    <a:moveTo>
                      <a:pt x="875275" y="1890385"/>
                    </a:moveTo>
                    <a:lnTo>
                      <a:pt x="503662" y="1359480"/>
                    </a:lnTo>
                    <a:cubicBezTo>
                      <a:pt x="766740" y="1249266"/>
                      <a:pt x="961934" y="1036591"/>
                      <a:pt x="1055776" y="783181"/>
                    </a:cubicBezTo>
                    <a:lnTo>
                      <a:pt x="1605839" y="1049763"/>
                    </a:lnTo>
                    <a:cubicBezTo>
                      <a:pt x="1437552" y="1381122"/>
                      <a:pt x="1188593" y="1671074"/>
                      <a:pt x="875275" y="1890385"/>
                    </a:cubicBezTo>
                    <a:close/>
                  </a:path>
                </a:pathLst>
              </a:custGeom>
              <a:gradFill flip="none" rotWithShape="1">
                <a:gsLst>
                  <a:gs pos="20000">
                    <a:sysClr val="window" lastClr="FFFFFF">
                      <a:alpha val="71000"/>
                    </a:sysClr>
                  </a:gs>
                  <a:gs pos="84000">
                    <a:sysClr val="window" lastClr="FFFFFF">
                      <a:alpha val="0"/>
                    </a:sys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4925" cap="flat" cmpd="sng" algn="ctr">
                <a:solidFill>
                  <a:srgbClr val="FFFFFF"/>
                </a:solidFill>
                <a:prstDash val="solid"/>
              </a:ln>
              <a:effectLst>
                <a:outerShdw blurRad="317500" dir="2700000" algn="ctr">
                  <a:srgbClr val="000000">
                    <a:alpha val="43000"/>
                  </a:srgbClr>
                </a:outerShdw>
              </a:effectLst>
              <a:sp3d extrusionH="38100" prstMaterial="metal">
                <a:bevelT w="260350" h="50800" prst="softRound"/>
                <a:bevelB prst="softRound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20556530">
                <a:off x="4016457" y="836685"/>
                <a:ext cx="2096252" cy="2096252"/>
              </a:xfrm>
              <a:prstGeom prst="ellipse">
                <a:avLst/>
              </a:prstGeom>
              <a:gradFill flip="none" rotWithShape="1">
                <a:gsLst>
                  <a:gs pos="63000">
                    <a:sysClr val="window" lastClr="FFFFFF">
                      <a:alpha val="0"/>
                    </a:sysClr>
                  </a:gs>
                  <a:gs pos="88000">
                    <a:sysClr val="window" lastClr="FFFFFF">
                      <a:lumMod val="0"/>
                      <a:lumOff val="100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34925" cap="flat" cmpd="sng" algn="ctr">
                <a:solidFill>
                  <a:srgbClr val="FFFFFF"/>
                </a:solidFill>
                <a:prstDash val="solid"/>
              </a:ln>
              <a:effectLst>
                <a:outerShdw blurRad="317500" dir="2700000" algn="ctr">
                  <a:srgbClr val="000000">
                    <a:alpha val="43000"/>
                  </a:srgbClr>
                </a:outerShdw>
              </a:effectLst>
              <a:sp3d extrusionH="38100" prstMaterial="metal">
                <a:bevelT w="260350" h="50800" prst="softRound"/>
                <a:bevelB prst="softRound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9471017" y="4708191"/>
              <a:ext cx="1120820" cy="584775"/>
            </a:xfrm>
            <a:prstGeom prst="rect">
              <a:avLst/>
            </a:prstGeom>
            <a:noFill/>
            <a:effectLst>
              <a:reflection blurRad="6350" stA="50000" endA="275" endPos="40000" dist="101600" dir="5400000" sy="-100000" algn="bl" rotWithShape="0"/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3200" b="1" spc="50" dirty="0" smtClean="0">
                  <a:ln w="0"/>
                  <a:solidFill>
                    <a:schemeClr val="bg2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  <a:reflection blurRad="6350" stA="50000" endA="300" endPos="5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69</a:t>
              </a:r>
              <a:r>
                <a:rPr lang="zh-CN" altLang="en-US" sz="3200" b="1" spc="50" dirty="0" smtClean="0">
                  <a:ln w="0"/>
                  <a:solidFill>
                    <a:schemeClr val="bg2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  <a:reflection blurRad="6350" stA="50000" endA="300" endPos="5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岁</a:t>
              </a:r>
              <a:endParaRPr lang="zh-CN" altLang="en-US" sz="32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869871" y="3580126"/>
            <a:ext cx="1412421" cy="394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D990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（和平奖）</a:t>
            </a:r>
            <a:endParaRPr lang="zh-CN" altLang="en-US" sz="1600" dirty="0">
              <a:solidFill>
                <a:srgbClr val="D990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421454" y="3588217"/>
            <a:ext cx="1412421" cy="394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D990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（文学奖）</a:t>
            </a:r>
            <a:endParaRPr lang="zh-CN" altLang="en-US" sz="1600" dirty="0">
              <a:solidFill>
                <a:srgbClr val="D990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460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49336" y="489894"/>
            <a:ext cx="32255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C57B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114</a:t>
            </a:r>
            <a:r>
              <a:rPr lang="zh-CN" altLang="en-US" sz="2000" b="1" dirty="0" smtClean="0">
                <a:solidFill>
                  <a:srgbClr val="C57B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岁诺贝尔奖的变与不变</a:t>
            </a:r>
            <a:endParaRPr lang="zh-CN" altLang="en-US" sz="2000" b="1" dirty="0">
              <a:solidFill>
                <a:srgbClr val="C57B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0225" y="1177664"/>
            <a:ext cx="1764000" cy="587375"/>
            <a:chOff x="530225" y="994782"/>
            <a:chExt cx="1764000" cy="587375"/>
          </a:xfrm>
        </p:grpSpPr>
        <p:sp>
          <p:nvSpPr>
            <p:cNvPr id="6" name="任意多边形 14"/>
            <p:cNvSpPr>
              <a:spLocks/>
            </p:cNvSpPr>
            <p:nvPr/>
          </p:nvSpPr>
          <p:spPr bwMode="auto">
            <a:xfrm>
              <a:off x="530225" y="994782"/>
              <a:ext cx="1764000" cy="587375"/>
            </a:xfrm>
            <a:custGeom>
              <a:avLst/>
              <a:gdLst>
                <a:gd name="T0" fmla="*/ 0 w 1187356"/>
                <a:gd name="T1" fmla="*/ 0 h 586855"/>
                <a:gd name="T2" fmla="*/ 984412 w 1187356"/>
                <a:gd name="T3" fmla="*/ 0 h 586855"/>
                <a:gd name="T4" fmla="*/ 984412 w 1187356"/>
                <a:gd name="T5" fmla="*/ 8311 h 586855"/>
                <a:gd name="T6" fmla="*/ 1029014 w 1187356"/>
                <a:gd name="T7" fmla="*/ 23100 h 586855"/>
                <a:gd name="T8" fmla="*/ 1197089 w 1187356"/>
                <a:gd name="T9" fmla="*/ 293948 h 586855"/>
                <a:gd name="T10" fmla="*/ 1029014 w 1187356"/>
                <a:gd name="T11" fmla="*/ 564796 h 586855"/>
                <a:gd name="T12" fmla="*/ 984412 w 1187356"/>
                <a:gd name="T13" fmla="*/ 579585 h 586855"/>
                <a:gd name="T14" fmla="*/ 984412 w 1187356"/>
                <a:gd name="T15" fmla="*/ 587894 h 586855"/>
                <a:gd name="T16" fmla="*/ 921905 w 1187356"/>
                <a:gd name="T17" fmla="*/ 587894 h 586855"/>
                <a:gd name="T18" fmla="*/ 921896 w 1187356"/>
                <a:gd name="T19" fmla="*/ 587895 h 586855"/>
                <a:gd name="T20" fmla="*/ 921887 w 1187356"/>
                <a:gd name="T21" fmla="*/ 587894 h 586855"/>
                <a:gd name="T22" fmla="*/ 0 w 1187356"/>
                <a:gd name="T23" fmla="*/ 587894 h 58685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87356" h="586855">
                  <a:moveTo>
                    <a:pt x="0" y="0"/>
                  </a:moveTo>
                  <a:lnTo>
                    <a:pt x="976408" y="0"/>
                  </a:lnTo>
                  <a:lnTo>
                    <a:pt x="976408" y="8297"/>
                  </a:lnTo>
                  <a:lnTo>
                    <a:pt x="1020648" y="23060"/>
                  </a:lnTo>
                  <a:cubicBezTo>
                    <a:pt x="1118615" y="67605"/>
                    <a:pt x="1187356" y="171887"/>
                    <a:pt x="1187356" y="293428"/>
                  </a:cubicBezTo>
                  <a:cubicBezTo>
                    <a:pt x="1187356" y="414969"/>
                    <a:pt x="1118615" y="519251"/>
                    <a:pt x="1020648" y="563796"/>
                  </a:cubicBezTo>
                  <a:lnTo>
                    <a:pt x="976408" y="578559"/>
                  </a:lnTo>
                  <a:lnTo>
                    <a:pt x="976408" y="586854"/>
                  </a:lnTo>
                  <a:lnTo>
                    <a:pt x="914410" y="586854"/>
                  </a:lnTo>
                  <a:lnTo>
                    <a:pt x="914401" y="586855"/>
                  </a:lnTo>
                  <a:lnTo>
                    <a:pt x="914392" y="586854"/>
                  </a:lnTo>
                  <a:lnTo>
                    <a:pt x="0" y="5868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9059"/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09121" y="1122887"/>
              <a:ext cx="14991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验证时间长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30225" y="1954308"/>
            <a:ext cx="23262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D990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美国生物学家裴顿</a:t>
            </a:r>
            <a:r>
              <a:rPr lang="en-US" altLang="zh-CN" sz="1600" b="1" dirty="0" smtClean="0">
                <a:solidFill>
                  <a:srgbClr val="D990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b="1" dirty="0" smtClean="0">
                <a:solidFill>
                  <a:srgbClr val="D990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劳斯</a:t>
            </a:r>
            <a:endParaRPr lang="zh-CN" altLang="en-US" sz="1600" b="1" dirty="0">
              <a:solidFill>
                <a:srgbClr val="D990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863337" y="3357166"/>
            <a:ext cx="2041040" cy="2041040"/>
            <a:chOff x="6749576" y="2302245"/>
            <a:chExt cx="2041040" cy="2041040"/>
          </a:xfrm>
        </p:grpSpPr>
        <p:sp>
          <p:nvSpPr>
            <p:cNvPr id="12" name="椭圆 11"/>
            <p:cNvSpPr/>
            <p:nvPr/>
          </p:nvSpPr>
          <p:spPr>
            <a:xfrm>
              <a:off x="6749576" y="2302245"/>
              <a:ext cx="2041040" cy="2041040"/>
            </a:xfrm>
            <a:prstGeom prst="ellipse">
              <a:avLst/>
            </a:prstGeom>
            <a:solidFill>
              <a:srgbClr val="B8682A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54736" y="2422765"/>
              <a:ext cx="1630721" cy="1800000"/>
            </a:xfrm>
            <a:prstGeom prst="ellipse">
              <a:avLst/>
            </a:prstGeom>
            <a:scene3d>
              <a:camera prst="orthographicFront"/>
              <a:lightRig rig="threePt" dir="t"/>
            </a:scene3d>
            <a:sp3d>
              <a:bevelT w="139700" prst="cross"/>
            </a:sp3d>
          </p:spPr>
        </p:pic>
      </p:grpSp>
      <p:grpSp>
        <p:nvGrpSpPr>
          <p:cNvPr id="13" name="组合 12"/>
          <p:cNvGrpSpPr/>
          <p:nvPr/>
        </p:nvGrpSpPr>
        <p:grpSpPr>
          <a:xfrm>
            <a:off x="1349336" y="3357166"/>
            <a:ext cx="2041040" cy="2041040"/>
            <a:chOff x="3262964" y="2829343"/>
            <a:chExt cx="2041040" cy="2041040"/>
          </a:xfrm>
        </p:grpSpPr>
        <p:sp>
          <p:nvSpPr>
            <p:cNvPr id="11" name="椭圆 10"/>
            <p:cNvSpPr/>
            <p:nvPr/>
          </p:nvSpPr>
          <p:spPr>
            <a:xfrm>
              <a:off x="3262964" y="2829343"/>
              <a:ext cx="2041040" cy="2041040"/>
            </a:xfrm>
            <a:prstGeom prst="ellipse">
              <a:avLst/>
            </a:prstGeom>
            <a:solidFill>
              <a:srgbClr val="FDD49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204" b="10204"/>
            <a:stretch/>
          </p:blipFill>
          <p:spPr>
            <a:xfrm>
              <a:off x="3476503" y="2949863"/>
              <a:ext cx="1613962" cy="1800000"/>
            </a:xfrm>
            <a:prstGeom prst="ellipse">
              <a:avLst/>
            </a:prstGeom>
            <a:scene3d>
              <a:camera prst="orthographicFront"/>
              <a:lightRig rig="threePt" dir="t"/>
            </a:scene3d>
            <a:sp3d>
              <a:bevelT w="139700" prst="cross"/>
            </a:sp3d>
          </p:spPr>
        </p:pic>
      </p:grpSp>
      <p:sp>
        <p:nvSpPr>
          <p:cNvPr id="16" name="文本框 15"/>
          <p:cNvSpPr txBox="1"/>
          <p:nvPr/>
        </p:nvSpPr>
        <p:spPr>
          <a:xfrm>
            <a:off x="1124995" y="2869567"/>
            <a:ext cx="25378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1911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公布肿瘤由病毒引起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46300" y="2869567"/>
            <a:ext cx="14029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1969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  获奖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3462655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3678441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3894227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4110013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4325799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4541585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4757371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4973157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5188943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5404729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5620515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5836301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6052087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6267873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6483659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6699445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>
            <a:spLocks noChangeAspect="1"/>
          </p:cNvSpPr>
          <p:nvPr/>
        </p:nvSpPr>
        <p:spPr>
          <a:xfrm>
            <a:off x="6915231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>
            <a:spLocks noChangeAspect="1"/>
          </p:cNvSpPr>
          <p:nvPr/>
        </p:nvSpPr>
        <p:spPr>
          <a:xfrm>
            <a:off x="7131017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>
            <a:spLocks noChangeAspect="1"/>
          </p:cNvSpPr>
          <p:nvPr/>
        </p:nvSpPr>
        <p:spPr>
          <a:xfrm>
            <a:off x="7346803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>
            <a:spLocks noChangeAspect="1"/>
          </p:cNvSpPr>
          <p:nvPr/>
        </p:nvSpPr>
        <p:spPr>
          <a:xfrm>
            <a:off x="7562589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>
            <a:spLocks noChangeAspect="1"/>
          </p:cNvSpPr>
          <p:nvPr/>
        </p:nvSpPr>
        <p:spPr>
          <a:xfrm>
            <a:off x="7778375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>
            <a:spLocks noChangeAspect="1"/>
          </p:cNvSpPr>
          <p:nvPr/>
        </p:nvSpPr>
        <p:spPr>
          <a:xfrm>
            <a:off x="7994161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>
            <a:spLocks noChangeAspect="1"/>
          </p:cNvSpPr>
          <p:nvPr/>
        </p:nvSpPr>
        <p:spPr>
          <a:xfrm>
            <a:off x="8209947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>
            <a:spLocks noChangeAspect="1"/>
          </p:cNvSpPr>
          <p:nvPr/>
        </p:nvSpPr>
        <p:spPr>
          <a:xfrm>
            <a:off x="8425733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>
            <a:spLocks noChangeAspect="1"/>
          </p:cNvSpPr>
          <p:nvPr/>
        </p:nvSpPr>
        <p:spPr>
          <a:xfrm>
            <a:off x="8641514" y="4377686"/>
            <a:ext cx="180000" cy="180000"/>
          </a:xfrm>
          <a:prstGeom prst="ellipse">
            <a:avLst/>
          </a:prstGeom>
          <a:solidFill>
            <a:srgbClr val="FDD4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/>
        </p:nvCxnSpPr>
        <p:spPr>
          <a:xfrm>
            <a:off x="3462655" y="4622443"/>
            <a:ext cx="5358859" cy="0"/>
          </a:xfrm>
          <a:prstGeom prst="line">
            <a:avLst/>
          </a:prstGeom>
          <a:ln w="19050">
            <a:solidFill>
              <a:srgbClr val="FDD49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1" name="矩形标注 60"/>
          <p:cNvSpPr/>
          <p:nvPr/>
        </p:nvSpPr>
        <p:spPr>
          <a:xfrm>
            <a:off x="5836301" y="3683000"/>
            <a:ext cx="911835" cy="508000"/>
          </a:xfrm>
          <a:prstGeom prst="wedgeRectCallout">
            <a:avLst/>
          </a:prstGeom>
          <a:solidFill>
            <a:srgbClr val="B868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55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934937" y="324811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时隔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1698762" y="5371607"/>
            <a:ext cx="1325254" cy="435648"/>
          </a:xfrm>
          <a:prstGeom prst="roundRect">
            <a:avLst/>
          </a:prstGeom>
          <a:solidFill>
            <a:srgbClr val="FDD49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63500" h="12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9301828" y="5371607"/>
            <a:ext cx="1325254" cy="435648"/>
          </a:xfrm>
          <a:prstGeom prst="roundRect">
            <a:avLst/>
          </a:prstGeom>
          <a:solidFill>
            <a:srgbClr val="B8682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63500" h="12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85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01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49336" y="489894"/>
            <a:ext cx="32255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C57B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114</a:t>
            </a:r>
            <a:r>
              <a:rPr lang="zh-CN" altLang="en-US" sz="2000" b="1" dirty="0" smtClean="0">
                <a:solidFill>
                  <a:srgbClr val="C57B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岁诺贝尔奖的变与不变</a:t>
            </a:r>
            <a:endParaRPr lang="zh-CN" altLang="en-US" sz="2000" b="1" dirty="0">
              <a:solidFill>
                <a:srgbClr val="C57B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0225" y="1177664"/>
            <a:ext cx="1764000" cy="587375"/>
            <a:chOff x="530225" y="994782"/>
            <a:chExt cx="1764000" cy="587375"/>
          </a:xfrm>
        </p:grpSpPr>
        <p:sp>
          <p:nvSpPr>
            <p:cNvPr id="7" name="任意多边形 14"/>
            <p:cNvSpPr>
              <a:spLocks/>
            </p:cNvSpPr>
            <p:nvPr/>
          </p:nvSpPr>
          <p:spPr bwMode="auto">
            <a:xfrm>
              <a:off x="530225" y="994782"/>
              <a:ext cx="1764000" cy="587375"/>
            </a:xfrm>
            <a:custGeom>
              <a:avLst/>
              <a:gdLst>
                <a:gd name="T0" fmla="*/ 0 w 1187356"/>
                <a:gd name="T1" fmla="*/ 0 h 586855"/>
                <a:gd name="T2" fmla="*/ 984412 w 1187356"/>
                <a:gd name="T3" fmla="*/ 0 h 586855"/>
                <a:gd name="T4" fmla="*/ 984412 w 1187356"/>
                <a:gd name="T5" fmla="*/ 8311 h 586855"/>
                <a:gd name="T6" fmla="*/ 1029014 w 1187356"/>
                <a:gd name="T7" fmla="*/ 23100 h 586855"/>
                <a:gd name="T8" fmla="*/ 1197089 w 1187356"/>
                <a:gd name="T9" fmla="*/ 293948 h 586855"/>
                <a:gd name="T10" fmla="*/ 1029014 w 1187356"/>
                <a:gd name="T11" fmla="*/ 564796 h 586855"/>
                <a:gd name="T12" fmla="*/ 984412 w 1187356"/>
                <a:gd name="T13" fmla="*/ 579585 h 586855"/>
                <a:gd name="T14" fmla="*/ 984412 w 1187356"/>
                <a:gd name="T15" fmla="*/ 587894 h 586855"/>
                <a:gd name="T16" fmla="*/ 921905 w 1187356"/>
                <a:gd name="T17" fmla="*/ 587894 h 586855"/>
                <a:gd name="T18" fmla="*/ 921896 w 1187356"/>
                <a:gd name="T19" fmla="*/ 587895 h 586855"/>
                <a:gd name="T20" fmla="*/ 921887 w 1187356"/>
                <a:gd name="T21" fmla="*/ 587894 h 586855"/>
                <a:gd name="T22" fmla="*/ 0 w 1187356"/>
                <a:gd name="T23" fmla="*/ 587894 h 58685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87356" h="586855">
                  <a:moveTo>
                    <a:pt x="0" y="0"/>
                  </a:moveTo>
                  <a:lnTo>
                    <a:pt x="976408" y="0"/>
                  </a:lnTo>
                  <a:lnTo>
                    <a:pt x="976408" y="8297"/>
                  </a:lnTo>
                  <a:lnTo>
                    <a:pt x="1020648" y="23060"/>
                  </a:lnTo>
                  <a:cubicBezTo>
                    <a:pt x="1118615" y="67605"/>
                    <a:pt x="1187356" y="171887"/>
                    <a:pt x="1187356" y="293428"/>
                  </a:cubicBezTo>
                  <a:cubicBezTo>
                    <a:pt x="1187356" y="414969"/>
                    <a:pt x="1118615" y="519251"/>
                    <a:pt x="1020648" y="563796"/>
                  </a:cubicBezTo>
                  <a:lnTo>
                    <a:pt x="976408" y="578559"/>
                  </a:lnTo>
                  <a:lnTo>
                    <a:pt x="976408" y="586854"/>
                  </a:lnTo>
                  <a:lnTo>
                    <a:pt x="914410" y="586854"/>
                  </a:lnTo>
                  <a:lnTo>
                    <a:pt x="914401" y="586855"/>
                  </a:lnTo>
                  <a:lnTo>
                    <a:pt x="914392" y="586854"/>
                  </a:lnTo>
                  <a:lnTo>
                    <a:pt x="0" y="5868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9059"/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09121" y="1122887"/>
              <a:ext cx="14991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验证时间长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30225" y="1954308"/>
            <a:ext cx="20794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D990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zh-CN" altLang="en-US" sz="1600" b="1" dirty="0" smtClean="0">
                <a:solidFill>
                  <a:srgbClr val="D990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</a:t>
            </a:r>
            <a:r>
              <a:rPr lang="en-US" altLang="zh-CN" sz="1600" b="1" dirty="0" smtClean="0">
                <a:solidFill>
                  <a:srgbClr val="D990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600" b="1" dirty="0" smtClean="0">
                <a:solidFill>
                  <a:srgbClr val="D990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年以上占比：</a:t>
            </a:r>
            <a:endParaRPr lang="zh-CN" altLang="en-US" sz="1600" b="1" dirty="0">
              <a:solidFill>
                <a:srgbClr val="D990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Pentagon 12"/>
          <p:cNvSpPr>
            <a:spLocks noChangeArrowheads="1"/>
          </p:cNvSpPr>
          <p:nvPr/>
        </p:nvSpPr>
        <p:spPr bwMode="auto">
          <a:xfrm>
            <a:off x="670015" y="4026684"/>
            <a:ext cx="10851971" cy="466725"/>
          </a:xfrm>
          <a:prstGeom prst="homePlate">
            <a:avLst>
              <a:gd name="adj" fmla="val 51672"/>
            </a:avLst>
          </a:prstGeom>
          <a:gradFill flip="none" rotWithShape="1">
            <a:gsLst>
              <a:gs pos="0">
                <a:srgbClr val="FDD493"/>
              </a:gs>
              <a:gs pos="85000">
                <a:srgbClr val="B8682A"/>
              </a:gs>
            </a:gsLst>
            <a:lin ang="4380000" scaled="0"/>
            <a:tileRect/>
          </a:gradFill>
          <a:ln w="25400" algn="ctr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 fov="0">
              <a:rot lat="20983203" lon="0" rev="0"/>
            </a:camera>
            <a:lightRig rig="flat" dir="t">
              <a:rot lat="0" lon="0" rev="6600000"/>
            </a:lightRig>
          </a:scene3d>
          <a:sp3d extrusionH="381000" contourW="19050">
            <a:bevelT/>
            <a:contourClr>
              <a:srgbClr val="FDD493"/>
            </a:contourClr>
          </a:sp3d>
        </p:spPr>
        <p:txBody>
          <a:bodyPr wrap="none" anchor="ctr"/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endParaRPr lang="zh-CN" sz="2000" kern="0" noProof="1">
              <a:solidFill>
                <a:srgbClr val="1F497D"/>
              </a:solidFill>
              <a:latin typeface="Calibri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946709" y="4099430"/>
            <a:ext cx="1429088" cy="400110"/>
            <a:chOff x="2391140" y="3842101"/>
            <a:chExt cx="1429088" cy="400110"/>
          </a:xfrm>
        </p:grpSpPr>
        <p:sp>
          <p:nvSpPr>
            <p:cNvPr id="26" name="同心圆 8"/>
            <p:cNvSpPr>
              <a:spLocks noChangeAspect="1"/>
            </p:cNvSpPr>
            <p:nvPr/>
          </p:nvSpPr>
          <p:spPr>
            <a:xfrm>
              <a:off x="2391140" y="3952156"/>
              <a:ext cx="180000" cy="180000"/>
            </a:xfrm>
            <a:prstGeom prst="ellipse">
              <a:avLst/>
            </a:prstGeom>
            <a:gradFill flip="none" rotWithShape="1">
              <a:gsLst>
                <a:gs pos="0">
                  <a:srgbClr val="FFF050"/>
                </a:gs>
                <a:gs pos="100000">
                  <a:srgbClr val="FFA500"/>
                </a:gs>
              </a:gsLst>
              <a:lin ang="16200000" scaled="1"/>
              <a:tileRect/>
            </a:gradFill>
            <a:ln w="25400" algn="ctr">
              <a:solidFill>
                <a:srgbClr val="FFA500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  <a:contourClr>
                <a:sysClr val="window" lastClr="FFFFFF"/>
              </a:contourClr>
            </a:sp3d>
          </p:spPr>
          <p:txBody>
            <a:bodyPr wrap="none" anchor="ctr"/>
            <a:lstStyle/>
            <a:p>
              <a:pPr marL="0" marR="0" lvl="0" indent="0" algn="ctr" defTabSz="914400" eaLnBrk="0" fontAlgn="ctr" latinLnBrk="0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微软雅黑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609640" y="3842101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物理学奖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64793" y="4099430"/>
            <a:ext cx="1172607" cy="400110"/>
            <a:chOff x="2391140" y="3842101"/>
            <a:chExt cx="1172607" cy="400110"/>
          </a:xfrm>
        </p:grpSpPr>
        <p:sp>
          <p:nvSpPr>
            <p:cNvPr id="30" name="同心圆 8"/>
            <p:cNvSpPr>
              <a:spLocks noChangeAspect="1"/>
            </p:cNvSpPr>
            <p:nvPr/>
          </p:nvSpPr>
          <p:spPr>
            <a:xfrm>
              <a:off x="2391140" y="3952156"/>
              <a:ext cx="180000" cy="180000"/>
            </a:xfrm>
            <a:prstGeom prst="ellipse">
              <a:avLst/>
            </a:prstGeom>
            <a:gradFill flip="none" rotWithShape="1">
              <a:gsLst>
                <a:gs pos="0">
                  <a:srgbClr val="FFF050"/>
                </a:gs>
                <a:gs pos="100000">
                  <a:srgbClr val="FFA500"/>
                </a:gs>
              </a:gsLst>
              <a:lin ang="16200000" scaled="1"/>
              <a:tileRect/>
            </a:gradFill>
            <a:ln w="25400" algn="ctr">
              <a:solidFill>
                <a:srgbClr val="FFA500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  <a:contourClr>
                <a:sysClr val="window" lastClr="FFFFFF"/>
              </a:contourClr>
            </a:sp3d>
          </p:spPr>
          <p:txBody>
            <a:bodyPr wrap="none" anchor="ctr"/>
            <a:lstStyle/>
            <a:p>
              <a:pPr marL="0" marR="0" lvl="0" indent="0" algn="ctr" defTabSz="914400" eaLnBrk="0" fontAlgn="ctr" latinLnBrk="0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微软雅黑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609640" y="3842101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化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学奖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719995" y="4099430"/>
            <a:ext cx="2198529" cy="400110"/>
            <a:chOff x="2391140" y="3842101"/>
            <a:chExt cx="2198529" cy="400110"/>
          </a:xfrm>
        </p:grpSpPr>
        <p:sp>
          <p:nvSpPr>
            <p:cNvPr id="33" name="同心圆 8"/>
            <p:cNvSpPr>
              <a:spLocks noChangeAspect="1"/>
            </p:cNvSpPr>
            <p:nvPr/>
          </p:nvSpPr>
          <p:spPr>
            <a:xfrm>
              <a:off x="2391140" y="3952156"/>
              <a:ext cx="180000" cy="180000"/>
            </a:xfrm>
            <a:prstGeom prst="ellipse">
              <a:avLst/>
            </a:prstGeom>
            <a:gradFill flip="none" rotWithShape="1">
              <a:gsLst>
                <a:gs pos="0">
                  <a:srgbClr val="FFF050"/>
                </a:gs>
                <a:gs pos="100000">
                  <a:srgbClr val="FFA500"/>
                </a:gs>
              </a:gsLst>
              <a:lin ang="16200000" scaled="1"/>
              <a:tileRect/>
            </a:gradFill>
            <a:ln w="25400" algn="ctr">
              <a:solidFill>
                <a:srgbClr val="FFA500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  <a:contourClr>
                <a:sysClr val="window" lastClr="FFFFFF"/>
              </a:contourClr>
            </a:sp3d>
          </p:spPr>
          <p:txBody>
            <a:bodyPr wrap="none" anchor="ctr"/>
            <a:lstStyle/>
            <a:p>
              <a:pPr marL="0" marR="0" lvl="0" indent="0" algn="ctr" defTabSz="914400" eaLnBrk="0" fontAlgn="ctr" latinLnBrk="0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微软雅黑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609640" y="3842101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生理学和医学奖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椭圆 34"/>
          <p:cNvSpPr/>
          <p:nvPr/>
        </p:nvSpPr>
        <p:spPr>
          <a:xfrm>
            <a:off x="2156092" y="4975994"/>
            <a:ext cx="907095" cy="907095"/>
          </a:xfrm>
          <a:prstGeom prst="ellipse">
            <a:avLst/>
          </a:prstGeom>
          <a:noFill/>
          <a:ln w="38100">
            <a:solidFill>
              <a:srgbClr val="FDD493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0" lon="0" rev="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  <a:extrusionClr>
              <a:srgbClr val="FDD4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5260049" y="4975994"/>
            <a:ext cx="907095" cy="907095"/>
          </a:xfrm>
          <a:prstGeom prst="ellipse">
            <a:avLst/>
          </a:prstGeom>
          <a:noFill/>
          <a:ln w="38100">
            <a:solidFill>
              <a:srgbClr val="FDD493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0" lon="0" rev="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  <a:extrusionClr>
              <a:srgbClr val="FDD4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364005" y="4975994"/>
            <a:ext cx="907095" cy="907095"/>
          </a:xfrm>
          <a:prstGeom prst="ellipse">
            <a:avLst/>
          </a:prstGeom>
          <a:noFill/>
          <a:ln w="38100">
            <a:solidFill>
              <a:srgbClr val="FDD493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0" lon="0" rev="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  <a:extrusionClr>
              <a:srgbClr val="FDD4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156092" y="2742363"/>
            <a:ext cx="907095" cy="907095"/>
          </a:xfrm>
          <a:prstGeom prst="ellipse">
            <a:avLst/>
          </a:prstGeom>
          <a:noFill/>
          <a:ln w="38100">
            <a:solidFill>
              <a:srgbClr val="FDD493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0" lon="0" rev="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  <a:extrusionClr>
              <a:srgbClr val="FDD4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260049" y="2742363"/>
            <a:ext cx="907095" cy="907095"/>
          </a:xfrm>
          <a:prstGeom prst="ellipse">
            <a:avLst/>
          </a:prstGeom>
          <a:noFill/>
          <a:ln w="38100">
            <a:solidFill>
              <a:srgbClr val="FDD493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0" lon="0" rev="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  <a:extrusionClr>
              <a:srgbClr val="FDD4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8364005" y="2742363"/>
            <a:ext cx="907095" cy="907095"/>
          </a:xfrm>
          <a:prstGeom prst="ellipse">
            <a:avLst/>
          </a:prstGeom>
          <a:noFill/>
          <a:ln w="38100">
            <a:solidFill>
              <a:srgbClr val="FDD493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0" lon="0" rev="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  <a:extrusionClr>
              <a:srgbClr val="FDD49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872282" y="3007094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1940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72282" y="5302025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1985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240087" y="3001979"/>
            <a:ext cx="740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350340" y="3001979"/>
            <a:ext cx="740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447098" y="3001979"/>
            <a:ext cx="740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240087" y="5257739"/>
            <a:ext cx="740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350340" y="5257739"/>
            <a:ext cx="740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447098" y="5257739"/>
            <a:ext cx="740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饼形 50"/>
          <p:cNvSpPr>
            <a:spLocks noChangeAspect="1"/>
          </p:cNvSpPr>
          <p:nvPr/>
        </p:nvSpPr>
        <p:spPr>
          <a:xfrm rot="13200000">
            <a:off x="8620842" y="3284483"/>
            <a:ext cx="453600" cy="453600"/>
          </a:xfrm>
          <a:custGeom>
            <a:avLst/>
            <a:gdLst>
              <a:gd name="connsiteX0" fmla="*/ 0 w 907200"/>
              <a:gd name="connsiteY0" fmla="*/ 453600 h 907200"/>
              <a:gd name="connsiteX1" fmla="*/ 453600 w 907200"/>
              <a:gd name="connsiteY1" fmla="*/ 0 h 907200"/>
              <a:gd name="connsiteX2" fmla="*/ 453600 w 907200"/>
              <a:gd name="connsiteY2" fmla="*/ 453600 h 907200"/>
              <a:gd name="connsiteX3" fmla="*/ 0 w 907200"/>
              <a:gd name="connsiteY3" fmla="*/ 453600 h 907200"/>
              <a:gd name="connsiteX0" fmla="*/ 453600 w 545040"/>
              <a:gd name="connsiteY0" fmla="*/ 453600 h 545040"/>
              <a:gd name="connsiteX1" fmla="*/ 0 w 545040"/>
              <a:gd name="connsiteY1" fmla="*/ 453600 h 545040"/>
              <a:gd name="connsiteX2" fmla="*/ 453600 w 545040"/>
              <a:gd name="connsiteY2" fmla="*/ 0 h 545040"/>
              <a:gd name="connsiteX3" fmla="*/ 545040 w 545040"/>
              <a:gd name="connsiteY3" fmla="*/ 545040 h 545040"/>
              <a:gd name="connsiteX0" fmla="*/ 0 w 545040"/>
              <a:gd name="connsiteY0" fmla="*/ 453600 h 545040"/>
              <a:gd name="connsiteX1" fmla="*/ 453600 w 545040"/>
              <a:gd name="connsiteY1" fmla="*/ 0 h 545040"/>
              <a:gd name="connsiteX2" fmla="*/ 545040 w 545040"/>
              <a:gd name="connsiteY2" fmla="*/ 545040 h 545040"/>
              <a:gd name="connsiteX0" fmla="*/ 0 w 453600"/>
              <a:gd name="connsiteY0" fmla="*/ 453600 h 453600"/>
              <a:gd name="connsiteX1" fmla="*/ 453600 w 453600"/>
              <a:gd name="connsiteY1" fmla="*/ 0 h 45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3600" h="453600">
                <a:moveTo>
                  <a:pt x="0" y="453600"/>
                </a:moveTo>
                <a:cubicBezTo>
                  <a:pt x="0" y="203084"/>
                  <a:pt x="203084" y="0"/>
                  <a:pt x="453600" y="0"/>
                </a:cubicBezTo>
              </a:path>
            </a:pathLst>
          </a:custGeom>
          <a:noFill/>
          <a:ln w="57150">
            <a:solidFill>
              <a:srgbClr val="B8682A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0" lon="0" rev="0"/>
            </a:camera>
            <a:lightRig rig="threePt" dir="t">
              <a:rot lat="0" lon="0" rev="0"/>
            </a:lightRig>
          </a:scene3d>
          <a:sp3d extrusionH="38100" prstMaterial="metal">
            <a:bevelT w="260350" h="50800" prst="softRound"/>
            <a:bevelB prst="softRound"/>
            <a:extrusionClr>
              <a:srgbClr val="B8682A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饼形 53"/>
          <p:cNvSpPr>
            <a:spLocks noChangeAspect="1"/>
          </p:cNvSpPr>
          <p:nvPr/>
        </p:nvSpPr>
        <p:spPr>
          <a:xfrm rot="14100000">
            <a:off x="5604865" y="3367156"/>
            <a:ext cx="259473" cy="409961"/>
          </a:xfrm>
          <a:custGeom>
            <a:avLst/>
            <a:gdLst>
              <a:gd name="connsiteX0" fmla="*/ 0 w 907200"/>
              <a:gd name="connsiteY0" fmla="*/ 453600 h 907200"/>
              <a:gd name="connsiteX1" fmla="*/ 259473 w 907200"/>
              <a:gd name="connsiteY1" fmla="*/ 43639 h 907200"/>
              <a:gd name="connsiteX2" fmla="*/ 453600 w 907200"/>
              <a:gd name="connsiteY2" fmla="*/ 453600 h 907200"/>
              <a:gd name="connsiteX3" fmla="*/ 0 w 907200"/>
              <a:gd name="connsiteY3" fmla="*/ 453600 h 907200"/>
              <a:gd name="connsiteX0" fmla="*/ 453600 w 545040"/>
              <a:gd name="connsiteY0" fmla="*/ 409961 h 501401"/>
              <a:gd name="connsiteX1" fmla="*/ 0 w 545040"/>
              <a:gd name="connsiteY1" fmla="*/ 409961 h 501401"/>
              <a:gd name="connsiteX2" fmla="*/ 259473 w 545040"/>
              <a:gd name="connsiteY2" fmla="*/ 0 h 501401"/>
              <a:gd name="connsiteX3" fmla="*/ 545040 w 545040"/>
              <a:gd name="connsiteY3" fmla="*/ 501401 h 501401"/>
              <a:gd name="connsiteX0" fmla="*/ 0 w 545040"/>
              <a:gd name="connsiteY0" fmla="*/ 409961 h 501401"/>
              <a:gd name="connsiteX1" fmla="*/ 259473 w 545040"/>
              <a:gd name="connsiteY1" fmla="*/ 0 h 501401"/>
              <a:gd name="connsiteX2" fmla="*/ 545040 w 545040"/>
              <a:gd name="connsiteY2" fmla="*/ 501401 h 501401"/>
              <a:gd name="connsiteX0" fmla="*/ 0 w 259473"/>
              <a:gd name="connsiteY0" fmla="*/ 409961 h 409961"/>
              <a:gd name="connsiteX1" fmla="*/ 259473 w 259473"/>
              <a:gd name="connsiteY1" fmla="*/ 0 h 409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9473" h="409961">
                <a:moveTo>
                  <a:pt x="0" y="409961"/>
                </a:moveTo>
                <a:cubicBezTo>
                  <a:pt x="0" y="234647"/>
                  <a:pt x="101026" y="75029"/>
                  <a:pt x="259473" y="0"/>
                </a:cubicBezTo>
              </a:path>
            </a:pathLst>
          </a:custGeom>
          <a:noFill/>
          <a:ln w="57150">
            <a:solidFill>
              <a:srgbClr val="B8682A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0" lon="0" rev="0"/>
            </a:camera>
            <a:lightRig rig="threePt" dir="t">
              <a:rot lat="0" lon="0" rev="0"/>
            </a:lightRig>
          </a:scene3d>
          <a:sp3d extrusionH="38100" prstMaterial="metal">
            <a:bevelT w="260350" h="50800" prst="softRound"/>
            <a:bevelB prst="softRound"/>
            <a:extrusionClr>
              <a:srgbClr val="B8682A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饼形 54"/>
          <p:cNvSpPr>
            <a:spLocks noChangeAspect="1"/>
          </p:cNvSpPr>
          <p:nvPr/>
        </p:nvSpPr>
        <p:spPr>
          <a:xfrm rot="15240000">
            <a:off x="2583815" y="3499391"/>
            <a:ext cx="75435" cy="250488"/>
          </a:xfrm>
          <a:custGeom>
            <a:avLst/>
            <a:gdLst>
              <a:gd name="connsiteX0" fmla="*/ 0 w 907200"/>
              <a:gd name="connsiteY0" fmla="*/ 453600 h 907200"/>
              <a:gd name="connsiteX1" fmla="*/ 75435 w 907200"/>
              <a:gd name="connsiteY1" fmla="*/ 203112 h 907200"/>
              <a:gd name="connsiteX2" fmla="*/ 453600 w 907200"/>
              <a:gd name="connsiteY2" fmla="*/ 453600 h 907200"/>
              <a:gd name="connsiteX3" fmla="*/ 0 w 907200"/>
              <a:gd name="connsiteY3" fmla="*/ 453600 h 907200"/>
              <a:gd name="connsiteX0" fmla="*/ 453600 w 545040"/>
              <a:gd name="connsiteY0" fmla="*/ 250488 h 341928"/>
              <a:gd name="connsiteX1" fmla="*/ 0 w 545040"/>
              <a:gd name="connsiteY1" fmla="*/ 250488 h 341928"/>
              <a:gd name="connsiteX2" fmla="*/ 75435 w 545040"/>
              <a:gd name="connsiteY2" fmla="*/ 0 h 341928"/>
              <a:gd name="connsiteX3" fmla="*/ 545040 w 545040"/>
              <a:gd name="connsiteY3" fmla="*/ 341928 h 341928"/>
              <a:gd name="connsiteX0" fmla="*/ 0 w 545040"/>
              <a:gd name="connsiteY0" fmla="*/ 250488 h 341928"/>
              <a:gd name="connsiteX1" fmla="*/ 75435 w 545040"/>
              <a:gd name="connsiteY1" fmla="*/ 0 h 341928"/>
              <a:gd name="connsiteX2" fmla="*/ 545040 w 545040"/>
              <a:gd name="connsiteY2" fmla="*/ 341928 h 341928"/>
              <a:gd name="connsiteX0" fmla="*/ 0 w 75435"/>
              <a:gd name="connsiteY0" fmla="*/ 250488 h 250488"/>
              <a:gd name="connsiteX1" fmla="*/ 75435 w 75435"/>
              <a:gd name="connsiteY1" fmla="*/ 0 h 2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35" h="250488">
                <a:moveTo>
                  <a:pt x="0" y="250488"/>
                </a:moveTo>
                <a:cubicBezTo>
                  <a:pt x="0" y="161396"/>
                  <a:pt x="26236" y="74276"/>
                  <a:pt x="75435" y="0"/>
                </a:cubicBezTo>
              </a:path>
            </a:pathLst>
          </a:custGeom>
          <a:noFill/>
          <a:ln w="57150">
            <a:solidFill>
              <a:srgbClr val="B8682A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0" lon="0" rev="0"/>
            </a:camera>
            <a:lightRig rig="threePt" dir="t">
              <a:rot lat="0" lon="0" rev="0"/>
            </a:lightRig>
          </a:scene3d>
          <a:sp3d extrusionH="38100" prstMaterial="metal">
            <a:bevelT w="260350" h="50800" prst="softRound"/>
            <a:bevelB prst="softRound"/>
            <a:extrusionClr>
              <a:srgbClr val="B8682A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饼形 57"/>
          <p:cNvSpPr>
            <a:spLocks noChangeAspect="1"/>
          </p:cNvSpPr>
          <p:nvPr/>
        </p:nvSpPr>
        <p:spPr>
          <a:xfrm rot="6465541">
            <a:off x="2277364" y="4893343"/>
            <a:ext cx="716396" cy="907200"/>
          </a:xfrm>
          <a:custGeom>
            <a:avLst/>
            <a:gdLst>
              <a:gd name="connsiteX0" fmla="*/ 716366 w 907200"/>
              <a:gd name="connsiteY0" fmla="*/ 823339 h 907200"/>
              <a:gd name="connsiteX1" fmla="*/ 184428 w 907200"/>
              <a:gd name="connsiteY1" fmla="*/ 818702 h 907200"/>
              <a:gd name="connsiteX2" fmla="*/ 22692 w 907200"/>
              <a:gd name="connsiteY2" fmla="*/ 311927 h 907200"/>
              <a:gd name="connsiteX3" fmla="*/ 453600 w 907200"/>
              <a:gd name="connsiteY3" fmla="*/ 0 h 907200"/>
              <a:gd name="connsiteX4" fmla="*/ 453600 w 907200"/>
              <a:gd name="connsiteY4" fmla="*/ 453600 h 907200"/>
              <a:gd name="connsiteX5" fmla="*/ 716366 w 907200"/>
              <a:gd name="connsiteY5" fmla="*/ 823339 h 907200"/>
              <a:gd name="connsiteX0" fmla="*/ 453630 w 716396"/>
              <a:gd name="connsiteY0" fmla="*/ 453600 h 907200"/>
              <a:gd name="connsiteX1" fmla="*/ 716396 w 716396"/>
              <a:gd name="connsiteY1" fmla="*/ 823339 h 907200"/>
              <a:gd name="connsiteX2" fmla="*/ 184458 w 716396"/>
              <a:gd name="connsiteY2" fmla="*/ 818702 h 907200"/>
              <a:gd name="connsiteX3" fmla="*/ 22722 w 716396"/>
              <a:gd name="connsiteY3" fmla="*/ 311927 h 907200"/>
              <a:gd name="connsiteX4" fmla="*/ 453630 w 716396"/>
              <a:gd name="connsiteY4" fmla="*/ 0 h 907200"/>
              <a:gd name="connsiteX5" fmla="*/ 545070 w 716396"/>
              <a:gd name="connsiteY5" fmla="*/ 545040 h 907200"/>
              <a:gd name="connsiteX0" fmla="*/ 453630 w 716396"/>
              <a:gd name="connsiteY0" fmla="*/ 453600 h 907200"/>
              <a:gd name="connsiteX1" fmla="*/ 716396 w 716396"/>
              <a:gd name="connsiteY1" fmla="*/ 823339 h 907200"/>
              <a:gd name="connsiteX2" fmla="*/ 184458 w 716396"/>
              <a:gd name="connsiteY2" fmla="*/ 818702 h 907200"/>
              <a:gd name="connsiteX3" fmla="*/ 22722 w 716396"/>
              <a:gd name="connsiteY3" fmla="*/ 311927 h 907200"/>
              <a:gd name="connsiteX4" fmla="*/ 453630 w 716396"/>
              <a:gd name="connsiteY4" fmla="*/ 0 h 907200"/>
              <a:gd name="connsiteX0" fmla="*/ 716396 w 716396"/>
              <a:gd name="connsiteY0" fmla="*/ 823339 h 907200"/>
              <a:gd name="connsiteX1" fmla="*/ 184458 w 716396"/>
              <a:gd name="connsiteY1" fmla="*/ 818702 h 907200"/>
              <a:gd name="connsiteX2" fmla="*/ 22722 w 716396"/>
              <a:gd name="connsiteY2" fmla="*/ 311927 h 907200"/>
              <a:gd name="connsiteX3" fmla="*/ 453630 w 716396"/>
              <a:gd name="connsiteY3" fmla="*/ 0 h 90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396" h="907200">
                <a:moveTo>
                  <a:pt x="716396" y="823339"/>
                </a:moveTo>
                <a:cubicBezTo>
                  <a:pt x="556690" y="936839"/>
                  <a:pt x="342161" y="934969"/>
                  <a:pt x="184458" y="818702"/>
                </a:cubicBezTo>
                <a:cubicBezTo>
                  <a:pt x="26755" y="702435"/>
                  <a:pt x="-38473" y="498054"/>
                  <a:pt x="22722" y="311927"/>
                </a:cubicBezTo>
                <a:cubicBezTo>
                  <a:pt x="83917" y="125800"/>
                  <a:pt x="257701" y="0"/>
                  <a:pt x="453630" y="0"/>
                </a:cubicBezTo>
              </a:path>
            </a:pathLst>
          </a:custGeom>
          <a:noFill/>
          <a:ln w="57150">
            <a:solidFill>
              <a:srgbClr val="B8682A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0" lon="0" rev="0"/>
            </a:camera>
            <a:lightRig rig="threePt" dir="t">
              <a:rot lat="0" lon="0" rev="0"/>
            </a:lightRig>
          </a:scene3d>
          <a:sp3d extrusionH="38100" prstMaterial="metal">
            <a:bevelT w="260350" h="50800" prst="softRound"/>
            <a:bevelB prst="softRound"/>
            <a:extrusionClr>
              <a:srgbClr val="B8682A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饼形 58"/>
          <p:cNvSpPr>
            <a:spLocks noChangeAspect="1"/>
          </p:cNvSpPr>
          <p:nvPr/>
        </p:nvSpPr>
        <p:spPr>
          <a:xfrm rot="5880000">
            <a:off x="5473128" y="4792863"/>
            <a:ext cx="541199" cy="907214"/>
          </a:xfrm>
          <a:custGeom>
            <a:avLst/>
            <a:gdLst>
              <a:gd name="connsiteX0" fmla="*/ 541196 w 907200"/>
              <a:gd name="connsiteY0" fmla="*/ 898662 h 907200"/>
              <a:gd name="connsiteX1" fmla="*/ 93364 w 907200"/>
              <a:gd name="connsiteY1" fmla="*/ 729251 h 907200"/>
              <a:gd name="connsiteX2" fmla="*/ 46913 w 907200"/>
              <a:gd name="connsiteY2" fmla="*/ 252705 h 907200"/>
              <a:gd name="connsiteX3" fmla="*/ 453600 w 907200"/>
              <a:gd name="connsiteY3" fmla="*/ 0 h 907200"/>
              <a:gd name="connsiteX4" fmla="*/ 453600 w 907200"/>
              <a:gd name="connsiteY4" fmla="*/ 453600 h 907200"/>
              <a:gd name="connsiteX5" fmla="*/ 541196 w 907200"/>
              <a:gd name="connsiteY5" fmla="*/ 898662 h 907200"/>
              <a:gd name="connsiteX0" fmla="*/ 453603 w 545043"/>
              <a:gd name="connsiteY0" fmla="*/ 453600 h 907214"/>
              <a:gd name="connsiteX1" fmla="*/ 541199 w 545043"/>
              <a:gd name="connsiteY1" fmla="*/ 898662 h 907214"/>
              <a:gd name="connsiteX2" fmla="*/ 93367 w 545043"/>
              <a:gd name="connsiteY2" fmla="*/ 729251 h 907214"/>
              <a:gd name="connsiteX3" fmla="*/ 46916 w 545043"/>
              <a:gd name="connsiteY3" fmla="*/ 252705 h 907214"/>
              <a:gd name="connsiteX4" fmla="*/ 453603 w 545043"/>
              <a:gd name="connsiteY4" fmla="*/ 0 h 907214"/>
              <a:gd name="connsiteX5" fmla="*/ 545043 w 545043"/>
              <a:gd name="connsiteY5" fmla="*/ 545040 h 907214"/>
              <a:gd name="connsiteX0" fmla="*/ 453603 w 541199"/>
              <a:gd name="connsiteY0" fmla="*/ 453600 h 907214"/>
              <a:gd name="connsiteX1" fmla="*/ 541199 w 541199"/>
              <a:gd name="connsiteY1" fmla="*/ 898662 h 907214"/>
              <a:gd name="connsiteX2" fmla="*/ 93367 w 541199"/>
              <a:gd name="connsiteY2" fmla="*/ 729251 h 907214"/>
              <a:gd name="connsiteX3" fmla="*/ 46916 w 541199"/>
              <a:gd name="connsiteY3" fmla="*/ 252705 h 907214"/>
              <a:gd name="connsiteX4" fmla="*/ 453603 w 541199"/>
              <a:gd name="connsiteY4" fmla="*/ 0 h 907214"/>
              <a:gd name="connsiteX0" fmla="*/ 541199 w 541199"/>
              <a:gd name="connsiteY0" fmla="*/ 898662 h 907214"/>
              <a:gd name="connsiteX1" fmla="*/ 93367 w 541199"/>
              <a:gd name="connsiteY1" fmla="*/ 729251 h 907214"/>
              <a:gd name="connsiteX2" fmla="*/ 46916 w 541199"/>
              <a:gd name="connsiteY2" fmla="*/ 252705 h 907214"/>
              <a:gd name="connsiteX3" fmla="*/ 453603 w 541199"/>
              <a:gd name="connsiteY3" fmla="*/ 0 h 90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199" h="907214">
                <a:moveTo>
                  <a:pt x="541199" y="898662"/>
                </a:moveTo>
                <a:cubicBezTo>
                  <a:pt x="371848" y="931993"/>
                  <a:pt x="198255" y="866324"/>
                  <a:pt x="93367" y="729251"/>
                </a:cubicBezTo>
                <a:cubicBezTo>
                  <a:pt x="-11521" y="592177"/>
                  <a:pt x="-29527" y="407454"/>
                  <a:pt x="46916" y="252705"/>
                </a:cubicBezTo>
                <a:cubicBezTo>
                  <a:pt x="123359" y="97956"/>
                  <a:pt x="281003" y="0"/>
                  <a:pt x="453603" y="0"/>
                </a:cubicBezTo>
              </a:path>
            </a:pathLst>
          </a:custGeom>
          <a:noFill/>
          <a:ln w="57150">
            <a:solidFill>
              <a:srgbClr val="B8682A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0" lon="0" rev="0"/>
            </a:camera>
            <a:lightRig rig="threePt" dir="t">
              <a:rot lat="0" lon="0" rev="0"/>
            </a:lightRig>
          </a:scene3d>
          <a:sp3d extrusionH="38100" prstMaterial="metal">
            <a:bevelT w="260350" h="50800" prst="softRound"/>
            <a:bevelB prst="softRound"/>
            <a:extrusionClr>
              <a:srgbClr val="B8682A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饼形 59"/>
          <p:cNvSpPr>
            <a:spLocks noChangeAspect="1"/>
          </p:cNvSpPr>
          <p:nvPr/>
        </p:nvSpPr>
        <p:spPr>
          <a:xfrm rot="5100000">
            <a:off x="8581755" y="4757418"/>
            <a:ext cx="453631" cy="894054"/>
          </a:xfrm>
          <a:custGeom>
            <a:avLst/>
            <a:gdLst>
              <a:gd name="connsiteX0" fmla="*/ 345186 w 907200"/>
              <a:gd name="connsiteY0" fmla="*/ 894054 h 907200"/>
              <a:gd name="connsiteX1" fmla="*/ 3298 w 907200"/>
              <a:gd name="connsiteY1" fmla="*/ 398996 h 907200"/>
              <a:gd name="connsiteX2" fmla="*/ 453599 w 907200"/>
              <a:gd name="connsiteY2" fmla="*/ 0 h 907200"/>
              <a:gd name="connsiteX3" fmla="*/ 453600 w 907200"/>
              <a:gd name="connsiteY3" fmla="*/ 453600 h 907200"/>
              <a:gd name="connsiteX4" fmla="*/ 345186 w 907200"/>
              <a:gd name="connsiteY4" fmla="*/ 894054 h 907200"/>
              <a:gd name="connsiteX0" fmla="*/ 453632 w 545072"/>
              <a:gd name="connsiteY0" fmla="*/ 453600 h 894054"/>
              <a:gd name="connsiteX1" fmla="*/ 345218 w 545072"/>
              <a:gd name="connsiteY1" fmla="*/ 894054 h 894054"/>
              <a:gd name="connsiteX2" fmla="*/ 3330 w 545072"/>
              <a:gd name="connsiteY2" fmla="*/ 398996 h 894054"/>
              <a:gd name="connsiteX3" fmla="*/ 453631 w 545072"/>
              <a:gd name="connsiteY3" fmla="*/ 0 h 894054"/>
              <a:gd name="connsiteX4" fmla="*/ 545072 w 545072"/>
              <a:gd name="connsiteY4" fmla="*/ 545040 h 894054"/>
              <a:gd name="connsiteX0" fmla="*/ 453632 w 453632"/>
              <a:gd name="connsiteY0" fmla="*/ 453600 h 894054"/>
              <a:gd name="connsiteX1" fmla="*/ 345218 w 453632"/>
              <a:gd name="connsiteY1" fmla="*/ 894054 h 894054"/>
              <a:gd name="connsiteX2" fmla="*/ 3330 w 453632"/>
              <a:gd name="connsiteY2" fmla="*/ 398996 h 894054"/>
              <a:gd name="connsiteX3" fmla="*/ 453631 w 453632"/>
              <a:gd name="connsiteY3" fmla="*/ 0 h 894054"/>
              <a:gd name="connsiteX0" fmla="*/ 345218 w 453631"/>
              <a:gd name="connsiteY0" fmla="*/ 894054 h 894054"/>
              <a:gd name="connsiteX1" fmla="*/ 3330 w 453631"/>
              <a:gd name="connsiteY1" fmla="*/ 398996 h 894054"/>
              <a:gd name="connsiteX2" fmla="*/ 453631 w 453631"/>
              <a:gd name="connsiteY2" fmla="*/ 0 h 894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3631" h="894054">
                <a:moveTo>
                  <a:pt x="345218" y="894054"/>
                </a:moveTo>
                <a:cubicBezTo>
                  <a:pt x="122469" y="839226"/>
                  <a:pt x="-24284" y="626726"/>
                  <a:pt x="3330" y="398996"/>
                </a:cubicBezTo>
                <a:cubicBezTo>
                  <a:pt x="30945" y="171266"/>
                  <a:pt x="224234" y="0"/>
                  <a:pt x="453631" y="0"/>
                </a:cubicBezTo>
              </a:path>
            </a:pathLst>
          </a:custGeom>
          <a:noFill/>
          <a:ln w="57150">
            <a:solidFill>
              <a:srgbClr val="B8682A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0" lon="0" rev="0"/>
            </a:camera>
            <a:lightRig rig="threePt" dir="t">
              <a:rot lat="0" lon="0" rev="0"/>
            </a:lightRig>
          </a:scene3d>
          <a:sp3d extrusionH="38100" prstMaterial="metal">
            <a:bevelT w="260350" h="50800" prst="softRound"/>
            <a:bevelB prst="softRound"/>
            <a:extrusionClr>
              <a:srgbClr val="B8682A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85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49336" y="489894"/>
            <a:ext cx="32255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C57B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114</a:t>
            </a:r>
            <a:r>
              <a:rPr lang="zh-CN" altLang="en-US" sz="2000" b="1" dirty="0" smtClean="0">
                <a:solidFill>
                  <a:srgbClr val="C57B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岁诺贝尔奖的变与不变</a:t>
            </a:r>
            <a:endParaRPr lang="zh-CN" altLang="en-US" sz="2000" b="1" dirty="0">
              <a:solidFill>
                <a:srgbClr val="C57B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0225" y="280640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D990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物理学奖：</a:t>
            </a:r>
            <a:endParaRPr lang="zh-CN" altLang="en-US" sz="1600" b="1" dirty="0">
              <a:solidFill>
                <a:srgbClr val="D990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61634" y="280640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D990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文学奖：</a:t>
            </a:r>
            <a:endParaRPr lang="zh-CN" altLang="en-US" sz="1600" b="1" dirty="0">
              <a:solidFill>
                <a:srgbClr val="D990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254548" y="4089980"/>
            <a:ext cx="3909269" cy="1263812"/>
            <a:chOff x="1459507" y="3426662"/>
            <a:chExt cx="2963080" cy="957922"/>
          </a:xfrm>
        </p:grpSpPr>
        <p:sp>
          <p:nvSpPr>
            <p:cNvPr id="62" name="饼形 47"/>
            <p:cNvSpPr/>
            <p:nvPr/>
          </p:nvSpPr>
          <p:spPr>
            <a:xfrm rot="8021034">
              <a:off x="1461880" y="3452873"/>
              <a:ext cx="929338" cy="934083"/>
            </a:xfrm>
            <a:custGeom>
              <a:avLst/>
              <a:gdLst>
                <a:gd name="connsiteX0" fmla="*/ 929315 w 1019103"/>
                <a:gd name="connsiteY0" fmla="*/ 798413 h 1019103"/>
                <a:gd name="connsiteX1" fmla="*/ 405099 w 1019103"/>
                <a:gd name="connsiteY1" fmla="*/ 1008283 h 1019103"/>
                <a:gd name="connsiteX2" fmla="*/ 9152 w 1019103"/>
                <a:gd name="connsiteY2" fmla="*/ 605698 h 1019103"/>
                <a:gd name="connsiteX3" fmla="*/ 227707 w 1019103"/>
                <a:gd name="connsiteY3" fmla="*/ 85043 h 1019103"/>
                <a:gd name="connsiteX4" fmla="*/ 509552 w 1019103"/>
                <a:gd name="connsiteY4" fmla="*/ 509552 h 1019103"/>
                <a:gd name="connsiteX5" fmla="*/ 929315 w 1019103"/>
                <a:gd name="connsiteY5" fmla="*/ 798413 h 1019103"/>
                <a:gd name="connsiteX0" fmla="*/ 509575 w 929338"/>
                <a:gd name="connsiteY0" fmla="*/ 424509 h 934083"/>
                <a:gd name="connsiteX1" fmla="*/ 929338 w 929338"/>
                <a:gd name="connsiteY1" fmla="*/ 713370 h 934083"/>
                <a:gd name="connsiteX2" fmla="*/ 405122 w 929338"/>
                <a:gd name="connsiteY2" fmla="*/ 923240 h 934083"/>
                <a:gd name="connsiteX3" fmla="*/ 9175 w 929338"/>
                <a:gd name="connsiteY3" fmla="*/ 520655 h 934083"/>
                <a:gd name="connsiteX4" fmla="*/ 227730 w 929338"/>
                <a:gd name="connsiteY4" fmla="*/ 0 h 934083"/>
                <a:gd name="connsiteX5" fmla="*/ 601015 w 929338"/>
                <a:gd name="connsiteY5" fmla="*/ 515949 h 934083"/>
                <a:gd name="connsiteX0" fmla="*/ 509575 w 929338"/>
                <a:gd name="connsiteY0" fmla="*/ 424509 h 934083"/>
                <a:gd name="connsiteX1" fmla="*/ 929338 w 929338"/>
                <a:gd name="connsiteY1" fmla="*/ 713370 h 934083"/>
                <a:gd name="connsiteX2" fmla="*/ 405122 w 929338"/>
                <a:gd name="connsiteY2" fmla="*/ 923240 h 934083"/>
                <a:gd name="connsiteX3" fmla="*/ 9175 w 929338"/>
                <a:gd name="connsiteY3" fmla="*/ 520655 h 934083"/>
                <a:gd name="connsiteX4" fmla="*/ 227730 w 929338"/>
                <a:gd name="connsiteY4" fmla="*/ 0 h 934083"/>
                <a:gd name="connsiteX0" fmla="*/ 929338 w 929338"/>
                <a:gd name="connsiteY0" fmla="*/ 713370 h 934083"/>
                <a:gd name="connsiteX1" fmla="*/ 405122 w 929338"/>
                <a:gd name="connsiteY1" fmla="*/ 923240 h 934083"/>
                <a:gd name="connsiteX2" fmla="*/ 9175 w 929338"/>
                <a:gd name="connsiteY2" fmla="*/ 520655 h 934083"/>
                <a:gd name="connsiteX3" fmla="*/ 227730 w 929338"/>
                <a:gd name="connsiteY3" fmla="*/ 0 h 934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9338" h="934083">
                  <a:moveTo>
                    <a:pt x="929338" y="713370"/>
                  </a:moveTo>
                  <a:cubicBezTo>
                    <a:pt x="812881" y="882602"/>
                    <a:pt x="606190" y="965351"/>
                    <a:pt x="405122" y="923240"/>
                  </a:cubicBezTo>
                  <a:cubicBezTo>
                    <a:pt x="204054" y="881129"/>
                    <a:pt x="47938" y="722396"/>
                    <a:pt x="9175" y="520655"/>
                  </a:cubicBezTo>
                  <a:cubicBezTo>
                    <a:pt x="-29588" y="318914"/>
                    <a:pt x="56585" y="113628"/>
                    <a:pt x="227730" y="0"/>
                  </a:cubicBezTo>
                </a:path>
              </a:pathLst>
            </a:custGeom>
            <a:noFill/>
            <a:ln w="28575">
              <a:solidFill>
                <a:srgbClr val="B76C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饼形 47"/>
            <p:cNvSpPr/>
            <p:nvPr/>
          </p:nvSpPr>
          <p:spPr>
            <a:xfrm rot="8021034">
              <a:off x="2474138" y="3438582"/>
              <a:ext cx="929338" cy="934083"/>
            </a:xfrm>
            <a:custGeom>
              <a:avLst/>
              <a:gdLst>
                <a:gd name="connsiteX0" fmla="*/ 929315 w 1019103"/>
                <a:gd name="connsiteY0" fmla="*/ 798413 h 1019103"/>
                <a:gd name="connsiteX1" fmla="*/ 405099 w 1019103"/>
                <a:gd name="connsiteY1" fmla="*/ 1008283 h 1019103"/>
                <a:gd name="connsiteX2" fmla="*/ 9152 w 1019103"/>
                <a:gd name="connsiteY2" fmla="*/ 605698 h 1019103"/>
                <a:gd name="connsiteX3" fmla="*/ 227707 w 1019103"/>
                <a:gd name="connsiteY3" fmla="*/ 85043 h 1019103"/>
                <a:gd name="connsiteX4" fmla="*/ 509552 w 1019103"/>
                <a:gd name="connsiteY4" fmla="*/ 509552 h 1019103"/>
                <a:gd name="connsiteX5" fmla="*/ 929315 w 1019103"/>
                <a:gd name="connsiteY5" fmla="*/ 798413 h 1019103"/>
                <a:gd name="connsiteX0" fmla="*/ 509575 w 929338"/>
                <a:gd name="connsiteY0" fmla="*/ 424509 h 934083"/>
                <a:gd name="connsiteX1" fmla="*/ 929338 w 929338"/>
                <a:gd name="connsiteY1" fmla="*/ 713370 h 934083"/>
                <a:gd name="connsiteX2" fmla="*/ 405122 w 929338"/>
                <a:gd name="connsiteY2" fmla="*/ 923240 h 934083"/>
                <a:gd name="connsiteX3" fmla="*/ 9175 w 929338"/>
                <a:gd name="connsiteY3" fmla="*/ 520655 h 934083"/>
                <a:gd name="connsiteX4" fmla="*/ 227730 w 929338"/>
                <a:gd name="connsiteY4" fmla="*/ 0 h 934083"/>
                <a:gd name="connsiteX5" fmla="*/ 601015 w 929338"/>
                <a:gd name="connsiteY5" fmla="*/ 515949 h 934083"/>
                <a:gd name="connsiteX0" fmla="*/ 509575 w 929338"/>
                <a:gd name="connsiteY0" fmla="*/ 424509 h 934083"/>
                <a:gd name="connsiteX1" fmla="*/ 929338 w 929338"/>
                <a:gd name="connsiteY1" fmla="*/ 713370 h 934083"/>
                <a:gd name="connsiteX2" fmla="*/ 405122 w 929338"/>
                <a:gd name="connsiteY2" fmla="*/ 923240 h 934083"/>
                <a:gd name="connsiteX3" fmla="*/ 9175 w 929338"/>
                <a:gd name="connsiteY3" fmla="*/ 520655 h 934083"/>
                <a:gd name="connsiteX4" fmla="*/ 227730 w 929338"/>
                <a:gd name="connsiteY4" fmla="*/ 0 h 934083"/>
                <a:gd name="connsiteX0" fmla="*/ 929338 w 929338"/>
                <a:gd name="connsiteY0" fmla="*/ 713370 h 934083"/>
                <a:gd name="connsiteX1" fmla="*/ 405122 w 929338"/>
                <a:gd name="connsiteY1" fmla="*/ 923240 h 934083"/>
                <a:gd name="connsiteX2" fmla="*/ 9175 w 929338"/>
                <a:gd name="connsiteY2" fmla="*/ 520655 h 934083"/>
                <a:gd name="connsiteX3" fmla="*/ 227730 w 929338"/>
                <a:gd name="connsiteY3" fmla="*/ 0 h 934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9338" h="934083">
                  <a:moveTo>
                    <a:pt x="929338" y="713370"/>
                  </a:moveTo>
                  <a:cubicBezTo>
                    <a:pt x="812881" y="882602"/>
                    <a:pt x="606190" y="965351"/>
                    <a:pt x="405122" y="923240"/>
                  </a:cubicBezTo>
                  <a:cubicBezTo>
                    <a:pt x="204054" y="881129"/>
                    <a:pt x="47938" y="722396"/>
                    <a:pt x="9175" y="520655"/>
                  </a:cubicBezTo>
                  <a:cubicBezTo>
                    <a:pt x="-29588" y="318914"/>
                    <a:pt x="56585" y="113628"/>
                    <a:pt x="227730" y="0"/>
                  </a:cubicBezTo>
                </a:path>
              </a:pathLst>
            </a:custGeom>
            <a:noFill/>
            <a:ln w="28575">
              <a:solidFill>
                <a:srgbClr val="B76C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饼形 47"/>
            <p:cNvSpPr/>
            <p:nvPr/>
          </p:nvSpPr>
          <p:spPr>
            <a:xfrm rot="8021034">
              <a:off x="3490877" y="3424289"/>
              <a:ext cx="929338" cy="934083"/>
            </a:xfrm>
            <a:custGeom>
              <a:avLst/>
              <a:gdLst>
                <a:gd name="connsiteX0" fmla="*/ 929315 w 1019103"/>
                <a:gd name="connsiteY0" fmla="*/ 798413 h 1019103"/>
                <a:gd name="connsiteX1" fmla="*/ 405099 w 1019103"/>
                <a:gd name="connsiteY1" fmla="*/ 1008283 h 1019103"/>
                <a:gd name="connsiteX2" fmla="*/ 9152 w 1019103"/>
                <a:gd name="connsiteY2" fmla="*/ 605698 h 1019103"/>
                <a:gd name="connsiteX3" fmla="*/ 227707 w 1019103"/>
                <a:gd name="connsiteY3" fmla="*/ 85043 h 1019103"/>
                <a:gd name="connsiteX4" fmla="*/ 509552 w 1019103"/>
                <a:gd name="connsiteY4" fmla="*/ 509552 h 1019103"/>
                <a:gd name="connsiteX5" fmla="*/ 929315 w 1019103"/>
                <a:gd name="connsiteY5" fmla="*/ 798413 h 1019103"/>
                <a:gd name="connsiteX0" fmla="*/ 509575 w 929338"/>
                <a:gd name="connsiteY0" fmla="*/ 424509 h 934083"/>
                <a:gd name="connsiteX1" fmla="*/ 929338 w 929338"/>
                <a:gd name="connsiteY1" fmla="*/ 713370 h 934083"/>
                <a:gd name="connsiteX2" fmla="*/ 405122 w 929338"/>
                <a:gd name="connsiteY2" fmla="*/ 923240 h 934083"/>
                <a:gd name="connsiteX3" fmla="*/ 9175 w 929338"/>
                <a:gd name="connsiteY3" fmla="*/ 520655 h 934083"/>
                <a:gd name="connsiteX4" fmla="*/ 227730 w 929338"/>
                <a:gd name="connsiteY4" fmla="*/ 0 h 934083"/>
                <a:gd name="connsiteX5" fmla="*/ 601015 w 929338"/>
                <a:gd name="connsiteY5" fmla="*/ 515949 h 934083"/>
                <a:gd name="connsiteX0" fmla="*/ 509575 w 929338"/>
                <a:gd name="connsiteY0" fmla="*/ 424509 h 934083"/>
                <a:gd name="connsiteX1" fmla="*/ 929338 w 929338"/>
                <a:gd name="connsiteY1" fmla="*/ 713370 h 934083"/>
                <a:gd name="connsiteX2" fmla="*/ 405122 w 929338"/>
                <a:gd name="connsiteY2" fmla="*/ 923240 h 934083"/>
                <a:gd name="connsiteX3" fmla="*/ 9175 w 929338"/>
                <a:gd name="connsiteY3" fmla="*/ 520655 h 934083"/>
                <a:gd name="connsiteX4" fmla="*/ 227730 w 929338"/>
                <a:gd name="connsiteY4" fmla="*/ 0 h 934083"/>
                <a:gd name="connsiteX0" fmla="*/ 929338 w 929338"/>
                <a:gd name="connsiteY0" fmla="*/ 713370 h 934083"/>
                <a:gd name="connsiteX1" fmla="*/ 405122 w 929338"/>
                <a:gd name="connsiteY1" fmla="*/ 923240 h 934083"/>
                <a:gd name="connsiteX2" fmla="*/ 9175 w 929338"/>
                <a:gd name="connsiteY2" fmla="*/ 520655 h 934083"/>
                <a:gd name="connsiteX3" fmla="*/ 227730 w 929338"/>
                <a:gd name="connsiteY3" fmla="*/ 0 h 934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9338" h="934083">
                  <a:moveTo>
                    <a:pt x="929338" y="713370"/>
                  </a:moveTo>
                  <a:cubicBezTo>
                    <a:pt x="812881" y="882602"/>
                    <a:pt x="606190" y="965351"/>
                    <a:pt x="405122" y="923240"/>
                  </a:cubicBezTo>
                  <a:cubicBezTo>
                    <a:pt x="204054" y="881129"/>
                    <a:pt x="47938" y="722396"/>
                    <a:pt x="9175" y="520655"/>
                  </a:cubicBezTo>
                  <a:cubicBezTo>
                    <a:pt x="-29588" y="318914"/>
                    <a:pt x="56585" y="113628"/>
                    <a:pt x="227730" y="0"/>
                  </a:cubicBezTo>
                </a:path>
              </a:pathLst>
            </a:custGeom>
            <a:noFill/>
            <a:ln w="28575">
              <a:solidFill>
                <a:srgbClr val="B76C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670110" y="4881149"/>
            <a:ext cx="5078145" cy="1291051"/>
          </a:xfrm>
          <a:custGeom>
            <a:avLst/>
            <a:gdLst>
              <a:gd name="connsiteX0" fmla="*/ 489284 w 3849044"/>
              <a:gd name="connsiteY0" fmla="*/ 0 h 978568"/>
              <a:gd name="connsiteX1" fmla="*/ 940118 w 3849044"/>
              <a:gd name="connsiteY1" fmla="*/ 298833 h 978568"/>
              <a:gd name="connsiteX2" fmla="*/ 967697 w 3849044"/>
              <a:gd name="connsiteY2" fmla="*/ 387677 h 978568"/>
              <a:gd name="connsiteX3" fmla="*/ 995276 w 3849044"/>
              <a:gd name="connsiteY3" fmla="*/ 298833 h 978568"/>
              <a:gd name="connsiteX4" fmla="*/ 1446109 w 3849044"/>
              <a:gd name="connsiteY4" fmla="*/ 0 h 978568"/>
              <a:gd name="connsiteX5" fmla="*/ 1896943 w 3849044"/>
              <a:gd name="connsiteY5" fmla="*/ 298833 h 978568"/>
              <a:gd name="connsiteX6" fmla="*/ 1924522 w 3849044"/>
              <a:gd name="connsiteY6" fmla="*/ 387677 h 978568"/>
              <a:gd name="connsiteX7" fmla="*/ 1952101 w 3849044"/>
              <a:gd name="connsiteY7" fmla="*/ 298833 h 978568"/>
              <a:gd name="connsiteX8" fmla="*/ 2402934 w 3849044"/>
              <a:gd name="connsiteY8" fmla="*/ 0 h 978568"/>
              <a:gd name="connsiteX9" fmla="*/ 2853768 w 3849044"/>
              <a:gd name="connsiteY9" fmla="*/ 298833 h 978568"/>
              <a:gd name="connsiteX10" fmla="*/ 2881347 w 3849044"/>
              <a:gd name="connsiteY10" fmla="*/ 387679 h 978568"/>
              <a:gd name="connsiteX11" fmla="*/ 2908927 w 3849044"/>
              <a:gd name="connsiteY11" fmla="*/ 298833 h 978568"/>
              <a:gd name="connsiteX12" fmla="*/ 3359760 w 3849044"/>
              <a:gd name="connsiteY12" fmla="*/ 0 h 978568"/>
              <a:gd name="connsiteX13" fmla="*/ 3849044 w 3849044"/>
              <a:gd name="connsiteY13" fmla="*/ 489284 h 978568"/>
              <a:gd name="connsiteX14" fmla="*/ 3359760 w 3849044"/>
              <a:gd name="connsiteY14" fmla="*/ 978568 h 978568"/>
              <a:gd name="connsiteX15" fmla="*/ 2908927 w 3849044"/>
              <a:gd name="connsiteY15" fmla="*/ 679735 h 978568"/>
              <a:gd name="connsiteX16" fmla="*/ 2881347 w 3849044"/>
              <a:gd name="connsiteY16" fmla="*/ 590889 h 978568"/>
              <a:gd name="connsiteX17" fmla="*/ 2853768 w 3849044"/>
              <a:gd name="connsiteY17" fmla="*/ 679735 h 978568"/>
              <a:gd name="connsiteX18" fmla="*/ 2402934 w 3849044"/>
              <a:gd name="connsiteY18" fmla="*/ 978568 h 978568"/>
              <a:gd name="connsiteX19" fmla="*/ 1952101 w 3849044"/>
              <a:gd name="connsiteY19" fmla="*/ 679735 h 978568"/>
              <a:gd name="connsiteX20" fmla="*/ 1924522 w 3849044"/>
              <a:gd name="connsiteY20" fmla="*/ 590891 h 978568"/>
              <a:gd name="connsiteX21" fmla="*/ 1896943 w 3849044"/>
              <a:gd name="connsiteY21" fmla="*/ 679735 h 978568"/>
              <a:gd name="connsiteX22" fmla="*/ 1446109 w 3849044"/>
              <a:gd name="connsiteY22" fmla="*/ 978568 h 978568"/>
              <a:gd name="connsiteX23" fmla="*/ 995276 w 3849044"/>
              <a:gd name="connsiteY23" fmla="*/ 679735 h 978568"/>
              <a:gd name="connsiteX24" fmla="*/ 967697 w 3849044"/>
              <a:gd name="connsiteY24" fmla="*/ 590891 h 978568"/>
              <a:gd name="connsiteX25" fmla="*/ 940118 w 3849044"/>
              <a:gd name="connsiteY25" fmla="*/ 679735 h 978568"/>
              <a:gd name="connsiteX26" fmla="*/ 489284 w 3849044"/>
              <a:gd name="connsiteY26" fmla="*/ 978568 h 978568"/>
              <a:gd name="connsiteX27" fmla="*/ 0 w 3849044"/>
              <a:gd name="connsiteY27" fmla="*/ 489284 h 978568"/>
              <a:gd name="connsiteX28" fmla="*/ 489284 w 3849044"/>
              <a:gd name="connsiteY28" fmla="*/ 0 h 978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49044" h="978568">
                <a:moveTo>
                  <a:pt x="489284" y="0"/>
                </a:moveTo>
                <a:cubicBezTo>
                  <a:pt x="691952" y="0"/>
                  <a:pt x="865840" y="123221"/>
                  <a:pt x="940118" y="298833"/>
                </a:cubicBezTo>
                <a:lnTo>
                  <a:pt x="967697" y="387677"/>
                </a:lnTo>
                <a:lnTo>
                  <a:pt x="995276" y="298833"/>
                </a:lnTo>
                <a:cubicBezTo>
                  <a:pt x="1069553" y="123221"/>
                  <a:pt x="1243441" y="0"/>
                  <a:pt x="1446109" y="0"/>
                </a:cubicBezTo>
                <a:cubicBezTo>
                  <a:pt x="1648777" y="0"/>
                  <a:pt x="1822665" y="123221"/>
                  <a:pt x="1896943" y="298833"/>
                </a:cubicBezTo>
                <a:lnTo>
                  <a:pt x="1924522" y="387677"/>
                </a:lnTo>
                <a:lnTo>
                  <a:pt x="1952101" y="298833"/>
                </a:lnTo>
                <a:cubicBezTo>
                  <a:pt x="2026378" y="123221"/>
                  <a:pt x="2200266" y="0"/>
                  <a:pt x="2402934" y="0"/>
                </a:cubicBezTo>
                <a:cubicBezTo>
                  <a:pt x="2605602" y="0"/>
                  <a:pt x="2779490" y="123221"/>
                  <a:pt x="2853768" y="298833"/>
                </a:cubicBezTo>
                <a:lnTo>
                  <a:pt x="2881347" y="387679"/>
                </a:lnTo>
                <a:lnTo>
                  <a:pt x="2908927" y="298833"/>
                </a:lnTo>
                <a:cubicBezTo>
                  <a:pt x="2983204" y="123221"/>
                  <a:pt x="3157092" y="0"/>
                  <a:pt x="3359760" y="0"/>
                </a:cubicBezTo>
                <a:cubicBezTo>
                  <a:pt x="3629984" y="0"/>
                  <a:pt x="3849044" y="219060"/>
                  <a:pt x="3849044" y="489284"/>
                </a:cubicBezTo>
                <a:cubicBezTo>
                  <a:pt x="3849044" y="759508"/>
                  <a:pt x="3629984" y="978568"/>
                  <a:pt x="3359760" y="978568"/>
                </a:cubicBezTo>
                <a:cubicBezTo>
                  <a:pt x="3157092" y="978568"/>
                  <a:pt x="2983204" y="855347"/>
                  <a:pt x="2908927" y="679735"/>
                </a:cubicBezTo>
                <a:lnTo>
                  <a:pt x="2881347" y="590889"/>
                </a:lnTo>
                <a:lnTo>
                  <a:pt x="2853768" y="679735"/>
                </a:lnTo>
                <a:cubicBezTo>
                  <a:pt x="2779490" y="855347"/>
                  <a:pt x="2605602" y="978568"/>
                  <a:pt x="2402934" y="978568"/>
                </a:cubicBezTo>
                <a:cubicBezTo>
                  <a:pt x="2200266" y="978568"/>
                  <a:pt x="2026378" y="855347"/>
                  <a:pt x="1952101" y="679735"/>
                </a:cubicBezTo>
                <a:lnTo>
                  <a:pt x="1924522" y="590891"/>
                </a:lnTo>
                <a:lnTo>
                  <a:pt x="1896943" y="679735"/>
                </a:lnTo>
                <a:cubicBezTo>
                  <a:pt x="1822665" y="855347"/>
                  <a:pt x="1648777" y="978568"/>
                  <a:pt x="1446109" y="978568"/>
                </a:cubicBezTo>
                <a:cubicBezTo>
                  <a:pt x="1243441" y="978568"/>
                  <a:pt x="1069553" y="855347"/>
                  <a:pt x="995276" y="679735"/>
                </a:cubicBezTo>
                <a:lnTo>
                  <a:pt x="967697" y="590891"/>
                </a:lnTo>
                <a:lnTo>
                  <a:pt x="940118" y="679735"/>
                </a:lnTo>
                <a:cubicBezTo>
                  <a:pt x="865840" y="855347"/>
                  <a:pt x="691952" y="978568"/>
                  <a:pt x="489284" y="978568"/>
                </a:cubicBezTo>
                <a:cubicBezTo>
                  <a:pt x="219060" y="978568"/>
                  <a:pt x="0" y="759508"/>
                  <a:pt x="0" y="489284"/>
                </a:cubicBezTo>
                <a:cubicBezTo>
                  <a:pt x="0" y="219060"/>
                  <a:pt x="219060" y="0"/>
                  <a:pt x="489284" y="0"/>
                </a:cubicBezTo>
                <a:close/>
              </a:path>
            </a:pathLst>
          </a:custGeom>
          <a:solidFill>
            <a:srgbClr val="B8682A"/>
          </a:solidFill>
          <a:ln w="349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38499" y="5191962"/>
            <a:ext cx="911938" cy="446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01945" y="5495601"/>
            <a:ext cx="785045" cy="446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E6C1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天体</a:t>
            </a:r>
            <a:endParaRPr lang="zh-CN" altLang="en-US" sz="1600" b="1" dirty="0">
              <a:solidFill>
                <a:srgbClr val="E6C1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190753" y="5191962"/>
            <a:ext cx="911938" cy="446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451183" y="5191962"/>
            <a:ext cx="911938" cy="446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751114" y="5191962"/>
            <a:ext cx="911938" cy="446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289740" y="5495601"/>
            <a:ext cx="785045" cy="446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E6C1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原子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547950" y="5495601"/>
            <a:ext cx="785045" cy="446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E6C1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粒子</a:t>
            </a:r>
            <a:endParaRPr lang="zh-CN" altLang="en-US" sz="1600" b="1" dirty="0">
              <a:solidFill>
                <a:srgbClr val="E6C1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27305" y="5495601"/>
            <a:ext cx="785045" cy="446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E6C1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光学</a:t>
            </a:r>
            <a:endParaRPr lang="zh-CN" altLang="en-US" sz="1600" b="1" dirty="0">
              <a:solidFill>
                <a:srgbClr val="E6C1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677458" y="3429000"/>
            <a:ext cx="1326455" cy="446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D990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轮番获奖</a:t>
            </a:r>
            <a:endParaRPr lang="zh-CN" altLang="en-US" sz="1600" b="1" dirty="0">
              <a:solidFill>
                <a:srgbClr val="D990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198678" y="4621114"/>
            <a:ext cx="1615988" cy="1615986"/>
          </a:xfrm>
          <a:prstGeom prst="ellipse">
            <a:avLst/>
          </a:prstGeom>
          <a:solidFill>
            <a:srgbClr val="FDD493"/>
          </a:solidFill>
          <a:ln w="349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828742" y="4621114"/>
            <a:ext cx="1615988" cy="1615986"/>
          </a:xfrm>
          <a:prstGeom prst="ellipse">
            <a:avLst/>
          </a:prstGeom>
          <a:solidFill>
            <a:srgbClr val="FDD493"/>
          </a:solidFill>
          <a:ln w="349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6625213" y="5013010"/>
            <a:ext cx="849134" cy="4159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1984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0265221" y="5013010"/>
            <a:ext cx="849134" cy="4159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463430" y="5363994"/>
            <a:ext cx="1235104" cy="4159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F1A3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马尔克斯</a:t>
            </a:r>
            <a:endParaRPr lang="zh-CN" altLang="en-US" sz="1600" b="1" dirty="0">
              <a:solidFill>
                <a:srgbClr val="F1A3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330230" y="5363994"/>
            <a:ext cx="6559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F1A3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莫 言</a:t>
            </a:r>
            <a:endParaRPr lang="zh-CN" altLang="en-US" sz="1600" b="1" dirty="0">
              <a:solidFill>
                <a:srgbClr val="F1A3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195619" y="5448423"/>
            <a:ext cx="1739228" cy="4159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F1A3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虚幻现实主义</a:t>
            </a:r>
            <a:endParaRPr lang="zh-CN" altLang="en-US" sz="1600" b="1" dirty="0">
              <a:solidFill>
                <a:srgbClr val="F1A3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523857" y="3738700"/>
            <a:ext cx="1042119" cy="4159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F1A3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隔</a:t>
            </a:r>
            <a:r>
              <a:rPr lang="en-US" altLang="zh-CN" sz="1600" b="1" dirty="0" smtClean="0">
                <a:solidFill>
                  <a:srgbClr val="F1A3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b="1" dirty="0" smtClean="0">
                <a:solidFill>
                  <a:srgbClr val="F1A3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600" b="1" dirty="0">
              <a:solidFill>
                <a:srgbClr val="F1A3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饼形 67"/>
          <p:cNvSpPr/>
          <p:nvPr/>
        </p:nvSpPr>
        <p:spPr>
          <a:xfrm rot="10800000">
            <a:off x="7313539" y="3953319"/>
            <a:ext cx="1158789" cy="689696"/>
          </a:xfrm>
          <a:custGeom>
            <a:avLst/>
            <a:gdLst>
              <a:gd name="connsiteX0" fmla="*/ 3221868 w 3695627"/>
              <a:gd name="connsiteY0" fmla="*/ 3083285 h 3695627"/>
              <a:gd name="connsiteX1" fmla="*/ 2278587 w 3695627"/>
              <a:gd name="connsiteY1" fmla="*/ 3644714 h 3695627"/>
              <a:gd name="connsiteX2" fmla="*/ 1847814 w 3695627"/>
              <a:gd name="connsiteY2" fmla="*/ 1847814 h 3695627"/>
              <a:gd name="connsiteX3" fmla="*/ 3221868 w 3695627"/>
              <a:gd name="connsiteY3" fmla="*/ 3083285 h 3695627"/>
              <a:gd name="connsiteX0" fmla="*/ 0 w 1374054"/>
              <a:gd name="connsiteY0" fmla="*/ 0 h 1796900"/>
              <a:gd name="connsiteX1" fmla="*/ 1374054 w 1374054"/>
              <a:gd name="connsiteY1" fmla="*/ 1235471 h 1796900"/>
              <a:gd name="connsiteX2" fmla="*/ 430773 w 1374054"/>
              <a:gd name="connsiteY2" fmla="*/ 1796900 h 1796900"/>
              <a:gd name="connsiteX3" fmla="*/ 91440 w 1374054"/>
              <a:gd name="connsiteY3" fmla="*/ 91440 h 1796900"/>
              <a:gd name="connsiteX0" fmla="*/ 0 w 1374054"/>
              <a:gd name="connsiteY0" fmla="*/ 0 h 1796900"/>
              <a:gd name="connsiteX1" fmla="*/ 1374054 w 1374054"/>
              <a:gd name="connsiteY1" fmla="*/ 1235471 h 1796900"/>
              <a:gd name="connsiteX2" fmla="*/ 430773 w 1374054"/>
              <a:gd name="connsiteY2" fmla="*/ 1796900 h 1796900"/>
              <a:gd name="connsiteX0" fmla="*/ 943281 w 943281"/>
              <a:gd name="connsiteY0" fmla="*/ 0 h 561429"/>
              <a:gd name="connsiteX1" fmla="*/ 0 w 943281"/>
              <a:gd name="connsiteY1" fmla="*/ 561429 h 56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43281" h="561429">
                <a:moveTo>
                  <a:pt x="943281" y="0"/>
                </a:moveTo>
                <a:cubicBezTo>
                  <a:pt x="692984" y="278373"/>
                  <a:pt x="364038" y="474157"/>
                  <a:pt x="0" y="561429"/>
                </a:cubicBezTo>
              </a:path>
            </a:pathLst>
          </a:custGeom>
          <a:noFill/>
          <a:ln w="38100">
            <a:solidFill>
              <a:srgbClr val="F8D1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饼形 69"/>
          <p:cNvSpPr/>
          <p:nvPr/>
        </p:nvSpPr>
        <p:spPr>
          <a:xfrm rot="10800000" flipH="1">
            <a:off x="9356087" y="3918638"/>
            <a:ext cx="1286855" cy="674145"/>
          </a:xfrm>
          <a:custGeom>
            <a:avLst/>
            <a:gdLst>
              <a:gd name="connsiteX0" fmla="*/ 3183970 w 3695627"/>
              <a:gd name="connsiteY0" fmla="*/ 3124176 h 3695627"/>
              <a:gd name="connsiteX1" fmla="*/ 2136440 w 3695627"/>
              <a:gd name="connsiteY1" fmla="*/ 3672946 h 3695627"/>
              <a:gd name="connsiteX2" fmla="*/ 1847814 w 3695627"/>
              <a:gd name="connsiteY2" fmla="*/ 1847814 h 3695627"/>
              <a:gd name="connsiteX3" fmla="*/ 3183970 w 3695627"/>
              <a:gd name="connsiteY3" fmla="*/ 3124176 h 3695627"/>
              <a:gd name="connsiteX0" fmla="*/ 0 w 1336156"/>
              <a:gd name="connsiteY0" fmla="*/ 0 h 1825132"/>
              <a:gd name="connsiteX1" fmla="*/ 1336156 w 1336156"/>
              <a:gd name="connsiteY1" fmla="*/ 1276362 h 1825132"/>
              <a:gd name="connsiteX2" fmla="*/ 288626 w 1336156"/>
              <a:gd name="connsiteY2" fmla="*/ 1825132 h 1825132"/>
              <a:gd name="connsiteX3" fmla="*/ 91440 w 1336156"/>
              <a:gd name="connsiteY3" fmla="*/ 91440 h 1825132"/>
              <a:gd name="connsiteX0" fmla="*/ 0 w 1336156"/>
              <a:gd name="connsiteY0" fmla="*/ 0 h 1825132"/>
              <a:gd name="connsiteX1" fmla="*/ 1336156 w 1336156"/>
              <a:gd name="connsiteY1" fmla="*/ 1276362 h 1825132"/>
              <a:gd name="connsiteX2" fmla="*/ 288626 w 1336156"/>
              <a:gd name="connsiteY2" fmla="*/ 1825132 h 1825132"/>
              <a:gd name="connsiteX0" fmla="*/ 1047530 w 1047530"/>
              <a:gd name="connsiteY0" fmla="*/ 0 h 548770"/>
              <a:gd name="connsiteX1" fmla="*/ 0 w 1047530"/>
              <a:gd name="connsiteY1" fmla="*/ 548770 h 548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530" h="548770">
                <a:moveTo>
                  <a:pt x="1047530" y="0"/>
                </a:moveTo>
                <a:cubicBezTo>
                  <a:pt x="767895" y="292735"/>
                  <a:pt x="399863" y="485536"/>
                  <a:pt x="0" y="548770"/>
                </a:cubicBezTo>
              </a:path>
            </a:pathLst>
          </a:custGeom>
          <a:noFill/>
          <a:ln w="38100">
            <a:solidFill>
              <a:srgbClr val="F8D1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530225" y="1177664"/>
            <a:ext cx="1764000" cy="587375"/>
            <a:chOff x="530225" y="994782"/>
            <a:chExt cx="1764000" cy="587375"/>
          </a:xfrm>
        </p:grpSpPr>
        <p:sp>
          <p:nvSpPr>
            <p:cNvPr id="78" name="任意多边形 14"/>
            <p:cNvSpPr>
              <a:spLocks/>
            </p:cNvSpPr>
            <p:nvPr/>
          </p:nvSpPr>
          <p:spPr bwMode="auto">
            <a:xfrm>
              <a:off x="530225" y="994782"/>
              <a:ext cx="1764000" cy="587375"/>
            </a:xfrm>
            <a:custGeom>
              <a:avLst/>
              <a:gdLst>
                <a:gd name="T0" fmla="*/ 0 w 1187356"/>
                <a:gd name="T1" fmla="*/ 0 h 586855"/>
                <a:gd name="T2" fmla="*/ 984412 w 1187356"/>
                <a:gd name="T3" fmla="*/ 0 h 586855"/>
                <a:gd name="T4" fmla="*/ 984412 w 1187356"/>
                <a:gd name="T5" fmla="*/ 8311 h 586855"/>
                <a:gd name="T6" fmla="*/ 1029014 w 1187356"/>
                <a:gd name="T7" fmla="*/ 23100 h 586855"/>
                <a:gd name="T8" fmla="*/ 1197089 w 1187356"/>
                <a:gd name="T9" fmla="*/ 293948 h 586855"/>
                <a:gd name="T10" fmla="*/ 1029014 w 1187356"/>
                <a:gd name="T11" fmla="*/ 564796 h 586855"/>
                <a:gd name="T12" fmla="*/ 984412 w 1187356"/>
                <a:gd name="T13" fmla="*/ 579585 h 586855"/>
                <a:gd name="T14" fmla="*/ 984412 w 1187356"/>
                <a:gd name="T15" fmla="*/ 587894 h 586855"/>
                <a:gd name="T16" fmla="*/ 921905 w 1187356"/>
                <a:gd name="T17" fmla="*/ 587894 h 586855"/>
                <a:gd name="T18" fmla="*/ 921896 w 1187356"/>
                <a:gd name="T19" fmla="*/ 587895 h 586855"/>
                <a:gd name="T20" fmla="*/ 921887 w 1187356"/>
                <a:gd name="T21" fmla="*/ 587894 h 586855"/>
                <a:gd name="T22" fmla="*/ 0 w 1187356"/>
                <a:gd name="T23" fmla="*/ 587894 h 58685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87356" h="586855">
                  <a:moveTo>
                    <a:pt x="0" y="0"/>
                  </a:moveTo>
                  <a:lnTo>
                    <a:pt x="976408" y="0"/>
                  </a:lnTo>
                  <a:lnTo>
                    <a:pt x="976408" y="8297"/>
                  </a:lnTo>
                  <a:lnTo>
                    <a:pt x="1020648" y="23060"/>
                  </a:lnTo>
                  <a:cubicBezTo>
                    <a:pt x="1118615" y="67605"/>
                    <a:pt x="1187356" y="171887"/>
                    <a:pt x="1187356" y="293428"/>
                  </a:cubicBezTo>
                  <a:cubicBezTo>
                    <a:pt x="1187356" y="414969"/>
                    <a:pt x="1118615" y="519251"/>
                    <a:pt x="1020648" y="563796"/>
                  </a:cubicBezTo>
                  <a:lnTo>
                    <a:pt x="976408" y="578559"/>
                  </a:lnTo>
                  <a:lnTo>
                    <a:pt x="976408" y="586854"/>
                  </a:lnTo>
                  <a:lnTo>
                    <a:pt x="914410" y="586854"/>
                  </a:lnTo>
                  <a:lnTo>
                    <a:pt x="914401" y="586855"/>
                  </a:lnTo>
                  <a:lnTo>
                    <a:pt x="914392" y="586854"/>
                  </a:lnTo>
                  <a:lnTo>
                    <a:pt x="0" y="5868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9059"/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609121" y="1122887"/>
              <a:ext cx="14991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隔年换领域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804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836</TotalTime>
  <Words>610</Words>
  <Application>Microsoft Office PowerPoint</Application>
  <PresentationFormat>宽屏</PresentationFormat>
  <Paragraphs>119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 Unicode MS</vt:lpstr>
      <vt:lpstr>创艺简宋体</vt:lpstr>
      <vt:lpstr>Calibri</vt:lpstr>
      <vt:lpstr>Wingdings</vt:lpstr>
      <vt:lpstr>方正正粗黑简体</vt:lpstr>
      <vt:lpstr>Arial</vt:lpstr>
      <vt:lpstr>方正正中黑简体</vt:lpstr>
      <vt:lpstr>Segoe UI Semilight</vt:lpstr>
      <vt:lpstr>微软雅黑</vt:lpstr>
      <vt:lpstr>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zg</dc:creator>
  <cp:lastModifiedBy>Administrator</cp:lastModifiedBy>
  <cp:revision>23</cp:revision>
  <dcterms:created xsi:type="dcterms:W3CDTF">2014-10-20T10:53:13Z</dcterms:created>
  <dcterms:modified xsi:type="dcterms:W3CDTF">2015-05-13T07:47:03Z</dcterms:modified>
</cp:coreProperties>
</file>