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handoutMasterIdLst>
    <p:handoutMasterId r:id="rId62"/>
  </p:handoutMasterIdLst>
  <p:sldIdLst>
    <p:sldId id="256" r:id="rId3"/>
    <p:sldId id="257" r:id="rId4"/>
    <p:sldId id="260" r:id="rId5"/>
    <p:sldId id="264" r:id="rId6"/>
    <p:sldId id="268" r:id="rId7"/>
    <p:sldId id="270" r:id="rId8"/>
    <p:sldId id="271" r:id="rId9"/>
    <p:sldId id="261" r:id="rId10"/>
    <p:sldId id="265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62" r:id="rId22"/>
    <p:sldId id="266" r:id="rId23"/>
    <p:sldId id="282" r:id="rId24"/>
    <p:sldId id="285" r:id="rId25"/>
    <p:sldId id="283" r:id="rId26"/>
    <p:sldId id="284" r:id="rId27"/>
    <p:sldId id="287" r:id="rId28"/>
    <p:sldId id="286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263" r:id="rId54"/>
    <p:sldId id="267" r:id="rId55"/>
    <p:sldId id="312" r:id="rId56"/>
    <p:sldId id="313" r:id="rId57"/>
    <p:sldId id="314" r:id="rId58"/>
    <p:sldId id="315" r:id="rId59"/>
    <p:sldId id="258" r:id="rId60"/>
    <p:sldId id="316" r:id="rId6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C922"/>
    <a:srgbClr val="7CBF33"/>
    <a:srgbClr val="801404"/>
    <a:srgbClr val="E64A1D"/>
    <a:srgbClr val="E3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702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D9960-2678-47F4-B697-A9E76B5E7D04}" type="doc">
      <dgm:prSet loTypeId="urn:microsoft.com/office/officeart/2005/8/layout/chevron1" loCatId="process" qsTypeId="urn:microsoft.com/office/officeart/2005/8/quickstyle/simple4" qsCatId="simple" csTypeId="urn:microsoft.com/office/officeart/2005/8/colors/colorful1" csCatId="colorful" phldr="1"/>
      <dgm:spPr/>
    </dgm:pt>
    <dgm:pt modelId="{4551000A-2B4B-4C6E-ACFF-CED74B5806CE}">
      <dgm:prSet phldrT="[文本]" custT="1"/>
      <dgm:spPr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形成积极乐观的态度和一往直前的勇气</a:t>
          </a:r>
        </a:p>
      </dgm:t>
    </dgm:pt>
    <dgm:pt modelId="{075CA6BC-426C-49C0-8327-12625DD92A84}" type="parTrans" cxnId="{0418FAB9-14DF-48C8-97D2-ED26A7131ED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732E50AF-A104-4799-97F7-E78985D5A9C3}" type="sibTrans" cxnId="{0418FAB9-14DF-48C8-97D2-ED26A7131ED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E67C4296-090C-454B-9980-EE09BE98C0F6}">
      <dgm:prSet phldrT="[文本]" custT="1"/>
      <dgm:spPr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分析压力事件，制定解决方案</a:t>
          </a:r>
        </a:p>
      </dgm:t>
    </dgm:pt>
    <dgm:pt modelId="{8CBDC6D7-508E-4C79-A3D1-5973CC59DDE5}" type="parTrans" cxnId="{484642EF-22D3-414F-88D4-3049C995EB69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73428E2C-D171-4E54-BBF7-9238F3C35280}" type="sibTrans" cxnId="{484642EF-22D3-414F-88D4-3049C995EB69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98A8814E-39A8-4303-8498-CB3401FD2CEA}">
      <dgm:prSet phldrT="[文本]" custT="1"/>
      <dgm:spPr>
        <a:solidFill>
          <a:srgbClr val="FF9300"/>
        </a:solidFill>
        <a:ln w="28575">
          <a:solidFill>
            <a:schemeClr val="bg1"/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按计划实施方案并讲究策略和技巧</a:t>
          </a:r>
        </a:p>
      </dgm:t>
    </dgm:pt>
    <dgm:pt modelId="{B516BE9C-E9A9-4909-BE88-E85EA063E275}" type="parTrans" cxnId="{9773E16D-E9EE-4782-AB55-281E5A239650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8C15BDCD-1079-45B4-91F7-5589D8719AB0}" type="sibTrans" cxnId="{9773E16D-E9EE-4782-AB55-281E5A239650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E890205F-14E3-4F0B-83B4-1CC4F17E24EB}">
      <dgm:prSet phldrT="[文本]" custT="1"/>
      <dgm:spPr>
        <a:solidFill>
          <a:srgbClr val="FF9300"/>
        </a:solidFill>
        <a:ln w="28575">
          <a:solidFill>
            <a:schemeClr val="bg1"/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根据实施结果，随时调整计划</a:t>
          </a:r>
        </a:p>
      </dgm:t>
    </dgm:pt>
    <dgm:pt modelId="{D37C1491-F221-4CC8-8192-EDA82F8C4364}" type="parTrans" cxnId="{75F72E15-A005-4BCF-ABF0-4A6282B7CB0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912AC37E-76A1-4FB8-BDB8-D384FFFF9842}" type="sibTrans" cxnId="{75F72E15-A005-4BCF-ABF0-4A6282B7CB0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3B3639E7-4773-47CB-9266-0915261A6F4E}" type="pres">
      <dgm:prSet presAssocID="{3C0D9960-2678-47F4-B697-A9E76B5E7D04}" presName="Name0" presStyleCnt="0">
        <dgm:presLayoutVars>
          <dgm:dir/>
          <dgm:animLvl val="lvl"/>
          <dgm:resizeHandles val="exact"/>
        </dgm:presLayoutVars>
      </dgm:prSet>
      <dgm:spPr/>
    </dgm:pt>
    <dgm:pt modelId="{F5D73950-8AB6-4754-B8DF-4324B71BD9A7}" type="pres">
      <dgm:prSet presAssocID="{4551000A-2B4B-4C6E-ACFF-CED74B5806CE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5DF2B9-BCB5-42D7-A50F-EEBB5F3EFC70}" type="pres">
      <dgm:prSet presAssocID="{732E50AF-A104-4799-97F7-E78985D5A9C3}" presName="parTxOnlySpace" presStyleCnt="0"/>
      <dgm:spPr/>
    </dgm:pt>
    <dgm:pt modelId="{4823C9EB-97D9-437B-AB15-A774B3E6B8A6}" type="pres">
      <dgm:prSet presAssocID="{E67C4296-090C-454B-9980-EE09BE98C0F6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D37BCE-A736-4089-9DC9-C50A8CBBF4A0}" type="pres">
      <dgm:prSet presAssocID="{73428E2C-D171-4E54-BBF7-9238F3C35280}" presName="parTxOnlySpace" presStyleCnt="0"/>
      <dgm:spPr/>
    </dgm:pt>
    <dgm:pt modelId="{36A58744-D87F-43B8-BF90-F1255DBAF726}" type="pres">
      <dgm:prSet presAssocID="{98A8814E-39A8-4303-8498-CB3401FD2CEA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672A1-A279-47AA-B38A-2B8A83088E63}" type="pres">
      <dgm:prSet presAssocID="{8C15BDCD-1079-45B4-91F7-5589D8719AB0}" presName="parTxOnlySpace" presStyleCnt="0"/>
      <dgm:spPr/>
    </dgm:pt>
    <dgm:pt modelId="{4E657988-2B2E-4EB4-801F-2767856412E4}" type="pres">
      <dgm:prSet presAssocID="{E890205F-14E3-4F0B-83B4-1CC4F17E24EB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254E114-7078-40D1-B88D-953973342D08}" type="presOf" srcId="{E67C4296-090C-454B-9980-EE09BE98C0F6}" destId="{4823C9EB-97D9-437B-AB15-A774B3E6B8A6}" srcOrd="0" destOrd="0" presId="urn:microsoft.com/office/officeart/2005/8/layout/chevron1"/>
    <dgm:cxn modelId="{9773E16D-E9EE-4782-AB55-281E5A239650}" srcId="{3C0D9960-2678-47F4-B697-A9E76B5E7D04}" destId="{98A8814E-39A8-4303-8498-CB3401FD2CEA}" srcOrd="2" destOrd="0" parTransId="{B516BE9C-E9A9-4909-BE88-E85EA063E275}" sibTransId="{8C15BDCD-1079-45B4-91F7-5589D8719AB0}"/>
    <dgm:cxn modelId="{FB175332-7877-4EAA-90D3-0226BFB07C5C}" type="presOf" srcId="{E890205F-14E3-4F0B-83B4-1CC4F17E24EB}" destId="{4E657988-2B2E-4EB4-801F-2767856412E4}" srcOrd="0" destOrd="0" presId="urn:microsoft.com/office/officeart/2005/8/layout/chevron1"/>
    <dgm:cxn modelId="{5078ED85-4ABF-4DC4-A4F1-9A84F680B9F4}" type="presOf" srcId="{4551000A-2B4B-4C6E-ACFF-CED74B5806CE}" destId="{F5D73950-8AB6-4754-B8DF-4324B71BD9A7}" srcOrd="0" destOrd="0" presId="urn:microsoft.com/office/officeart/2005/8/layout/chevron1"/>
    <dgm:cxn modelId="{454191A7-0732-42C2-9243-B41F3D700585}" type="presOf" srcId="{3C0D9960-2678-47F4-B697-A9E76B5E7D04}" destId="{3B3639E7-4773-47CB-9266-0915261A6F4E}" srcOrd="0" destOrd="0" presId="urn:microsoft.com/office/officeart/2005/8/layout/chevron1"/>
    <dgm:cxn modelId="{75F72E15-A005-4BCF-ABF0-4A6282B7CB0A}" srcId="{3C0D9960-2678-47F4-B697-A9E76B5E7D04}" destId="{E890205F-14E3-4F0B-83B4-1CC4F17E24EB}" srcOrd="3" destOrd="0" parTransId="{D37C1491-F221-4CC8-8192-EDA82F8C4364}" sibTransId="{912AC37E-76A1-4FB8-BDB8-D384FFFF9842}"/>
    <dgm:cxn modelId="{0418FAB9-14DF-48C8-97D2-ED26A7131EDA}" srcId="{3C0D9960-2678-47F4-B697-A9E76B5E7D04}" destId="{4551000A-2B4B-4C6E-ACFF-CED74B5806CE}" srcOrd="0" destOrd="0" parTransId="{075CA6BC-426C-49C0-8327-12625DD92A84}" sibTransId="{732E50AF-A104-4799-97F7-E78985D5A9C3}"/>
    <dgm:cxn modelId="{484642EF-22D3-414F-88D4-3049C995EB69}" srcId="{3C0D9960-2678-47F4-B697-A9E76B5E7D04}" destId="{E67C4296-090C-454B-9980-EE09BE98C0F6}" srcOrd="1" destOrd="0" parTransId="{8CBDC6D7-508E-4C79-A3D1-5973CC59DDE5}" sibTransId="{73428E2C-D171-4E54-BBF7-9238F3C35280}"/>
    <dgm:cxn modelId="{29151C9B-A74F-4784-98D5-EA8EA12EF1CE}" type="presOf" srcId="{98A8814E-39A8-4303-8498-CB3401FD2CEA}" destId="{36A58744-D87F-43B8-BF90-F1255DBAF726}" srcOrd="0" destOrd="0" presId="urn:microsoft.com/office/officeart/2005/8/layout/chevron1"/>
    <dgm:cxn modelId="{8BFC93C0-10DD-424C-9040-693E02BD87BE}" type="presParOf" srcId="{3B3639E7-4773-47CB-9266-0915261A6F4E}" destId="{F5D73950-8AB6-4754-B8DF-4324B71BD9A7}" srcOrd="0" destOrd="0" presId="urn:microsoft.com/office/officeart/2005/8/layout/chevron1"/>
    <dgm:cxn modelId="{F936B43F-68F7-40E3-A5A7-CDDA2520026A}" type="presParOf" srcId="{3B3639E7-4773-47CB-9266-0915261A6F4E}" destId="{D65DF2B9-BCB5-42D7-A50F-EEBB5F3EFC70}" srcOrd="1" destOrd="0" presId="urn:microsoft.com/office/officeart/2005/8/layout/chevron1"/>
    <dgm:cxn modelId="{EE7BBF43-9307-43F4-A6F0-48030E22BEEA}" type="presParOf" srcId="{3B3639E7-4773-47CB-9266-0915261A6F4E}" destId="{4823C9EB-97D9-437B-AB15-A774B3E6B8A6}" srcOrd="2" destOrd="0" presId="urn:microsoft.com/office/officeart/2005/8/layout/chevron1"/>
    <dgm:cxn modelId="{33352ED1-07EE-467C-996B-F6E00A93BA93}" type="presParOf" srcId="{3B3639E7-4773-47CB-9266-0915261A6F4E}" destId="{90D37BCE-A736-4089-9DC9-C50A8CBBF4A0}" srcOrd="3" destOrd="0" presId="urn:microsoft.com/office/officeart/2005/8/layout/chevron1"/>
    <dgm:cxn modelId="{78EB8408-8B79-4031-9D4C-ECCEBDFC933E}" type="presParOf" srcId="{3B3639E7-4773-47CB-9266-0915261A6F4E}" destId="{36A58744-D87F-43B8-BF90-F1255DBAF726}" srcOrd="4" destOrd="0" presId="urn:microsoft.com/office/officeart/2005/8/layout/chevron1"/>
    <dgm:cxn modelId="{E954841D-A690-47F8-92C7-41EA301926A5}" type="presParOf" srcId="{3B3639E7-4773-47CB-9266-0915261A6F4E}" destId="{407672A1-A279-47AA-B38A-2B8A83088E63}" srcOrd="5" destOrd="0" presId="urn:microsoft.com/office/officeart/2005/8/layout/chevron1"/>
    <dgm:cxn modelId="{0B5F4935-60D5-415C-A63E-AB6F054B78B7}" type="presParOf" srcId="{3B3639E7-4773-47CB-9266-0915261A6F4E}" destId="{4E657988-2B2E-4EB4-801F-2767856412E4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C5276-3A86-4E99-BC8F-3B33D6490BCD}" type="datetimeFigureOut">
              <a:rPr lang="zh-CN" altLang="en-US" smtClean="0"/>
              <a:t>2015-4-21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A302F-30BA-4DCE-A96E-7E87AC69A1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59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 userDrawn="1"/>
        </p:nvSpPr>
        <p:spPr>
          <a:xfrm>
            <a:off x="2618125" y="3969844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压力管理探微</a:t>
            </a:r>
            <a:endParaRPr lang="zh-CN" altLang="en-US" sz="8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14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189644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2031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9" name="Picture 17" descr="C:\Documents and Settings\tdz\桌面\music_3834x2551_zcool.com.cn.jpg"/>
          <p:cNvPicPr>
            <a:picLocks noChangeAspect="1" noChangeArrowheads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70439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grpSp>
        <p:nvGrpSpPr>
          <p:cNvPr id="11" name="组合 10"/>
          <p:cNvGrpSpPr/>
          <p:nvPr userDrawn="1"/>
        </p:nvGrpSpPr>
        <p:grpSpPr>
          <a:xfrm>
            <a:off x="5127928" y="6245854"/>
            <a:ext cx="1936145" cy="495514"/>
            <a:chOff x="403607" y="6173846"/>
            <a:chExt cx="1936145" cy="495514"/>
          </a:xfrm>
        </p:grpSpPr>
        <p:sp>
          <p:nvSpPr>
            <p:cNvPr id="12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F6C922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8939428" y="4050569"/>
            <a:ext cx="511552" cy="355744"/>
            <a:chOff x="6410291" y="4700483"/>
            <a:chExt cx="511552" cy="355744"/>
          </a:xfrm>
        </p:grpSpPr>
        <p:sp>
          <p:nvSpPr>
            <p:cNvPr id="16" name="二十四角星 15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0430396">
              <a:off x="6410291" y="4731432"/>
              <a:ext cx="5115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prstClr val="white"/>
                  </a:solidFill>
                </a:rPr>
                <a:t>V2</a:t>
              </a:r>
              <a:endParaRPr lang="zh-CN" altLang="en-US" sz="1000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 userDrawn="1"/>
        </p:nvSpPr>
        <p:spPr bwMode="auto">
          <a:xfrm>
            <a:off x="2679849" y="3545213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员工在职培训之</a:t>
            </a:r>
            <a:r>
              <a:rPr lang="en-US" altLang="zh-CN" sz="1600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600" i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10991750" y="393692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EEF96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rgbClr val="EEF961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21" name="Picture 2" descr="D:\Teliss_Tong\Copy\定期备份\工作备份\！PPT图片及版面资源\06-PPT精选插图\03-人物\111_1000x764_zcool.com.cn_12003385.jpg"/>
          <p:cNvPicPr>
            <a:picLocks noChangeAspect="1" noChangeArrowheads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51235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396334547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" presetClass="entr" presetSubtype="1" accel="57500" decel="425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2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7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70"/>
                            </p:stCondLst>
                            <p:childTnLst>
                              <p:par>
                                <p:cTn id="4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8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61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0030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74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139" y="2129569"/>
            <a:ext cx="10361724" cy="14704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168" y="3885783"/>
            <a:ext cx="8535665" cy="1752044"/>
          </a:xfrm>
        </p:spPr>
        <p:txBody>
          <a:bodyPr/>
          <a:lstStyle>
            <a:lvl1pPr marL="0" indent="0" algn="ctr">
              <a:buNone/>
              <a:defRPr/>
            </a:lvl1pPr>
            <a:lvl2pPr marL="604876" indent="0" algn="ctr">
              <a:buNone/>
              <a:defRPr/>
            </a:lvl2pPr>
            <a:lvl3pPr marL="1209751" indent="0" algn="ctr">
              <a:buNone/>
              <a:defRPr/>
            </a:lvl3pPr>
            <a:lvl4pPr marL="1814627" indent="0" algn="ctr">
              <a:buNone/>
              <a:defRPr/>
            </a:lvl4pPr>
            <a:lvl5pPr marL="2419502" indent="0" algn="ctr">
              <a:buNone/>
              <a:defRPr/>
            </a:lvl5pPr>
            <a:lvl6pPr marL="3024378" indent="0" algn="ctr">
              <a:buNone/>
              <a:defRPr/>
            </a:lvl6pPr>
            <a:lvl7pPr marL="3629254" indent="0" algn="ctr">
              <a:buNone/>
              <a:defRPr/>
            </a:lvl7pPr>
            <a:lvl8pPr marL="4234129" indent="0" algn="ctr">
              <a:buNone/>
              <a:defRPr/>
            </a:lvl8pPr>
            <a:lvl9pPr marL="483900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695DF-834D-4B77-B23E-9C4BDE14A371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C5031-1AE8-40F1-A7DC-CED5AF4BCE9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10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3B4D1-A083-4A60-81E2-BA9D1BCD9513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62FC4-40D6-422D-8CFB-55B291E54C9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214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37" y="4407226"/>
            <a:ext cx="10361724" cy="136200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37" y="2907559"/>
            <a:ext cx="10361724" cy="1499667"/>
          </a:xfrm>
        </p:spPr>
        <p:txBody>
          <a:bodyPr anchor="b"/>
          <a:lstStyle>
            <a:lvl1pPr marL="0" indent="0">
              <a:buNone/>
              <a:defRPr sz="2600"/>
            </a:lvl1pPr>
            <a:lvl2pPr marL="604876" indent="0">
              <a:buNone/>
              <a:defRPr sz="2400"/>
            </a:lvl2pPr>
            <a:lvl3pPr marL="1209751" indent="0">
              <a:buNone/>
              <a:defRPr sz="2100"/>
            </a:lvl3pPr>
            <a:lvl4pPr marL="1814627" indent="0">
              <a:buNone/>
              <a:defRPr sz="1900"/>
            </a:lvl4pPr>
            <a:lvl5pPr marL="2419502" indent="0">
              <a:buNone/>
              <a:defRPr sz="1900"/>
            </a:lvl5pPr>
            <a:lvl6pPr marL="3024378" indent="0">
              <a:buNone/>
              <a:defRPr sz="1900"/>
            </a:lvl6pPr>
            <a:lvl7pPr marL="3629254" indent="0">
              <a:buNone/>
              <a:defRPr sz="1900"/>
            </a:lvl7pPr>
            <a:lvl8pPr marL="4234129" indent="0">
              <a:buNone/>
              <a:defRPr sz="1900"/>
            </a:lvl8pPr>
            <a:lvl9pPr marL="4839005" indent="0">
              <a:buNone/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AF05C-F8BD-4710-B49E-28614AAC836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3B8F4-823E-4160-B421-D1129458DAC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570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391" y="1599784"/>
            <a:ext cx="5385397" cy="452611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215" y="1599784"/>
            <a:ext cx="5385397" cy="452611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A404B-8E97-44B3-A7F6-92DFBF1A5369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1D7CD-45C2-4EC5-8335-FDB4FCFB5F5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74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390" y="1535125"/>
            <a:ext cx="5387505" cy="64033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4876" indent="0">
              <a:buNone/>
              <a:defRPr sz="2600" b="1"/>
            </a:lvl2pPr>
            <a:lvl3pPr marL="1209751" indent="0">
              <a:buNone/>
              <a:defRPr sz="2400" b="1"/>
            </a:lvl3pPr>
            <a:lvl4pPr marL="1814627" indent="0">
              <a:buNone/>
              <a:defRPr sz="2100" b="1"/>
            </a:lvl4pPr>
            <a:lvl5pPr marL="2419502" indent="0">
              <a:buNone/>
              <a:defRPr sz="2100" b="1"/>
            </a:lvl5pPr>
            <a:lvl6pPr marL="3024378" indent="0">
              <a:buNone/>
              <a:defRPr sz="2100" b="1"/>
            </a:lvl6pPr>
            <a:lvl7pPr marL="3629254" indent="0">
              <a:buNone/>
              <a:defRPr sz="2100" b="1"/>
            </a:lvl7pPr>
            <a:lvl8pPr marL="4234129" indent="0">
              <a:buNone/>
              <a:defRPr sz="2100" b="1"/>
            </a:lvl8pPr>
            <a:lvl9pPr marL="483900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390" y="2175455"/>
            <a:ext cx="5387505" cy="3950442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997" y="1535125"/>
            <a:ext cx="5389615" cy="64033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4876" indent="0">
              <a:buNone/>
              <a:defRPr sz="2600" b="1"/>
            </a:lvl2pPr>
            <a:lvl3pPr marL="1209751" indent="0">
              <a:buNone/>
              <a:defRPr sz="2400" b="1"/>
            </a:lvl3pPr>
            <a:lvl4pPr marL="1814627" indent="0">
              <a:buNone/>
              <a:defRPr sz="2100" b="1"/>
            </a:lvl4pPr>
            <a:lvl5pPr marL="2419502" indent="0">
              <a:buNone/>
              <a:defRPr sz="2100" b="1"/>
            </a:lvl5pPr>
            <a:lvl6pPr marL="3024378" indent="0">
              <a:buNone/>
              <a:defRPr sz="2100" b="1"/>
            </a:lvl6pPr>
            <a:lvl7pPr marL="3629254" indent="0">
              <a:buNone/>
              <a:defRPr sz="2100" b="1"/>
            </a:lvl7pPr>
            <a:lvl8pPr marL="4234129" indent="0">
              <a:buNone/>
              <a:defRPr sz="2100" b="1"/>
            </a:lvl8pPr>
            <a:lvl9pPr marL="483900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997" y="2175455"/>
            <a:ext cx="5389615" cy="3950442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E58F6-BD10-4A82-9E6A-5421A3A5A3E3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0910A-9F28-489A-90BF-14FC0278A84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135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4AB40-B7F2-4173-BD74-112CD841829F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7BF26-C640-4F31-A697-022C03F28FC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8050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D326B-6549-405A-9BC8-9D85B204CE31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542A5-6D4C-416A-A421-3E2D77CA853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042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3"/>
          <p:cNvSpPr/>
          <p:nvPr userDrawn="1"/>
        </p:nvSpPr>
        <p:spPr>
          <a:xfrm>
            <a:off x="0" y="4876800"/>
            <a:ext cx="1981200" cy="1981200"/>
          </a:xfrm>
          <a:custGeom>
            <a:avLst/>
            <a:gdLst/>
            <a:ahLst/>
            <a:cxnLst/>
            <a:rect l="l" t="t" r="r" b="b"/>
            <a:pathLst>
              <a:path w="1981200" h="1981200">
                <a:moveTo>
                  <a:pt x="0" y="0"/>
                </a:moveTo>
                <a:cubicBezTo>
                  <a:pt x="1094187" y="0"/>
                  <a:pt x="1981200" y="887013"/>
                  <a:pt x="1981200" y="1981200"/>
                </a:cubicBezTo>
                <a:lnTo>
                  <a:pt x="0" y="198120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234440"/>
            <a:endParaRPr lang="zh-CN" altLang="en-US"/>
          </a:p>
        </p:txBody>
      </p:sp>
      <p:sp>
        <p:nvSpPr>
          <p:cNvPr id="34" name="椭圆 1"/>
          <p:cNvSpPr/>
          <p:nvPr userDrawn="1"/>
        </p:nvSpPr>
        <p:spPr>
          <a:xfrm>
            <a:off x="6683896" y="0"/>
            <a:ext cx="5508104" cy="4824536"/>
          </a:xfrm>
          <a:custGeom>
            <a:avLst/>
            <a:gdLst/>
            <a:ahLst/>
            <a:cxnLst/>
            <a:rect l="l" t="t" r="r" b="b"/>
            <a:pathLst>
              <a:path w="5508104" h="4824536">
                <a:moveTo>
                  <a:pt x="325121" y="0"/>
                </a:moveTo>
                <a:lnTo>
                  <a:pt x="5508104" y="0"/>
                </a:lnTo>
                <a:lnTo>
                  <a:pt x="5508104" y="4073432"/>
                </a:lnTo>
                <a:cubicBezTo>
                  <a:pt x="4928224" y="4543676"/>
                  <a:pt x="4189099" y="4824536"/>
                  <a:pt x="3384376" y="4824536"/>
                </a:cubicBezTo>
                <a:cubicBezTo>
                  <a:pt x="1515237" y="4824536"/>
                  <a:pt x="0" y="3309299"/>
                  <a:pt x="0" y="1440160"/>
                </a:cubicBezTo>
                <a:cubicBezTo>
                  <a:pt x="0" y="924488"/>
                  <a:pt x="115331" y="435753"/>
                  <a:pt x="32512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CCE8C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椭圆 34"/>
          <p:cNvSpPr/>
          <p:nvPr userDrawn="1"/>
        </p:nvSpPr>
        <p:spPr>
          <a:xfrm>
            <a:off x="6020134" y="3717826"/>
            <a:ext cx="1296000" cy="1296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CCE8C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6" name="椭圆 35"/>
          <p:cNvSpPr/>
          <p:nvPr userDrawn="1"/>
        </p:nvSpPr>
        <p:spPr>
          <a:xfrm>
            <a:off x="7533779" y="4797946"/>
            <a:ext cx="1296000" cy="129600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CCE8C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TextBox 28"/>
          <p:cNvSpPr txBox="1">
            <a:spLocks noChangeArrowheads="1"/>
          </p:cNvSpPr>
          <p:nvPr userDrawn="1"/>
        </p:nvSpPr>
        <p:spPr bwMode="auto">
          <a:xfrm>
            <a:off x="260971" y="807889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、为</a:t>
            </a:r>
            <a:r>
              <a:rPr lang="zh-CN" altLang="en-US" sz="2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什么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需要压力管理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28"/>
          <p:cNvSpPr txBox="1">
            <a:spLocks noChangeArrowheads="1"/>
          </p:cNvSpPr>
          <p:nvPr userDrawn="1"/>
        </p:nvSpPr>
        <p:spPr bwMode="auto">
          <a:xfrm>
            <a:off x="549003" y="2637706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、压力管理知识概述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8"/>
          <p:cNvSpPr txBox="1">
            <a:spLocks noChangeArrowheads="1"/>
          </p:cNvSpPr>
          <p:nvPr userDrawn="1"/>
        </p:nvSpPr>
        <p:spPr bwMode="auto">
          <a:xfrm>
            <a:off x="1269083" y="4293890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、如何进行压力管理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28"/>
          <p:cNvSpPr txBox="1">
            <a:spLocks noChangeArrowheads="1"/>
          </p:cNvSpPr>
          <p:nvPr userDrawn="1"/>
        </p:nvSpPr>
        <p:spPr bwMode="auto">
          <a:xfrm>
            <a:off x="2637235" y="5518026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、组织压力管理概述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椭圆 40"/>
          <p:cNvSpPr/>
          <p:nvPr userDrawn="1"/>
        </p:nvSpPr>
        <p:spPr>
          <a:xfrm>
            <a:off x="5013643" y="333450"/>
            <a:ext cx="1296000" cy="12960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 algn="ctr">
            <a:solidFill>
              <a:sysClr val="window" lastClr="CCE8C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2" name="椭圆 41"/>
          <p:cNvSpPr/>
          <p:nvPr userDrawn="1"/>
        </p:nvSpPr>
        <p:spPr>
          <a:xfrm>
            <a:off x="5229147" y="2061642"/>
            <a:ext cx="1296000" cy="1296000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 algn="ctr">
            <a:solidFill>
              <a:sysClr val="window" lastClr="CCE8C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 userDrawn="1"/>
        </p:nvSpPr>
        <p:spPr>
          <a:xfrm>
            <a:off x="115828" y="5879484"/>
            <a:ext cx="2003258" cy="85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6699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390" y="273237"/>
            <a:ext cx="4010582" cy="116177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575" y="273237"/>
            <a:ext cx="6815037" cy="5852661"/>
          </a:xfrm>
        </p:spPr>
        <p:txBody>
          <a:bodyPr/>
          <a:lstStyle>
            <a:lvl1pPr>
              <a:defRPr sz="4200"/>
            </a:lvl1pPr>
            <a:lvl2pPr>
              <a:defRPr sz="3700"/>
            </a:lvl2pPr>
            <a:lvl3pPr>
              <a:defRPr sz="32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390" y="1435007"/>
            <a:ext cx="4010582" cy="4690889"/>
          </a:xfrm>
        </p:spPr>
        <p:txBody>
          <a:bodyPr/>
          <a:lstStyle>
            <a:lvl1pPr marL="0" indent="0">
              <a:buNone/>
              <a:defRPr sz="1900"/>
            </a:lvl1pPr>
            <a:lvl2pPr marL="604876" indent="0">
              <a:buNone/>
              <a:defRPr sz="1600"/>
            </a:lvl2pPr>
            <a:lvl3pPr marL="1209751" indent="0">
              <a:buNone/>
              <a:defRPr sz="1300"/>
            </a:lvl3pPr>
            <a:lvl4pPr marL="1814627" indent="0">
              <a:buNone/>
              <a:defRPr sz="1200"/>
            </a:lvl4pPr>
            <a:lvl5pPr marL="2419502" indent="0">
              <a:buNone/>
              <a:defRPr sz="1200"/>
            </a:lvl5pPr>
            <a:lvl6pPr marL="3024378" indent="0">
              <a:buNone/>
              <a:defRPr sz="1200"/>
            </a:lvl6pPr>
            <a:lvl7pPr marL="3629254" indent="0">
              <a:buNone/>
              <a:defRPr sz="1200"/>
            </a:lvl7pPr>
            <a:lvl8pPr marL="4234129" indent="0">
              <a:buNone/>
              <a:defRPr sz="1200"/>
            </a:lvl8pPr>
            <a:lvl9pPr marL="48390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1D85E-81D8-49D8-A429-808677417AE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9DB15-9B44-48DB-A56D-02A889249CE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311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060" y="4801435"/>
            <a:ext cx="7316887" cy="565243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060" y="613215"/>
            <a:ext cx="7316887" cy="4115218"/>
          </a:xfrm>
        </p:spPr>
        <p:txBody>
          <a:bodyPr/>
          <a:lstStyle>
            <a:lvl1pPr marL="0" indent="0">
              <a:buNone/>
              <a:defRPr sz="4200"/>
            </a:lvl1pPr>
            <a:lvl2pPr marL="604876" indent="0">
              <a:buNone/>
              <a:defRPr sz="3700"/>
            </a:lvl2pPr>
            <a:lvl3pPr marL="1209751" indent="0">
              <a:buNone/>
              <a:defRPr sz="3200"/>
            </a:lvl3pPr>
            <a:lvl4pPr marL="1814627" indent="0">
              <a:buNone/>
              <a:defRPr sz="2600"/>
            </a:lvl4pPr>
            <a:lvl5pPr marL="2419502" indent="0">
              <a:buNone/>
              <a:defRPr sz="2600"/>
            </a:lvl5pPr>
            <a:lvl6pPr marL="3024378" indent="0">
              <a:buNone/>
              <a:defRPr sz="2600"/>
            </a:lvl6pPr>
            <a:lvl7pPr marL="3629254" indent="0">
              <a:buNone/>
              <a:defRPr sz="2600"/>
            </a:lvl7pPr>
            <a:lvl8pPr marL="4234129" indent="0">
              <a:buNone/>
              <a:defRPr sz="2600"/>
            </a:lvl8pPr>
            <a:lvl9pPr marL="4839005" indent="0">
              <a:buNone/>
              <a:defRPr sz="26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060" y="5366678"/>
            <a:ext cx="7316887" cy="805106"/>
          </a:xfrm>
        </p:spPr>
        <p:txBody>
          <a:bodyPr/>
          <a:lstStyle>
            <a:lvl1pPr marL="0" indent="0">
              <a:buNone/>
              <a:defRPr sz="1900"/>
            </a:lvl1pPr>
            <a:lvl2pPr marL="604876" indent="0">
              <a:buNone/>
              <a:defRPr sz="1600"/>
            </a:lvl2pPr>
            <a:lvl3pPr marL="1209751" indent="0">
              <a:buNone/>
              <a:defRPr sz="1300"/>
            </a:lvl3pPr>
            <a:lvl4pPr marL="1814627" indent="0">
              <a:buNone/>
              <a:defRPr sz="1200"/>
            </a:lvl4pPr>
            <a:lvl5pPr marL="2419502" indent="0">
              <a:buNone/>
              <a:defRPr sz="1200"/>
            </a:lvl5pPr>
            <a:lvl6pPr marL="3024378" indent="0">
              <a:buNone/>
              <a:defRPr sz="1200"/>
            </a:lvl6pPr>
            <a:lvl7pPr marL="3629254" indent="0">
              <a:buNone/>
              <a:defRPr sz="1200"/>
            </a:lvl7pPr>
            <a:lvl8pPr marL="4234129" indent="0">
              <a:buNone/>
              <a:defRPr sz="1200"/>
            </a:lvl8pPr>
            <a:lvl9pPr marL="48390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E2B8F-C43E-430B-85B0-B6042DA76B7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CAEE6-60D6-4A55-8AF2-3617B86C172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254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99B0F-EB61-4EB0-8809-9342914E10BD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B14CA-6A4C-45F6-82E9-B91BD3DD4C6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7255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305" y="275321"/>
            <a:ext cx="2743306" cy="585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390" y="275321"/>
            <a:ext cx="8027489" cy="585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24CD8-3B34-4C4C-B883-09EAD2E673C3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B4603-28E0-41B7-A331-E5FCFCF47FA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10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3"/>
          <p:cNvSpPr/>
          <p:nvPr userDrawn="1"/>
        </p:nvSpPr>
        <p:spPr>
          <a:xfrm flipH="1" flipV="1">
            <a:off x="10212000" y="0"/>
            <a:ext cx="1980000" cy="1980000"/>
          </a:xfrm>
          <a:custGeom>
            <a:avLst/>
            <a:gdLst/>
            <a:ahLst/>
            <a:cxnLst/>
            <a:rect l="l" t="t" r="r" b="b"/>
            <a:pathLst>
              <a:path w="1981200" h="1981200">
                <a:moveTo>
                  <a:pt x="0" y="0"/>
                </a:moveTo>
                <a:cubicBezTo>
                  <a:pt x="1094187" y="0"/>
                  <a:pt x="1981200" y="887013"/>
                  <a:pt x="1981200" y="1981200"/>
                </a:cubicBezTo>
                <a:lnTo>
                  <a:pt x="0" y="198120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23444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0188742" y="314707"/>
            <a:ext cx="2003258" cy="85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02973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360云盘\02-个人资料\！PPT图片及版面资源\05-PPT精选插图\02-商务类\01-商务综合\look.com.ua-3572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3"/>
          <p:cNvSpPr txBox="1"/>
          <p:nvPr userDrawn="1"/>
        </p:nvSpPr>
        <p:spPr>
          <a:xfrm>
            <a:off x="723031" y="1000672"/>
            <a:ext cx="53729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4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感谢您的阅读！</a:t>
            </a:r>
            <a:endParaRPr lang="zh-CN" altLang="en-US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610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28" name="矩形 27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30" name="矩形 29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31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algn="ctr" defTabSz="1218892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551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32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为什么需要压力管理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第一章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715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压力管理知识概述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第二章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540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如何进行压力管理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610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组织压力管理概述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第四章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147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/>
            </a:gs>
            <a:gs pos="50000">
              <a:srgbClr val="820000"/>
            </a:gs>
            <a:gs pos="100000">
              <a:srgbClr val="5C000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" y="674574"/>
            <a:ext cx="12192000" cy="5563531"/>
          </a:xfrm>
          <a:custGeom>
            <a:avLst/>
            <a:gdLst/>
            <a:ahLst/>
            <a:cxnLst/>
            <a:rect l="l" t="t" r="r" b="b"/>
            <a:pathLst>
              <a:path w="12192000" h="5563531">
                <a:moveTo>
                  <a:pt x="0" y="522972"/>
                </a:moveTo>
                <a:lnTo>
                  <a:pt x="12192000" y="522972"/>
                </a:lnTo>
                <a:lnTo>
                  <a:pt x="12192000" y="5563531"/>
                </a:lnTo>
                <a:lnTo>
                  <a:pt x="0" y="5563531"/>
                </a:lnTo>
                <a:close/>
                <a:moveTo>
                  <a:pt x="7106493" y="0"/>
                </a:moveTo>
                <a:lnTo>
                  <a:pt x="12192000" y="0"/>
                </a:lnTo>
                <a:lnTo>
                  <a:pt x="12192000" y="522971"/>
                </a:lnTo>
                <a:lnTo>
                  <a:pt x="7106493" y="522971"/>
                </a:lnTo>
                <a:lnTo>
                  <a:pt x="6602437" y="522971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76995" y="6372641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chemeClr val="bg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chemeClr val="bg1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373437" y="6449307"/>
            <a:ext cx="0" cy="216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 userDrawn="1"/>
        </p:nvSpPr>
        <p:spPr>
          <a:xfrm>
            <a:off x="10630123" y="6372641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>
                <a:solidFill>
                  <a:schemeClr val="bg1">
                    <a:lumMod val="7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 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24925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50" r:id="rId4"/>
    <p:sldLayoutId id="2147483653" r:id="rId5"/>
    <p:sldLayoutId id="2147483652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390" y="275321"/>
            <a:ext cx="1097322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429" tIns="54217" rIns="108429" bIns="542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390" y="1599784"/>
            <a:ext cx="10973222" cy="452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429" tIns="54217" rIns="108429" bIns="542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391" y="6244785"/>
            <a:ext cx="2844518" cy="47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429" tIns="54217" rIns="108429" bIns="54217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6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4B732A-DB15-40E2-B675-1DD22CA0E540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2015-4-21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20" y="6244785"/>
            <a:ext cx="3860871" cy="47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429" tIns="54217" rIns="108429" bIns="54217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6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092" y="6244785"/>
            <a:ext cx="2844520" cy="47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8429" tIns="54217" rIns="108429" bIns="54217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6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ED8075-DB13-43BC-93EE-676343E37008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58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108373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8373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defTabSz="108373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defTabSz="108373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defTabSz="108373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604876" algn="ctr" defTabSz="108373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1209751" algn="ctr" defTabSz="108373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814627" algn="ctr" defTabSz="108373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2419502" algn="ctr" defTabSz="108373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407451" indent="-407451" algn="l" defTabSz="1083735" rtl="0" eaLnBrk="0" fontAlgn="base" hangingPunct="0">
        <a:spcBef>
          <a:spcPct val="20000"/>
        </a:spcBef>
        <a:spcAft>
          <a:spcPct val="0"/>
        </a:spcAft>
        <a:buChar char="•"/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880011" indent="-338143" algn="l" defTabSz="1083735" rtl="0" eaLnBrk="0" fontAlgn="base" hangingPunct="0">
        <a:spcBef>
          <a:spcPct val="20000"/>
        </a:spcBef>
        <a:spcAft>
          <a:spcPct val="0"/>
        </a:spcAft>
        <a:buChar char="–"/>
        <a:defRPr sz="3300">
          <a:solidFill>
            <a:schemeClr val="tx1"/>
          </a:solidFill>
          <a:latin typeface="+mn-lt"/>
          <a:ea typeface="+mn-ea"/>
        </a:defRPr>
      </a:lvl2pPr>
      <a:lvl3pPr marL="1356770" indent="-273034" algn="l" defTabSz="1083735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</a:defRPr>
      </a:lvl3pPr>
      <a:lvl4pPr marL="1898637" indent="-273034" algn="l" defTabSz="108373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4pPr>
      <a:lvl5pPr marL="2440505" indent="-273034" algn="l" defTabSz="108373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5pPr>
      <a:lvl6pPr marL="3045381" indent="-273034" algn="l" defTabSz="108373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6pPr>
      <a:lvl7pPr marL="3650256" indent="-273034" algn="l" defTabSz="108373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7pPr>
      <a:lvl8pPr marL="4255132" indent="-273034" algn="l" defTabSz="108373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8pPr>
      <a:lvl9pPr marL="4860007" indent="-273034" algn="l" defTabSz="108373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4876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751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14627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19502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24378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29254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34129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39005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hyperlink" Target="http://www.yanyijingling.com/" TargetMode="Externa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9.jpe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41742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04608" y="1627837"/>
            <a:ext cx="7821283" cy="53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生容易，活容易，生活不容易</a:t>
            </a:r>
            <a:r>
              <a:rPr lang="en-US" altLang="zh-CN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压力山大”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普遍存在。</a:t>
            </a:r>
          </a:p>
        </p:txBody>
      </p:sp>
      <p:sp>
        <p:nvSpPr>
          <p:cNvPr id="4" name="矩形 3"/>
          <p:cNvSpPr/>
          <p:nvPr/>
        </p:nvSpPr>
        <p:spPr>
          <a:xfrm>
            <a:off x="404608" y="2304576"/>
            <a:ext cx="7821283" cy="3607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喝奶粉，压力大，有木有？（土奶粉有毒，洋奶粉太贵）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4-6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防意外，压力大，有木有？（既怕无辜被砍，又怕老师虐待）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7-12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补习班，压力大，有木有？（周六奥数英语，周日琴棋书画）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13-18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考大学，压力大，有木有？（千军万马独木桥，狭路相逢）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19-22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各种证，压力大，有木有？（考研考证考公仆，为了就业）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23-25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找工作，压力大，有木有？（必须名牌毕业，至少两年经验）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26-30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干事业，压力大，有木有？（加班没日没夜，健康越来越差）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31-50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养全家，压力大，有木有？（孩子妻子老子，房子车子票子）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51-70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被啃老，压力大，有木有？（从前养儿防老，现在养儿到老）</a:t>
            </a:r>
          </a:p>
        </p:txBody>
      </p:sp>
      <p:pic>
        <p:nvPicPr>
          <p:cNvPr id="31" name="Picture 3" descr="F:\360云盘\03-doing\课件升级\267874-1309101309211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20553" y="1468845"/>
            <a:ext cx="3526387" cy="44753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98620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749803" y="1917626"/>
            <a:ext cx="3744416" cy="3744416"/>
            <a:chOff x="3851920" y="836712"/>
            <a:chExt cx="3744416" cy="3744416"/>
          </a:xfrm>
        </p:grpSpPr>
        <p:grpSp>
          <p:nvGrpSpPr>
            <p:cNvPr id="48" name="组合 47"/>
            <p:cNvGrpSpPr/>
            <p:nvPr/>
          </p:nvGrpSpPr>
          <p:grpSpPr>
            <a:xfrm>
              <a:off x="3851920" y="836712"/>
              <a:ext cx="3744416" cy="3744416"/>
              <a:chOff x="3851920" y="836712"/>
              <a:chExt cx="3744416" cy="374441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851920" y="836712"/>
                <a:ext cx="3744416" cy="374441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6C92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4004500" y="989292"/>
                <a:ext cx="3439257" cy="3439257"/>
                <a:chOff x="2758018" y="1768555"/>
                <a:chExt cx="3439257" cy="3439257"/>
              </a:xfrm>
              <a:effectLst>
                <a:outerShdw blurRad="25400" sx="101000" sy="101000" algn="ctr" rotWithShape="0">
                  <a:srgbClr val="4F81BD">
                    <a:lumMod val="50000"/>
                    <a:alpha val="21000"/>
                  </a:srgbClr>
                </a:outerShdw>
              </a:effectLst>
            </p:grpSpPr>
            <p:sp>
              <p:nvSpPr>
                <p:cNvPr id="52" name="任意多边形 51"/>
                <p:cNvSpPr/>
                <p:nvPr/>
              </p:nvSpPr>
              <p:spPr>
                <a:xfrm>
                  <a:off x="2783515" y="1768555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0 h 3413760"/>
                    <a:gd name="connsiteX1" fmla="*/ 341376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0"/>
                      </a:moveTo>
                      <a:cubicBezTo>
                        <a:pt x="2649564" y="0"/>
                        <a:pt x="3413760" y="764196"/>
                        <a:pt x="3413760" y="1706880"/>
                      </a:cubicBezTo>
                      <a:lnTo>
                        <a:pt x="1706880" y="1706880"/>
                      </a:lnTo>
                      <a:lnTo>
                        <a:pt x="1706880" y="0"/>
                      </a:lnTo>
                      <a:close/>
                    </a:path>
                  </a:pathLst>
                </a:custGeom>
                <a:blipFill dpi="0" rotWithShape="1">
                  <a:blip r:embed="rId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CCE8C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1796695" tIns="682345" rIns="458825" bIns="1817016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2781464" y="1794052"/>
                  <a:ext cx="3413760" cy="3413760"/>
                </a:xfrm>
                <a:custGeom>
                  <a:avLst/>
                  <a:gdLst>
                    <a:gd name="connsiteX0" fmla="*/ 3413760 w 3413760"/>
                    <a:gd name="connsiteY0" fmla="*/ 1706880 h 3413760"/>
                    <a:gd name="connsiteX1" fmla="*/ 1706880 w 3413760"/>
                    <a:gd name="connsiteY1" fmla="*/ 3413760 h 3413760"/>
                    <a:gd name="connsiteX2" fmla="*/ 1706880 w 3413760"/>
                    <a:gd name="connsiteY2" fmla="*/ 1706880 h 3413760"/>
                    <a:gd name="connsiteX3" fmla="*/ 341376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3413760" y="1706880"/>
                      </a:moveTo>
                      <a:cubicBezTo>
                        <a:pt x="3413760" y="2649564"/>
                        <a:pt x="2649564" y="3413760"/>
                        <a:pt x="1706880" y="3413760"/>
                      </a:cubicBezTo>
                      <a:lnTo>
                        <a:pt x="1706880" y="1706880"/>
                      </a:lnTo>
                      <a:lnTo>
                        <a:pt x="3413760" y="1706880"/>
                      </a:lnTo>
                      <a:close/>
                    </a:path>
                  </a:pathLst>
                </a:custGeom>
                <a:blipFill dpi="0"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CCE8C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1849120" tIns="1849120" rIns="467360" bIns="711201" numCol="1" spcCol="1270" anchor="ctr" anchorCtr="0">
                  <a:noAutofit/>
                </a:bodyPr>
                <a:lstStyle/>
                <a:p>
                  <a:pPr marL="0" marR="0" lvl="0" indent="0" algn="ctr" defTabSz="28448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4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>
                  <a:off x="2758018" y="1794052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3413760 h 3413760"/>
                    <a:gd name="connsiteX1" fmla="*/ 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341376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3413760"/>
                      </a:moveTo>
                      <a:cubicBezTo>
                        <a:pt x="764196" y="3413760"/>
                        <a:pt x="0" y="2649564"/>
                        <a:pt x="0" y="1706880"/>
                      </a:cubicBezTo>
                      <a:lnTo>
                        <a:pt x="1706880" y="1706880"/>
                      </a:lnTo>
                      <a:lnTo>
                        <a:pt x="1706880" y="3413760"/>
                      </a:lnTo>
                      <a:close/>
                    </a:path>
                  </a:pathLst>
                </a:custGeom>
                <a:blipFill dpi="0" rotWithShape="1">
                  <a:blip r:embed="rId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CCE8C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436880" tIns="1818640" rIns="1818640" bIns="680721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5" name="任意多边形 54"/>
                <p:cNvSpPr/>
                <p:nvPr/>
              </p:nvSpPr>
              <p:spPr>
                <a:xfrm>
                  <a:off x="2758018" y="1770606"/>
                  <a:ext cx="3413760" cy="3413760"/>
                </a:xfrm>
                <a:custGeom>
                  <a:avLst/>
                  <a:gdLst>
                    <a:gd name="connsiteX0" fmla="*/ 0 w 3413760"/>
                    <a:gd name="connsiteY0" fmla="*/ 1706880 h 3413760"/>
                    <a:gd name="connsiteX1" fmla="*/ 1706880 w 3413760"/>
                    <a:gd name="connsiteY1" fmla="*/ 0 h 3413760"/>
                    <a:gd name="connsiteX2" fmla="*/ 1706880 w 3413760"/>
                    <a:gd name="connsiteY2" fmla="*/ 1706880 h 3413760"/>
                    <a:gd name="connsiteX3" fmla="*/ 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0" y="1706880"/>
                      </a:moveTo>
                      <a:cubicBezTo>
                        <a:pt x="0" y="764196"/>
                        <a:pt x="764196" y="0"/>
                        <a:pt x="1706880" y="0"/>
                      </a:cubicBezTo>
                      <a:lnTo>
                        <a:pt x="1706880" y="1706880"/>
                      </a:lnTo>
                      <a:lnTo>
                        <a:pt x="0" y="1706880"/>
                      </a:lnTo>
                      <a:close/>
                    </a:path>
                  </a:pathLst>
                </a:custGeom>
                <a:blipFill dpi="0" rotWithShape="1"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CCE8C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436880" tIns="680720" rIns="1818640" bIns="1818641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blipFill dpi="0" rotWithShape="1"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</p:grpSp>
        <p:sp>
          <p:nvSpPr>
            <p:cNvPr id="49" name="椭圆 48"/>
            <p:cNvSpPr/>
            <p:nvPr/>
          </p:nvSpPr>
          <p:spPr>
            <a:xfrm>
              <a:off x="4968044" y="1952836"/>
              <a:ext cx="1512168" cy="1512168"/>
            </a:xfrm>
            <a:prstGeom prst="ellipse">
              <a:avLst/>
            </a:prstGeom>
            <a:solidFill>
              <a:sysClr val="window" lastClr="CCE8CF"/>
            </a:solidFill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外部压力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29123" y="2242497"/>
            <a:ext cx="7020000" cy="3277199"/>
            <a:chOff x="611560" y="1735977"/>
            <a:chExt cx="7020000" cy="3277199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611560" y="1735977"/>
              <a:ext cx="6732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58" name="直接连接符 57"/>
            <p:cNvCxnSpPr/>
            <p:nvPr/>
          </p:nvCxnSpPr>
          <p:spPr>
            <a:xfrm>
              <a:off x="611560" y="2555277"/>
              <a:ext cx="6120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59" name="直接连接符 58"/>
            <p:cNvCxnSpPr/>
            <p:nvPr/>
          </p:nvCxnSpPr>
          <p:spPr>
            <a:xfrm>
              <a:off x="611560" y="3374577"/>
              <a:ext cx="5976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>
              <a:off x="611560" y="4193877"/>
              <a:ext cx="6192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61" name="直接连接符 60"/>
            <p:cNvCxnSpPr/>
            <p:nvPr/>
          </p:nvCxnSpPr>
          <p:spPr>
            <a:xfrm>
              <a:off x="611560" y="5013176"/>
              <a:ext cx="7020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</p:grpSp>
      <p:grpSp>
        <p:nvGrpSpPr>
          <p:cNvPr id="62" name="组合 61"/>
          <p:cNvGrpSpPr/>
          <p:nvPr/>
        </p:nvGrpSpPr>
        <p:grpSpPr>
          <a:xfrm>
            <a:off x="765027" y="2297497"/>
            <a:ext cx="7162852" cy="732508"/>
            <a:chOff x="765027" y="2297497"/>
            <a:chExt cx="7162852" cy="732508"/>
          </a:xfrm>
        </p:grpSpPr>
        <p:sp>
          <p:nvSpPr>
            <p:cNvPr id="63" name="TextBox 62"/>
            <p:cNvSpPr txBox="1"/>
            <p:nvPr/>
          </p:nvSpPr>
          <p:spPr>
            <a:xfrm>
              <a:off x="2563640" y="2297497"/>
              <a:ext cx="5364239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①经济负担大（房贷等）；②家务负担大（上有老下有小）；③家庭矛盾；④人生大事（婚孕、子女求学等）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65027" y="2393689"/>
              <a:ext cx="539859" cy="540125"/>
              <a:chOff x="9395349" y="3909884"/>
              <a:chExt cx="540000" cy="540000"/>
            </a:xfrm>
          </p:grpSpPr>
          <p:sp>
            <p:nvSpPr>
              <p:cNvPr id="66" name="椭圆 6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65" name="TextBox 10"/>
            <p:cNvSpPr>
              <a:spLocks noChangeArrowheads="1"/>
            </p:cNvSpPr>
            <p:nvPr/>
          </p:nvSpPr>
          <p:spPr bwMode="auto">
            <a:xfrm>
              <a:off x="1629123" y="2309808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家庭压力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65027" y="3111471"/>
            <a:ext cx="6480720" cy="732508"/>
            <a:chOff x="765027" y="3111471"/>
            <a:chExt cx="6480720" cy="732508"/>
          </a:xfrm>
        </p:grpSpPr>
        <p:grpSp>
          <p:nvGrpSpPr>
            <p:cNvPr id="69" name="组合 68"/>
            <p:cNvGrpSpPr/>
            <p:nvPr/>
          </p:nvGrpSpPr>
          <p:grpSpPr>
            <a:xfrm>
              <a:off x="765027" y="3207663"/>
              <a:ext cx="539859" cy="540125"/>
              <a:chOff x="9395349" y="3909884"/>
              <a:chExt cx="540000" cy="540000"/>
            </a:xfrm>
          </p:grpSpPr>
          <p:sp>
            <p:nvSpPr>
              <p:cNvPr id="72" name="椭圆 71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6C92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564265" y="3111471"/>
              <a:ext cx="4681482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①工作超负荷；②工作要求高（甚至苛刻、挑剔等）；③职业发展不顺；④人际关系紧张等</a:t>
              </a:r>
            </a:p>
          </p:txBody>
        </p:sp>
        <p:sp>
          <p:nvSpPr>
            <p:cNvPr id="71" name="TextBox 10"/>
            <p:cNvSpPr>
              <a:spLocks noChangeArrowheads="1"/>
            </p:cNvSpPr>
            <p:nvPr/>
          </p:nvSpPr>
          <p:spPr bwMode="auto">
            <a:xfrm>
              <a:off x="1629747" y="3123782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工作压力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65027" y="3949616"/>
            <a:ext cx="6480720" cy="707886"/>
            <a:chOff x="765027" y="3949616"/>
            <a:chExt cx="6480720" cy="707886"/>
          </a:xfrm>
        </p:grpSpPr>
        <p:grpSp>
          <p:nvGrpSpPr>
            <p:cNvPr id="75" name="组合 74"/>
            <p:cNvGrpSpPr/>
            <p:nvPr/>
          </p:nvGrpSpPr>
          <p:grpSpPr>
            <a:xfrm>
              <a:off x="765027" y="4033497"/>
              <a:ext cx="539859" cy="540125"/>
              <a:chOff x="9395349" y="3909884"/>
              <a:chExt cx="540000" cy="540000"/>
            </a:xfrm>
          </p:grpSpPr>
          <p:sp>
            <p:nvSpPr>
              <p:cNvPr id="78" name="椭圆 77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2564265" y="3952886"/>
              <a:ext cx="468148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①很难快速适应或跟上社会的变革和发展，落后于时代。</a:t>
              </a:r>
            </a:p>
          </p:txBody>
        </p:sp>
        <p:sp>
          <p:nvSpPr>
            <p:cNvPr id="77" name="TextBox 10"/>
            <p:cNvSpPr>
              <a:spLocks noChangeArrowheads="1"/>
            </p:cNvSpPr>
            <p:nvPr/>
          </p:nvSpPr>
          <p:spPr bwMode="auto">
            <a:xfrm>
              <a:off x="1629747" y="3949616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社会压力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65027" y="4761688"/>
            <a:ext cx="6984776" cy="732508"/>
            <a:chOff x="765027" y="4761688"/>
            <a:chExt cx="6984776" cy="732508"/>
          </a:xfrm>
        </p:grpSpPr>
        <p:grpSp>
          <p:nvGrpSpPr>
            <p:cNvPr id="81" name="组合 80"/>
            <p:cNvGrpSpPr/>
            <p:nvPr/>
          </p:nvGrpSpPr>
          <p:grpSpPr>
            <a:xfrm>
              <a:off x="765027" y="4857880"/>
              <a:ext cx="539859" cy="540125"/>
              <a:chOff x="9395349" y="3909884"/>
              <a:chExt cx="540000" cy="540000"/>
            </a:xfrm>
          </p:grpSpPr>
          <p:sp>
            <p:nvSpPr>
              <p:cNvPr id="84" name="椭圆 83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9395349" y="3935144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04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563641" y="4761688"/>
              <a:ext cx="5186162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①环境恶劣（噪音、污染）；②过度拥挤；③缺乏安全感的环境。</a:t>
              </a:r>
            </a:p>
          </p:txBody>
        </p:sp>
        <p:sp>
          <p:nvSpPr>
            <p:cNvPr id="83" name="TextBox 10"/>
            <p:cNvSpPr>
              <a:spLocks noChangeArrowheads="1"/>
            </p:cNvSpPr>
            <p:nvPr/>
          </p:nvSpPr>
          <p:spPr bwMode="auto">
            <a:xfrm>
              <a:off x="1629123" y="4773999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环境压力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74113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709243" y="2421682"/>
            <a:ext cx="2952328" cy="2952328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椭圆 42"/>
          <p:cNvSpPr/>
          <p:nvPr/>
        </p:nvSpPr>
        <p:spPr>
          <a:xfrm>
            <a:off x="6597675" y="2421682"/>
            <a:ext cx="2952328" cy="2952328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椭圆 43"/>
          <p:cNvSpPr/>
          <p:nvPr/>
        </p:nvSpPr>
        <p:spPr>
          <a:xfrm>
            <a:off x="5373539" y="3141762"/>
            <a:ext cx="1512168" cy="1512168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内部压力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50981" y="5157986"/>
            <a:ext cx="2628000" cy="0"/>
          </a:xfrm>
          <a:prstGeom prst="line">
            <a:avLst/>
          </a:prstGeom>
          <a:ln w="12700">
            <a:solidFill>
              <a:srgbClr val="F6C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9190259" y="5157986"/>
            <a:ext cx="2664000" cy="0"/>
          </a:xfrm>
          <a:prstGeom prst="line">
            <a:avLst/>
          </a:prstGeom>
          <a:ln w="12700">
            <a:solidFill>
              <a:srgbClr val="F6C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4"/>
          <p:cNvSpPr>
            <a:spLocks noChangeArrowheads="1"/>
          </p:cNvSpPr>
          <p:nvPr/>
        </p:nvSpPr>
        <p:spPr bwMode="auto">
          <a:xfrm>
            <a:off x="350981" y="2605552"/>
            <a:ext cx="2358262" cy="24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）不能自我肯定</a:t>
            </a:r>
            <a:r>
              <a:rPr lang="zh-CN" altLang="en-US" sz="1600" b="1" u="sng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b="1" u="sng" dirty="0" smtClean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价值感较低、非常在意别人的看法、敏感于别人的评语、常不喜欢自己、常认为自己被伤害、常怨天尤人、怨恨自己不如人。</a:t>
            </a:r>
          </a:p>
        </p:txBody>
      </p:sp>
      <p:sp>
        <p:nvSpPr>
          <p:cNvPr id="87" name="矩形 4"/>
          <p:cNvSpPr>
            <a:spLocks noChangeArrowheads="1"/>
          </p:cNvSpPr>
          <p:nvPr/>
        </p:nvSpPr>
        <p:spPr bwMode="auto">
          <a:xfrm>
            <a:off x="9656081" y="2573492"/>
            <a:ext cx="2414202" cy="248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）追求完美</a:t>
            </a:r>
            <a:r>
              <a:rPr lang="zh-CN" altLang="en-US" sz="1600" b="1" u="sng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b="1" u="sng" dirty="0" smtClean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定得很高、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常觉时间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不够用、选择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牺牲休息、休闲的时间，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导致长期失眠、缺乏与家人相处的时间、终年处于紧张状态。</a:t>
            </a:r>
          </a:p>
        </p:txBody>
      </p:sp>
    </p:spTree>
    <p:extLst>
      <p:ext uri="{BB962C8B-B14F-4D97-AF65-F5344CB8AC3E}">
        <p14:creationId xmlns:p14="http://schemas.microsoft.com/office/powerpoint/2010/main" val="4276196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影响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压力强度的因素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4609" y="2310383"/>
            <a:ext cx="7031361" cy="3165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认知评估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：对事件的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看法，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愈是负向与具挑战性，则压力愈大。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应对能力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：应对技巧愈佳，压力愈小，压力其实就是来源于你没有能力有效应对的问题。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可预测性：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压力事件的可预测性愈小，压力愈大。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可控制性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：压力事件的可控制性愈小，压力愈大。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主观喜好：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事件受欢迎或厌恶程度。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事件的重要性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：不同的事情对于不同的人会造成不同的压力：因为事件对于不同的人有不同的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8" descr="C:\Users\user\Desktop\depre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2293" y="2327124"/>
            <a:ext cx="2088000" cy="3132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7" name="Picture 9" descr="C:\Users\user\Desktop\depres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811794" y="2327124"/>
            <a:ext cx="2088000" cy="3132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54508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TextBox 10"/>
          <p:cNvSpPr>
            <a:spLocks noChangeArrowheads="1"/>
          </p:cNvSpPr>
          <p:nvPr/>
        </p:nvSpPr>
        <p:spPr bwMode="auto">
          <a:xfrm>
            <a:off x="344598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感觉剥夺实验</a:t>
            </a: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1053059" y="2864099"/>
            <a:ext cx="2952000" cy="2941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有一个著名的“感觉剥夺实验”是这样的：贝克斯顿（</a:t>
            </a:r>
            <a:r>
              <a:rPr lang="en-US" altLang="zh-CN" sz="1600" dirty="0" err="1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Boxton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）在美国麦吉利大学募集了许多大学生志愿者，让这些志愿者每天躺在床上睡觉，并有每天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美元的酬劳。他们可以自己决定何时退出实验。这种毫无压力的生活看来应该是惬意的，还有钱可以拿，真不错。</a:t>
            </a: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9373174" y="1788096"/>
            <a:ext cx="2672944" cy="265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而实际情况怎么样呢？大多数志愿者在实验开始后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24-36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小时内要求退出，没有人坚持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72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小时以上。在试验期间，他们由惬意的睡眠渐渐变为厌倦和不安，而后开始唱歌、吹口哨和自言自语，直至有幻觉出现。</a:t>
            </a:r>
          </a:p>
        </p:txBody>
      </p:sp>
      <p:grpSp>
        <p:nvGrpSpPr>
          <p:cNvPr id="37" name="Group 4"/>
          <p:cNvGrpSpPr>
            <a:grpSpLocks/>
          </p:cNvGrpSpPr>
          <p:nvPr/>
        </p:nvGrpSpPr>
        <p:grpSpPr bwMode="auto">
          <a:xfrm>
            <a:off x="4107359" y="1788096"/>
            <a:ext cx="5154612" cy="4017962"/>
            <a:chOff x="2608" y="1026"/>
            <a:chExt cx="3152" cy="2482"/>
          </a:xfrm>
        </p:grpSpPr>
        <p:pic>
          <p:nvPicPr>
            <p:cNvPr id="38" name="Picture 5" descr="感觉剥夺实验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1026"/>
              <a:ext cx="2903" cy="2482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Line 6"/>
            <p:cNvSpPr>
              <a:spLocks noChangeShapeType="1"/>
            </p:cNvSpPr>
            <p:nvPr/>
          </p:nvSpPr>
          <p:spPr bwMode="auto">
            <a:xfrm flipH="1">
              <a:off x="3061" y="2069"/>
              <a:ext cx="228" cy="9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H="1" flipV="1">
              <a:off x="3061" y="2160"/>
              <a:ext cx="227" cy="9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8"/>
            <p:cNvSpPr>
              <a:spLocks noChangeArrowheads="1"/>
            </p:cNvSpPr>
            <p:nvPr/>
          </p:nvSpPr>
          <p:spPr bwMode="auto">
            <a:xfrm>
              <a:off x="2608" y="2024"/>
              <a:ext cx="453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观察窗</a:t>
              </a:r>
            </a:p>
          </p:txBody>
        </p:sp>
        <p:sp>
          <p:nvSpPr>
            <p:cNvPr id="42" name="Line 9"/>
            <p:cNvSpPr>
              <a:spLocks noChangeShapeType="1"/>
            </p:cNvSpPr>
            <p:nvPr/>
          </p:nvSpPr>
          <p:spPr bwMode="auto">
            <a:xfrm flipV="1">
              <a:off x="3742" y="1389"/>
              <a:ext cx="0" cy="227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AutoShape 10"/>
            <p:cNvSpPr>
              <a:spLocks noChangeArrowheads="1"/>
            </p:cNvSpPr>
            <p:nvPr/>
          </p:nvSpPr>
          <p:spPr bwMode="auto">
            <a:xfrm>
              <a:off x="3379" y="1162"/>
              <a:ext cx="816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空气调节装置</a:t>
              </a:r>
            </a:p>
          </p:txBody>
        </p:sp>
        <p:sp>
          <p:nvSpPr>
            <p:cNvPr id="44" name="AutoShape 11"/>
            <p:cNvSpPr>
              <a:spLocks noChangeArrowheads="1"/>
            </p:cNvSpPr>
            <p:nvPr/>
          </p:nvSpPr>
          <p:spPr bwMode="auto">
            <a:xfrm>
              <a:off x="5057" y="1797"/>
              <a:ext cx="45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扬声器</a:t>
              </a: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>
              <a:off x="4740" y="1888"/>
              <a:ext cx="317" cy="0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13"/>
            <p:cNvSpPr>
              <a:spLocks noChangeShapeType="1"/>
            </p:cNvSpPr>
            <p:nvPr/>
          </p:nvSpPr>
          <p:spPr bwMode="auto">
            <a:xfrm>
              <a:off x="4604" y="2160"/>
              <a:ext cx="408" cy="0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14"/>
            <p:cNvSpPr>
              <a:spLocks noChangeArrowheads="1"/>
            </p:cNvSpPr>
            <p:nvPr/>
          </p:nvSpPr>
          <p:spPr bwMode="auto">
            <a:xfrm>
              <a:off x="5012" y="1979"/>
              <a:ext cx="748" cy="31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记录生理</a:t>
              </a:r>
            </a:p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数据的导线</a:t>
              </a:r>
            </a:p>
          </p:txBody>
        </p:sp>
        <p:sp>
          <p:nvSpPr>
            <p:cNvPr id="48" name="Line 15"/>
            <p:cNvSpPr>
              <a:spLocks noChangeShapeType="1"/>
            </p:cNvSpPr>
            <p:nvPr/>
          </p:nvSpPr>
          <p:spPr bwMode="auto">
            <a:xfrm>
              <a:off x="4558" y="2251"/>
              <a:ext cx="499" cy="18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AutoShape 16"/>
            <p:cNvSpPr>
              <a:spLocks noChangeArrowheads="1"/>
            </p:cNvSpPr>
            <p:nvPr/>
          </p:nvSpPr>
          <p:spPr bwMode="auto">
            <a:xfrm>
              <a:off x="5057" y="2341"/>
              <a:ext cx="453" cy="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护目镜</a:t>
              </a:r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>
              <a:off x="4604" y="2296"/>
              <a:ext cx="453" cy="318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18"/>
            <p:cNvSpPr>
              <a:spLocks noChangeArrowheads="1"/>
            </p:cNvSpPr>
            <p:nvPr/>
          </p:nvSpPr>
          <p:spPr bwMode="auto">
            <a:xfrm>
              <a:off x="5057" y="2523"/>
              <a:ext cx="36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耳机</a:t>
              </a:r>
            </a:p>
          </p:txBody>
        </p:sp>
        <p:sp>
          <p:nvSpPr>
            <p:cNvPr id="52" name="Line 19"/>
            <p:cNvSpPr>
              <a:spLocks noChangeShapeType="1"/>
            </p:cNvSpPr>
            <p:nvPr/>
          </p:nvSpPr>
          <p:spPr bwMode="auto">
            <a:xfrm>
              <a:off x="4286" y="2251"/>
              <a:ext cx="771" cy="453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20"/>
            <p:cNvSpPr>
              <a:spLocks noChangeArrowheads="1"/>
            </p:cNvSpPr>
            <p:nvPr/>
          </p:nvSpPr>
          <p:spPr bwMode="auto">
            <a:xfrm>
              <a:off x="5057" y="2704"/>
              <a:ext cx="454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麦克风</a:t>
              </a:r>
            </a:p>
          </p:txBody>
        </p:sp>
        <p:sp>
          <p:nvSpPr>
            <p:cNvPr id="54" name="Line 21"/>
            <p:cNvSpPr>
              <a:spLocks noChangeShapeType="1"/>
            </p:cNvSpPr>
            <p:nvPr/>
          </p:nvSpPr>
          <p:spPr bwMode="auto">
            <a:xfrm>
              <a:off x="4422" y="2523"/>
              <a:ext cx="635" cy="363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22"/>
            <p:cNvSpPr>
              <a:spLocks noChangeArrowheads="1"/>
            </p:cNvSpPr>
            <p:nvPr/>
          </p:nvSpPr>
          <p:spPr bwMode="auto">
            <a:xfrm>
              <a:off x="5057" y="2886"/>
              <a:ext cx="36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手铐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401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Picture 2" descr="油城风光 油井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70114" y="1828800"/>
            <a:ext cx="6683775" cy="393055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915075" y="1666380"/>
            <a:ext cx="3416320" cy="1500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sz="36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井无压力不喷油</a:t>
            </a:r>
            <a:endParaRPr lang="en-US" altLang="zh-CN" sz="3600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sz="36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人无压力轻飘飘</a:t>
            </a:r>
            <a:endParaRPr lang="zh-CN" altLang="en-US" sz="3600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842" y="4868417"/>
            <a:ext cx="45856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000" b="1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一点压力都没有，并不会让我们有非常幸福的感觉。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203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8922" y="1828800"/>
            <a:ext cx="2773280" cy="402125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9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故事：压力效应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837035" y="2085256"/>
            <a:ext cx="3815856" cy="1661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有一位经验丰富的老船长，当他的货轮卸货后在浩瀚的大海上返航时，突然遭遇到了可怕的风暴。水手们惊慌失措，老船长果断地命令水手们立刻打开货舱，往里面灌水。</a:t>
            </a: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837035" y="4438099"/>
            <a:ext cx="3815856" cy="102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“船长是不是疯了，往船舱里灌水只会增加船的压力，使船下沉，这不是自寻死路吗？”一个年轻的水手嘟囔。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7893819" y="2085256"/>
            <a:ext cx="3959872" cy="13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看着船长严厉的脸色，水手们还是照做了。随着货舱里的水位越升越高，船一寸一寸地下沉，依旧猛烈的巨浪对船的威胁却一点一点地减少，货轮渐渐平稳了。</a:t>
            </a: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7893819" y="4118011"/>
            <a:ext cx="3959872" cy="13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船长望着松了一口气的水手们说：“百万吨的巨轮很少有被打翻的，被打翻的常常是根基轻的小船。船在负重的时候，是最安全的；空船时，则最危险。”</a:t>
            </a:r>
          </a:p>
        </p:txBody>
      </p:sp>
    </p:spTree>
    <p:extLst>
      <p:ext uri="{BB962C8B-B14F-4D97-AF65-F5344CB8AC3E}">
        <p14:creationId xmlns:p14="http://schemas.microsoft.com/office/powerpoint/2010/main" val="42197651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右箭头 26"/>
          <p:cNvSpPr/>
          <p:nvPr/>
        </p:nvSpPr>
        <p:spPr bwMode="auto">
          <a:xfrm>
            <a:off x="2263773" y="1941513"/>
            <a:ext cx="3444875" cy="541337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CE8C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8" name="TextBox 61"/>
          <p:cNvSpPr txBox="1">
            <a:spLocks noChangeArrowheads="1"/>
          </p:cNvSpPr>
          <p:nvPr/>
        </p:nvSpPr>
        <p:spPr bwMode="auto">
          <a:xfrm>
            <a:off x="5838983" y="2057958"/>
            <a:ext cx="50321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①焦虑、紧张、迷惑、烦躁、敏感、喜怒无常；</a:t>
            </a:r>
          </a:p>
        </p:txBody>
      </p:sp>
      <p:sp>
        <p:nvSpPr>
          <p:cNvPr id="29" name="右箭头 28"/>
          <p:cNvSpPr/>
          <p:nvPr/>
        </p:nvSpPr>
        <p:spPr bwMode="auto">
          <a:xfrm>
            <a:off x="2263773" y="2536825"/>
            <a:ext cx="3214686" cy="541338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61"/>
          <p:cNvSpPr txBox="1">
            <a:spLocks noChangeArrowheads="1"/>
          </p:cNvSpPr>
          <p:nvPr/>
        </p:nvSpPr>
        <p:spPr bwMode="auto">
          <a:xfrm>
            <a:off x="5838982" y="2653270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②道德和情感准则削弱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右箭头 30"/>
          <p:cNvSpPr/>
          <p:nvPr/>
        </p:nvSpPr>
        <p:spPr bwMode="auto">
          <a:xfrm>
            <a:off x="2263773" y="3132138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CE8C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2" name="TextBox 61"/>
          <p:cNvSpPr txBox="1">
            <a:spLocks noChangeArrowheads="1"/>
          </p:cNvSpPr>
          <p:nvPr/>
        </p:nvSpPr>
        <p:spPr bwMode="auto">
          <a:xfrm>
            <a:off x="5838983" y="3248241"/>
            <a:ext cx="45704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③感情压抑，兴趣和热情减少，厌倦工作；</a:t>
            </a:r>
          </a:p>
        </p:txBody>
      </p:sp>
      <p:sp>
        <p:nvSpPr>
          <p:cNvPr id="33" name="右箭头 32"/>
          <p:cNvSpPr/>
          <p:nvPr/>
        </p:nvSpPr>
        <p:spPr bwMode="auto">
          <a:xfrm>
            <a:off x="2263773" y="3727450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61"/>
          <p:cNvSpPr txBox="1">
            <a:spLocks noChangeArrowheads="1"/>
          </p:cNvSpPr>
          <p:nvPr/>
        </p:nvSpPr>
        <p:spPr bwMode="auto">
          <a:xfrm>
            <a:off x="5838984" y="3843553"/>
            <a:ext cx="5955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④意志消沉，自信心不足，出现悲观失望和无助的心理；</a:t>
            </a:r>
          </a:p>
        </p:txBody>
      </p:sp>
      <p:sp>
        <p:nvSpPr>
          <p:cNvPr id="35" name="右箭头 34"/>
          <p:cNvSpPr/>
          <p:nvPr/>
        </p:nvSpPr>
        <p:spPr bwMode="auto">
          <a:xfrm>
            <a:off x="2263773" y="4322763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CE8C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6" name="TextBox 61"/>
          <p:cNvSpPr txBox="1">
            <a:spLocks noChangeArrowheads="1"/>
          </p:cNvSpPr>
          <p:nvPr/>
        </p:nvSpPr>
        <p:spPr bwMode="auto">
          <a:xfrm>
            <a:off x="5838983" y="4438866"/>
            <a:ext cx="29546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⑤短期和长期记忆力减退；</a:t>
            </a:r>
          </a:p>
        </p:txBody>
      </p:sp>
      <p:sp>
        <p:nvSpPr>
          <p:cNvPr id="37" name="右箭头 36"/>
          <p:cNvSpPr/>
          <p:nvPr/>
        </p:nvSpPr>
        <p:spPr bwMode="auto">
          <a:xfrm>
            <a:off x="2263773" y="4918075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61"/>
          <p:cNvSpPr txBox="1">
            <a:spLocks noChangeArrowheads="1"/>
          </p:cNvSpPr>
          <p:nvPr/>
        </p:nvSpPr>
        <p:spPr bwMode="auto">
          <a:xfrm>
            <a:off x="5838984" y="5034178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⑥精神疲劳，错觉和思维混乱增加。</a:t>
            </a:r>
          </a:p>
        </p:txBody>
      </p:sp>
      <p:sp>
        <p:nvSpPr>
          <p:cNvPr id="39" name="椭圆 38"/>
          <p:cNvSpPr/>
          <p:nvPr/>
        </p:nvSpPr>
        <p:spPr>
          <a:xfrm>
            <a:off x="587373" y="2024063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过大</a:t>
            </a: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kern="0" dirty="0" smtClean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心理症状</a:t>
            </a:r>
            <a:endParaRPr lang="zh-CN" altLang="en-US" sz="3600" b="1" kern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3426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右箭头 40"/>
          <p:cNvSpPr/>
          <p:nvPr/>
        </p:nvSpPr>
        <p:spPr bwMode="auto">
          <a:xfrm>
            <a:off x="2263768" y="1941513"/>
            <a:ext cx="3444875" cy="541337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CE8C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2" name="TextBox 61"/>
          <p:cNvSpPr txBox="1">
            <a:spLocks noChangeArrowheads="1"/>
          </p:cNvSpPr>
          <p:nvPr/>
        </p:nvSpPr>
        <p:spPr bwMode="auto">
          <a:xfrm>
            <a:off x="5838978" y="2057958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①心率加快、血压增高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右箭头 42"/>
          <p:cNvSpPr/>
          <p:nvPr/>
        </p:nvSpPr>
        <p:spPr bwMode="auto">
          <a:xfrm>
            <a:off x="2263768" y="2536825"/>
            <a:ext cx="3214686" cy="541338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61"/>
          <p:cNvSpPr txBox="1">
            <a:spLocks noChangeArrowheads="1"/>
          </p:cNvSpPr>
          <p:nvPr/>
        </p:nvSpPr>
        <p:spPr bwMode="auto">
          <a:xfrm>
            <a:off x="5838977" y="2653270"/>
            <a:ext cx="61863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②身体疲劳，肌肉紧张（尤其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是头、颈、肩、背的</a:t>
            </a: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紧张）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右箭头 44"/>
          <p:cNvSpPr/>
          <p:nvPr/>
        </p:nvSpPr>
        <p:spPr bwMode="auto">
          <a:xfrm>
            <a:off x="2263768" y="3132138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CE8C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6" name="TextBox 61"/>
          <p:cNvSpPr txBox="1">
            <a:spLocks noChangeArrowheads="1"/>
          </p:cNvSpPr>
          <p:nvPr/>
        </p:nvSpPr>
        <p:spPr bwMode="auto">
          <a:xfrm>
            <a:off x="5838978" y="3248241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③汗流量增加，恶心，胸闷，头痛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右箭头 46"/>
          <p:cNvSpPr/>
          <p:nvPr/>
        </p:nvSpPr>
        <p:spPr bwMode="auto">
          <a:xfrm>
            <a:off x="2263768" y="3727450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61"/>
          <p:cNvSpPr txBox="1">
            <a:spLocks noChangeArrowheads="1"/>
          </p:cNvSpPr>
          <p:nvPr/>
        </p:nvSpPr>
        <p:spPr bwMode="auto">
          <a:xfrm>
            <a:off x="5838979" y="3843553"/>
            <a:ext cx="45704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④睡眠不好，精神萎靡，注意力很难集中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右箭头 48"/>
          <p:cNvSpPr/>
          <p:nvPr/>
        </p:nvSpPr>
        <p:spPr bwMode="auto">
          <a:xfrm>
            <a:off x="2263768" y="4322763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CE8C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0" name="TextBox 61"/>
          <p:cNvSpPr txBox="1">
            <a:spLocks noChangeArrowheads="1"/>
          </p:cNvSpPr>
          <p:nvPr/>
        </p:nvSpPr>
        <p:spPr bwMode="auto">
          <a:xfrm>
            <a:off x="5838978" y="4438866"/>
            <a:ext cx="5724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⑤皮肤干燥、有斑点和刺痛（皮肤对压力特别敏感）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右箭头 50"/>
          <p:cNvSpPr/>
          <p:nvPr/>
        </p:nvSpPr>
        <p:spPr bwMode="auto">
          <a:xfrm>
            <a:off x="2263768" y="4918075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61"/>
          <p:cNvSpPr txBox="1">
            <a:spLocks noChangeArrowheads="1"/>
          </p:cNvSpPr>
          <p:nvPr/>
        </p:nvSpPr>
        <p:spPr bwMode="auto">
          <a:xfrm>
            <a:off x="5838979" y="5034178"/>
            <a:ext cx="52629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⑥消化系统问题，如胃痛、消化不良或溃疡扩散。</a:t>
            </a:r>
          </a:p>
        </p:txBody>
      </p:sp>
      <p:sp>
        <p:nvSpPr>
          <p:cNvPr id="53" name="椭圆 52"/>
          <p:cNvSpPr/>
          <p:nvPr/>
        </p:nvSpPr>
        <p:spPr>
          <a:xfrm>
            <a:off x="587368" y="2024063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过大</a:t>
            </a: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kern="0" dirty="0" smtClean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生理症状</a:t>
            </a:r>
            <a:endParaRPr lang="zh-CN" altLang="en-US" sz="3600" b="1" kern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5060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"/>
          <p:cNvGrpSpPr>
            <a:grpSpLocks/>
          </p:cNvGrpSpPr>
          <p:nvPr/>
        </p:nvGrpSpPr>
        <p:grpSpPr bwMode="auto">
          <a:xfrm>
            <a:off x="6008018" y="1916113"/>
            <a:ext cx="6012000" cy="3582987"/>
            <a:chOff x="3212323" y="1942243"/>
            <a:chExt cx="2237990" cy="2325624"/>
          </a:xfrm>
        </p:grpSpPr>
        <p:sp>
          <p:nvSpPr>
            <p:cNvPr id="35" name="右箭头 34"/>
            <p:cNvSpPr/>
            <p:nvPr/>
          </p:nvSpPr>
          <p:spPr bwMode="auto">
            <a:xfrm>
              <a:off x="3212323" y="1942243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CCE8C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6" name="右箭头 35"/>
            <p:cNvSpPr/>
            <p:nvPr/>
          </p:nvSpPr>
          <p:spPr bwMode="auto">
            <a:xfrm>
              <a:off x="3212323" y="2537817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右箭头 36"/>
            <p:cNvSpPr/>
            <p:nvPr/>
          </p:nvSpPr>
          <p:spPr bwMode="auto">
            <a:xfrm>
              <a:off x="3212323" y="3132360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CCE8C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8" name="右箭头 37"/>
            <p:cNvSpPr/>
            <p:nvPr/>
          </p:nvSpPr>
          <p:spPr bwMode="auto">
            <a:xfrm>
              <a:off x="3212323" y="3727935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"/>
          <p:cNvGrpSpPr>
            <a:grpSpLocks/>
          </p:cNvGrpSpPr>
          <p:nvPr/>
        </p:nvGrpSpPr>
        <p:grpSpPr bwMode="auto">
          <a:xfrm flipH="1">
            <a:off x="188962" y="1916113"/>
            <a:ext cx="5971455" cy="3582987"/>
            <a:chOff x="3212323" y="1942243"/>
            <a:chExt cx="2237990" cy="2325624"/>
          </a:xfrm>
        </p:grpSpPr>
        <p:sp>
          <p:nvSpPr>
            <p:cNvPr id="40" name="右箭头 39"/>
            <p:cNvSpPr/>
            <p:nvPr/>
          </p:nvSpPr>
          <p:spPr bwMode="auto">
            <a:xfrm>
              <a:off x="3212323" y="1942243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CCE8C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4" name="右箭头 53"/>
            <p:cNvSpPr/>
            <p:nvPr/>
          </p:nvSpPr>
          <p:spPr bwMode="auto">
            <a:xfrm>
              <a:off x="3212323" y="2537817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右箭头 54"/>
            <p:cNvSpPr/>
            <p:nvPr/>
          </p:nvSpPr>
          <p:spPr bwMode="auto">
            <a:xfrm>
              <a:off x="3212323" y="3132360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CCE8C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6" name="右箭头 55"/>
            <p:cNvSpPr/>
            <p:nvPr/>
          </p:nvSpPr>
          <p:spPr bwMode="auto">
            <a:xfrm>
              <a:off x="3212323" y="3727935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4331618" y="2038350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压力过大的</a:t>
            </a:r>
            <a:endParaRPr lang="en-US" altLang="zh-CN" sz="2800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行为症状</a:t>
            </a:r>
          </a:p>
        </p:txBody>
      </p:sp>
      <p:sp>
        <p:nvSpPr>
          <p:cNvPr id="58" name="TextBox 61"/>
          <p:cNvSpPr txBox="1">
            <a:spLocks noChangeArrowheads="1"/>
          </p:cNvSpPr>
          <p:nvPr/>
        </p:nvSpPr>
        <p:spPr bwMode="auto">
          <a:xfrm>
            <a:off x="549003" y="2155136"/>
            <a:ext cx="41088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①工作懈怠、能力降低，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错误率增加；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61"/>
          <p:cNvSpPr txBox="1">
            <a:spLocks noChangeArrowheads="1"/>
          </p:cNvSpPr>
          <p:nvPr/>
        </p:nvSpPr>
        <p:spPr bwMode="auto">
          <a:xfrm>
            <a:off x="1053059" y="3091240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②放纵自己</a:t>
            </a:r>
            <a:r>
              <a:rPr lang="zh-CN" altLang="en-US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，自暴自弃；</a:t>
            </a:r>
            <a:endParaRPr lang="zh-CN" altLang="en-US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61"/>
          <p:cNvSpPr txBox="1">
            <a:spLocks noChangeArrowheads="1"/>
          </p:cNvSpPr>
          <p:nvPr/>
        </p:nvSpPr>
        <p:spPr bwMode="auto">
          <a:xfrm>
            <a:off x="549003" y="4005858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③没胃口，吃得少，体重迅速下降；</a:t>
            </a:r>
          </a:p>
        </p:txBody>
      </p:sp>
      <p:sp>
        <p:nvSpPr>
          <p:cNvPr id="61" name="TextBox 61"/>
          <p:cNvSpPr txBox="1">
            <a:spLocks noChangeArrowheads="1"/>
          </p:cNvSpPr>
          <p:nvPr/>
        </p:nvSpPr>
        <p:spPr bwMode="auto">
          <a:xfrm>
            <a:off x="1053059" y="4932670"/>
            <a:ext cx="36471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④孤僻、抑郁、自闭、烦躁</a:t>
            </a:r>
            <a:r>
              <a:rPr lang="zh-CN" altLang="en-US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不安；</a:t>
            </a:r>
            <a:endParaRPr lang="zh-CN" altLang="en-US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7317363" y="2155136"/>
            <a:ext cx="44935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⑤冒险行为增加，包括不顾后果的驾车和赌博</a:t>
            </a:r>
            <a:r>
              <a:rPr lang="zh-CN" altLang="en-US" sz="1600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1600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1"/>
          <p:cNvSpPr txBox="1">
            <a:spLocks noChangeArrowheads="1"/>
          </p:cNvSpPr>
          <p:nvPr/>
        </p:nvSpPr>
        <p:spPr bwMode="auto">
          <a:xfrm>
            <a:off x="7821419" y="3091240"/>
            <a:ext cx="34676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⑥攻击、侵犯他人，破坏公共财产；</a:t>
            </a:r>
          </a:p>
        </p:txBody>
      </p:sp>
      <p:sp>
        <p:nvSpPr>
          <p:cNvPr id="64" name="TextBox 61"/>
          <p:cNvSpPr txBox="1">
            <a:spLocks noChangeArrowheads="1"/>
          </p:cNvSpPr>
          <p:nvPr/>
        </p:nvSpPr>
        <p:spPr bwMode="auto">
          <a:xfrm>
            <a:off x="7821419" y="4005858"/>
            <a:ext cx="31854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⑦与家庭和朋友的关系恶化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1"/>
          <p:cNvSpPr txBox="1">
            <a:spLocks noChangeArrowheads="1"/>
          </p:cNvSpPr>
          <p:nvPr/>
        </p:nvSpPr>
        <p:spPr bwMode="auto">
          <a:xfrm>
            <a:off x="7317363" y="4932670"/>
            <a:ext cx="2262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⑧自杀或企图自杀。</a:t>
            </a:r>
          </a:p>
        </p:txBody>
      </p:sp>
      <p:sp>
        <p:nvSpPr>
          <p:cNvPr id="66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357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8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doors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Picture 2" descr="C:\Users\user\Desktop\xpic46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1252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0" name="矩形 9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/>
                </a:solidFill>
                <a:ea typeface="微软雅黑" pitchFamily="34" charset="-122"/>
              </a:rPr>
              <a:t>如何进行压力管理</a:t>
            </a:r>
          </a:p>
        </p:txBody>
      </p:sp>
      <p:sp>
        <p:nvSpPr>
          <p:cNvPr id="13" name="文本占位符 5"/>
          <p:cNvSpPr txBox="1">
            <a:spLocks/>
          </p:cNvSpPr>
          <p:nvPr/>
        </p:nvSpPr>
        <p:spPr>
          <a:xfrm>
            <a:off x="5805587" y="3637511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压力的诊断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缓解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预防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抗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压能力提升</a:t>
            </a:r>
          </a:p>
        </p:txBody>
      </p:sp>
      <p:sp>
        <p:nvSpPr>
          <p:cNvPr id="14" name="矩形 13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13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诊断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765026" y="1865780"/>
            <a:ext cx="5818654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把上面所描述的“压力过大负面影响”的各种症状当做预警信号来诊断自己是否是压力过大。同时，要根据内外压力来源的各个方面，找出：①目前我的压力有哪些；②我最大的压力是什么。以便于有针对性的缓解压力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765026" y="4289163"/>
            <a:ext cx="5818654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确切地说，到底是什么压垮了你？是工作，是家庭生活，还是人际关系？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如果认识不到问题的根源所在，你就不可能解决问题。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7438" y="1947668"/>
            <a:ext cx="4946253" cy="324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6415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压力诊断→诊断压力状况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38277" y="1413570"/>
            <a:ext cx="11359998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另外，可以通过以下的一个小测试来诊断自我的压力状况。过去一个月内有否出现以下情况？计分方法：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从未发生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分，间或发生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分， 经常发生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分。</a:t>
            </a: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38277" y="2559795"/>
            <a:ext cx="6031406" cy="333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、觉得手上工作太多，无法应付。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、觉得时间不够，所以要分秒必争。 例如过马路时冲灯， 走路和说话的节奏很快速。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、觉得没有时间消遣， 终日记挂着工作。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、遇到挫败时很易会发脾气 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、担心别人对自己工作表现的评价。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、觉得上司和家人都不欣赏自己。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、担心自己的经济状况。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、有头痛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胃痛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背痛的毛病，难于治愈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957715" y="2277666"/>
            <a:ext cx="4932288" cy="3615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、要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借烟酒、药物、零食等抑制不安的情绪。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、需要借助安眠药去协助入睡。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、与家人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朋友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同事的相处令你发脾气。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、与人倾谈时，打断对方的话题。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、上床后觉得思潮起伏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，还很多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事情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牵挂。 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、太多工作，不能每件事做到尽善尽美。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、当空闲时轻松一下也会觉得内咎。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、做事急躁，任性而事后感到内咎。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、觉得自己不应该享乐。</a:t>
            </a:r>
          </a:p>
        </p:txBody>
      </p:sp>
    </p:spTree>
    <p:extLst>
      <p:ext uri="{BB962C8B-B14F-4D97-AF65-F5344CB8AC3E}">
        <p14:creationId xmlns:p14="http://schemas.microsoft.com/office/powerpoint/2010/main" val="14441663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压力诊断→诊断压力状况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6" descr="C:\Users\user\Desktop\xpic2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5835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25" name="Picture 5" descr="C:\Users\user\Desktop\2239-110620151410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403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26" name="Picture 7" descr="C:\Users\user\Desktop\depres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4267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grpSp>
        <p:nvGrpSpPr>
          <p:cNvPr id="27" name="组合 26"/>
          <p:cNvGrpSpPr/>
          <p:nvPr/>
        </p:nvGrpSpPr>
        <p:grpSpPr>
          <a:xfrm>
            <a:off x="297403" y="3805600"/>
            <a:ext cx="3780001" cy="461665"/>
            <a:chOff x="297403" y="3805600"/>
            <a:chExt cx="3780001" cy="461665"/>
          </a:xfrm>
        </p:grpSpPr>
        <p:sp>
          <p:nvSpPr>
            <p:cNvPr id="28" name="矩形 27"/>
            <p:cNvSpPr/>
            <p:nvPr/>
          </p:nvSpPr>
          <p:spPr>
            <a:xfrm>
              <a:off x="297403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>
              <a:off x="297404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0- 10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85830" y="3805600"/>
            <a:ext cx="3780000" cy="461665"/>
            <a:chOff x="4185830" y="3805600"/>
            <a:chExt cx="3780000" cy="461665"/>
          </a:xfrm>
        </p:grpSpPr>
        <p:sp>
          <p:nvSpPr>
            <p:cNvPr id="31" name="矩形 30"/>
            <p:cNvSpPr/>
            <p:nvPr/>
          </p:nvSpPr>
          <p:spPr>
            <a:xfrm>
              <a:off x="4185830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4185830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11-15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074267" y="3805600"/>
            <a:ext cx="3780000" cy="461665"/>
            <a:chOff x="8074267" y="3805600"/>
            <a:chExt cx="3780000" cy="461665"/>
          </a:xfrm>
        </p:grpSpPr>
        <p:sp>
          <p:nvSpPr>
            <p:cNvPr id="34" name="矩形 33"/>
            <p:cNvSpPr/>
            <p:nvPr/>
          </p:nvSpPr>
          <p:spPr>
            <a:xfrm>
              <a:off x="8074267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5" name="TextBox 16"/>
            <p:cNvSpPr txBox="1">
              <a:spLocks noChangeArrowheads="1"/>
            </p:cNvSpPr>
            <p:nvPr/>
          </p:nvSpPr>
          <p:spPr bwMode="auto">
            <a:xfrm>
              <a:off x="8074267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16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分或以上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297404" y="4913921"/>
            <a:ext cx="37799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精神压力程度低，但可能生活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缺乏刺激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，较沉闷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 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做事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的动力不高。 </a:t>
            </a: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4185835" y="4913921"/>
            <a:ext cx="378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精神压力程度中等， 虽然有些时候感到压力较大， 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仍可应付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8074267" y="4913921"/>
            <a:ext cx="378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偏高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，应反省一下压力来源和寻求解决方法。</a:t>
            </a:r>
          </a:p>
        </p:txBody>
      </p:sp>
    </p:spTree>
    <p:extLst>
      <p:ext uri="{BB962C8B-B14F-4D97-AF65-F5344CB8AC3E}">
        <p14:creationId xmlns:p14="http://schemas.microsoft.com/office/powerpoint/2010/main" val="26541832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427630" y="2251882"/>
            <a:ext cx="11764370" cy="3343702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诊断→理清感受，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界定压力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所在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869" y="2386047"/>
            <a:ext cx="4894997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我目前最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的事是什么？ 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改变我命运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的事将会是什么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停掉哪些事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，不再去做？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我想开始去做或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学着去做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哪些事？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我能期望怎样的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理想未来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我期望能在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此生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中达到的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是什么？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未来几年我必须要做的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重要抉择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是什么？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765" y="1947667"/>
            <a:ext cx="6142582" cy="3931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6834997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1" name="组合 20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27" name="椭圆 26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8" name="TextBox 4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5" name="直接连接符 24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26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启动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“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减压阀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”</a:t>
              </a:r>
            </a:p>
          </p:txBody>
        </p:sp>
      </p:grp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7138259" y="2061642"/>
            <a:ext cx="4716000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高压锅为什么要有减压阀？这个道理很简单，压力锅也是有压力限制的，压力大了它就会炸锅，而减压阀的作用就是将较高的压力减小到所需要的合适压力。</a:t>
            </a: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7138259" y="4043685"/>
            <a:ext cx="4716000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同理，当我们压力大时，首先也要立即启动我们的“减压阀”，先释放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部分压力，以避免“炸锅”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。每个人都有适合自己的减压阀，我们举几个例子以作参考：</a:t>
            </a:r>
            <a:endParaRPr lang="zh-CN" altLang="en-US" b="1" dirty="0">
              <a:solidFill>
                <a:srgbClr val="EEF96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" name="Picture 6" descr="C:\Users\user\Desktop\未标题-1 拷贝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5707" y="1989634"/>
            <a:ext cx="5080000" cy="36068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79690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从整理办公桌开始减轻</a:t>
            </a:r>
            <a:r>
              <a:rPr lang="zh-CN" altLang="en-US" sz="2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0" y="4021624"/>
            <a:ext cx="5111049" cy="160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任何东西堆在桌上三个月不被光顾，就应该进行清理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或存进文件夹，或丢进废纸篓。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整理办公桌要力求最常用的东西最便于拿取。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改善工作场所环境：绿色植物、家人照片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9603" y="2333766"/>
            <a:ext cx="5774088" cy="355170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2530617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9602" y="1985035"/>
            <a:ext cx="5841513" cy="3894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休息片刻，呼吸一下新鲜空气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天中多进行几次短暂的休息，做做深呼吸，走出工作场所呼吸一下新鲜空气，可以使你放松大脑，防止压力情绪的形成。千万不要放任压力情绪的发展，不能使这种情绪在一天工作结束时升级成能压倒你的工作压力。</a:t>
            </a:r>
          </a:p>
        </p:txBody>
      </p:sp>
    </p:spTree>
    <p:extLst>
      <p:ext uri="{BB962C8B-B14F-4D97-AF65-F5344CB8AC3E}">
        <p14:creationId xmlns:p14="http://schemas.microsoft.com/office/powerpoint/2010/main" val="4198649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转移精力，暂时避开压力源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让自己暂时躲开压力源，去做一下体育运动或者去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KTV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吼上两嗓子，这能使你很好地发泄一下，完了之后你会感到很轻松，不知不觉间就可以把压力释放出去。或者给自己放假一天，彻底放松一下。</a:t>
            </a:r>
          </a:p>
        </p:txBody>
      </p:sp>
      <p:pic>
        <p:nvPicPr>
          <p:cNvPr id="36" name="Picture 2" descr="D:\360Downloads\pic\xpic74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9603" y="1985035"/>
            <a:ext cx="5760640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39273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泡个澡，然后好好睡一觉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休息是为了更好地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工作。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科学家指出，每天日间小睡片刻，不仅可以延长寿命，也可以提升表现力。研究表明：每天睡眠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个小时的人，比每天睡眠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个小时的人死亡率高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18%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；每天睡眠少于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小时，精神集中程度下降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3" descr="C:\Users\user\Desktop\t0294421982ac656df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9604" y="1985035"/>
            <a:ext cx="5760640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2554612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/>
                </a:solidFill>
                <a:ea typeface="微软雅黑" pitchFamily="34" charset="-122"/>
              </a:rPr>
              <a:t>为什么</a:t>
            </a:r>
            <a:r>
              <a:rPr lang="zh-CN" altLang="en-US" sz="3200" dirty="0" smtClean="0">
                <a:solidFill>
                  <a:schemeClr val="bg1"/>
                </a:solidFill>
                <a:ea typeface="微软雅黑" pitchFamily="34" charset="-122"/>
              </a:rPr>
              <a:t>需要压力管理</a:t>
            </a:r>
            <a:endParaRPr lang="zh-CN" altLang="en-US" sz="3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6" name="文本占位符 5"/>
          <p:cNvSpPr txBox="1">
            <a:spLocks/>
          </p:cNvSpPr>
          <p:nvPr/>
        </p:nvSpPr>
        <p:spPr>
          <a:xfrm>
            <a:off x="5805587" y="3637511"/>
            <a:ext cx="3240360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请思考：不管理压力会怎样？</a:t>
            </a:r>
            <a:endParaRPr lang="zh-CN" altLang="en-US" sz="1600" b="0" dirty="0">
              <a:solidFill>
                <a:schemeClr val="bg1">
                  <a:lumMod val="8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http://t.ishzu.com/images/topic/8/46/75_o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1249" y="2629398"/>
            <a:ext cx="2160002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86621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找信得过的朋友聊一聊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你的烦恼跟信得过的朋友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聊一聊。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一是你倾诉本身就会让你的心情感到舒畅；二是与朋友们交换一下近况，你会发现，自己那点事算啥，可能别人的烦恼比你大多了，从而自己也就觉得没有什么了。</a:t>
            </a:r>
          </a:p>
        </p:txBody>
      </p:sp>
      <p:pic>
        <p:nvPicPr>
          <p:cNvPr id="10" name="Picture 2" descr="C:\Users\user\Desktop\xpic423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9603" y="1985034"/>
            <a:ext cx="5760641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5499025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6726" y="5563692"/>
            <a:ext cx="5464958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情绪应对</a:t>
            </a: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由负向思维转向正向思维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4" name="组合 23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0" name="椭圆 29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1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26" name="直接连接符 25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7" name="直接连接符 26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8" name="直接连接符 27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29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情绪应对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6497738" y="2070917"/>
            <a:ext cx="5284512" cy="200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学会积极正向的思维方式，养成客观辨证的思维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习惯；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事情原来并没有想象的那么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糟糕；</a:t>
            </a:r>
            <a:endParaRPr lang="en-US" altLang="zh-CN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还有很多可以回旋的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余地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即使是一败涂地，也还有重新站起来的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机会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" name="Picture 3" descr="D:\Teliss_Tong\Copy\定期备份\工作备份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3627" y="2194970"/>
            <a:ext cx="4572000" cy="30448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6497738" y="4556622"/>
            <a:ext cx="5284512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“无压”人士深信，事情总能朝着所期望的方向发展。所以，</a:t>
            </a:r>
            <a:r>
              <a:rPr lang="zh-CN" altLang="zh-CN" b="1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总是以最乐观的心情想象最好的结果</a:t>
            </a: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。需要做的所有事都已经在进展当中，</a:t>
            </a:r>
            <a:r>
              <a:rPr lang="zh-CN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即使遇到麻烦，也一定会以最快的速度重新调整状态</a:t>
            </a: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476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① 早上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闹钟没响，睡过了头</a:t>
            </a:r>
          </a:p>
        </p:txBody>
      </p: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68098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6899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037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381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我不能迟到，这将会把我的一整天都弄得一团糟。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381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这不是个大问题，我有办法补上这迟到的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10740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急忙刮胡子，穿好衣服。没吃早饭就离开家。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打电话告诉同事他临时请假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分钟。做好上班的准备，并像平常一样吃完早餐。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5760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急急忙忙离开家。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轻轻松松离开家。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CE8C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pic>
        <p:nvPicPr>
          <p:cNvPr id="40" name="Picture 1" descr="C:\Users\user\Desktop\shangwusx2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89963" y="2172926"/>
            <a:ext cx="2626616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3273758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9" y="1412776"/>
            <a:ext cx="51829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②早上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 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在高速公路上遭遇堵车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488995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809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381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为什么那辆卡车不驶入慢车道？真气死我了。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381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我才不会为此而不安，因为我不能为此做些什么。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858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猛按喇叭，紧握方向盘，试图超车，然后加速。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等待堵塞结束。等待的同时，边放松边听广播；然后按正常速度行驶。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血压和脉搏升高。到达后工作起来心烦意乱。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保持安静与轻松状态。到达后工作起来神清气爽。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CE8C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pic>
        <p:nvPicPr>
          <p:cNvPr id="21" name="Picture 2" descr="http://a2.att.hudong.com/36/48/013000007636381283664861153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88579" y="2172926"/>
            <a:ext cx="2628000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951326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8" y="1412776"/>
            <a:ext cx="66243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③上午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生气的同事对我的工作错误大发雷霆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620422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809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381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我不能容忍这个傲慢无礼的家伙。这样忍耐他使我大为恼火，我还怎么完成工作？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381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他生气也有道理。在这个问题变得更严重之前应认真处理好这个问题。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858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表面上有礼貌，但言语行为显示出没有耐心和不满。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放松而又认真地倾听，同时考虑如何处理这类问题。保持冷静与风度。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CE8CF"/>
                      </a:solidFill>
                    </a:lnT>
                    <a:lnB w="12700" cmpd="sng">
                      <a:solidFill>
                        <a:sysClr val="window" lastClr="CCE8C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同事仍怒气难消。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先生被惹怒了而没能处理好日程上重要的事情。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12700" cmpd="sng">
                      <a:solidFill>
                        <a:sysClr val="window" lastClr="CCE8CF"/>
                      </a:solidFill>
                    </a:lnR>
                    <a:lnT w="12700" cmpd="sng">
                      <a:solidFill>
                        <a:sysClr val="window" lastClr="CCE8C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同事怒气已消。他感谢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先生听他讲完。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先生也很高兴地顺利处理问题。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CE8CF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CE8CF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3" name="Picture 3" descr="C:\Users\user\Desktop\未标题-1 拷贝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88579" y="2172926"/>
            <a:ext cx="2628000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45573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8" y="1412776"/>
            <a:ext cx="66243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④中午午休。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558996"/>
              </p:ext>
            </p:extLst>
          </p:nvPr>
        </p:nvGraphicFramePr>
        <p:xfrm>
          <a:off x="1197075" y="2172925"/>
          <a:ext cx="7632848" cy="3238190"/>
        </p:xfrm>
        <a:graphic>
          <a:graphicData uri="http://schemas.openxmlformats.org/drawingml/2006/table">
            <a:tbl>
              <a:tblPr firstRow="1" firstCol="1" bandRow="1">
                <a:effectLst/>
                <a:tableStyleId>{93296810-A885-4BE3-A3E7-6D5BEEA58F35}</a:tableStyleId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80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真累啊，什么时候能从这样繁忙的工作中摆脱出来啊。又不能午休了，怕是今天晚饭也要耽搁了！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孔子曰：中午不睡，下午崩溃。像往常一样午休，午休后我就会恢复了精力。当我让自己心态放松时，我会工作得更好。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8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边工作边在办公室吃午餐。找不到所需要的文件。打电话找人，但人又不在。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在公园漫步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分钟。然后在里面吃完午餐。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由于恼怒，在工作中屡犯错误。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恢复到良好状态。能迅速地恢复头脑清醒，继续工作。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Picture 2" descr="http://paper.people.com.cn/smsb/res/1/779/2009-03/13/01/res01_attpic_brief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88579" y="2172925"/>
            <a:ext cx="2628000" cy="32002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1276670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9" y="1412776"/>
            <a:ext cx="53301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晚上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睡觉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476651"/>
              </p:ext>
            </p:extLst>
          </p:nvPr>
        </p:nvGraphicFramePr>
        <p:xfrm>
          <a:off x="1197075" y="2230254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  <a:tableStyleId>{93296810-A885-4BE3-A3E7-6D5BEEA58F35}</a:tableStyleId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80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为什么我不能做得更多呢？我让自己和家人感到失望。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这真是愉快的一天。很高兴我防止了一些潜在问题的发生。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8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难以入眠，失眠两小时。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迅速入眠。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早晨睡醒后精疲力竭而又郁闷。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早上：神清气爽而又愉快。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88559" y="2172925"/>
            <a:ext cx="2628020" cy="32002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952590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6407515" y="3365146"/>
            <a:ext cx="5464958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整天生活在焦虑之中，不如马上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行动；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兵来将挡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水来土掩，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问题来了莫怕，攻克它就是；骨头太硬莫怕，啃下它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就是；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努力争取以最有效的方式处理外界要求，将负面压力转为正面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动力。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问题应对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6407515" y="2215581"/>
            <a:ext cx="546495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sz="24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应对</a:t>
            </a:r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抱怨担心转向问题解决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2286" y="2223106"/>
            <a:ext cx="4565205" cy="30449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3897617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1125067" y="207222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TextBox 10"/>
          <p:cNvSpPr>
            <a:spLocks noChangeArrowheads="1"/>
          </p:cNvSpPr>
          <p:nvPr/>
        </p:nvSpPr>
        <p:spPr bwMode="auto">
          <a:xfrm>
            <a:off x="1305087" y="2061642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对于可以克服的困难</a:t>
            </a: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861371" y="207222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621011" y="2886102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对于可以克服的困难，我们要摆正心态，鼓足勇气去面对。我们对克服困难的步骤推荐如下： </a:t>
            </a:r>
          </a:p>
        </p:txBody>
      </p:sp>
      <p:graphicFrame>
        <p:nvGraphicFramePr>
          <p:cNvPr id="19" name="图示 18"/>
          <p:cNvGraphicFramePr/>
          <p:nvPr>
            <p:extLst>
              <p:ext uri="{D42A27DB-BD31-4B8C-83A1-F6EECF244321}">
                <p14:modId xmlns:p14="http://schemas.microsoft.com/office/powerpoint/2010/main" val="4172413443"/>
              </p:ext>
            </p:extLst>
          </p:nvPr>
        </p:nvGraphicFramePr>
        <p:xfrm>
          <a:off x="693019" y="3932847"/>
          <a:ext cx="10945216" cy="2017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6597675" y="2130832"/>
            <a:ext cx="5112568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若已完全尽力，短时间内问题仍无克服，则表示问题本身处理的难度甚高，有可能需要长期奋战不懈，除了必需培养坚忍不拔的斗志之外，可能还需要其他的精神力量支持，或者选择放弃。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093619" y="2220905"/>
            <a:ext cx="0" cy="156165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5878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25067" y="414925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1305087" y="413867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对于无法逾越的障碍</a:t>
            </a: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3833367" y="414925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1" y="4946527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对于实在无法达成的目标或要求，不要再勉强，让自己活的洒脱一些，则压力自然随风而逝。</a:t>
            </a:r>
          </a:p>
        </p:txBody>
      </p:sp>
      <p:pic>
        <p:nvPicPr>
          <p:cNvPr id="14" name="Picture 2" descr="C:\Users\user\Desktop\t02fbeb5fef844c6c0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53767" y="1557586"/>
            <a:ext cx="5754285" cy="417646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138576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工作与生活的平衡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http://openbookjournal.com/files/2013/05/Fotolia_43653974_Subscription_Monthly_M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607" y="1668445"/>
            <a:ext cx="6841140" cy="42629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392144" y="4595353"/>
            <a:ext cx="4680519" cy="125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幸福和安宁的人才能保持持续的工作热情，使得事业有成，进而家庭和睦，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形成良性循环。</a:t>
            </a:r>
          </a:p>
        </p:txBody>
      </p:sp>
      <p:sp>
        <p:nvSpPr>
          <p:cNvPr id="3" name="矩形 2"/>
          <p:cNvSpPr/>
          <p:nvPr/>
        </p:nvSpPr>
        <p:spPr>
          <a:xfrm>
            <a:off x="7392144" y="2048578"/>
            <a:ext cx="4680520" cy="1305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"/>
              </a:spcAft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工作和生活是一块硬币的两面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spcAft>
                <a:spcPts val="60"/>
              </a:spcAft>
            </a:pPr>
            <a:r>
              <a:rPr lang="zh-CN" altLang="en-US" sz="3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互为补充，互为因果</a:t>
            </a:r>
            <a:endParaRPr lang="en-US" altLang="zh-CN" sz="3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342704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8410" y="1656060"/>
            <a:ext cx="6239642" cy="416184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25067" y="170147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1305087" y="169089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无法控制的事情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3833367" y="170147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1" y="5045001"/>
            <a:ext cx="4464496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只要是自己不能控制的事情，就由它去，不要过多的考虑，给自己增添无谓的压力。</a:t>
            </a:r>
          </a:p>
        </p:txBody>
      </p:sp>
      <p:sp>
        <p:nvSpPr>
          <p:cNvPr id="3" name="矩形 2"/>
          <p:cNvSpPr/>
          <p:nvPr/>
        </p:nvSpPr>
        <p:spPr>
          <a:xfrm>
            <a:off x="621012" y="2471244"/>
            <a:ext cx="4464496" cy="1571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人的烦恼就是来自于：忘了自己的事，爱管别人的事，担心老天爷的事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打理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好自己的事，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不去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管别人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事，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别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操心老天爷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事。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4220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压力缓解→④改变看法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04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改变看法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6407515" y="3688705"/>
            <a:ext cx="5464958" cy="1648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做事必须尽善尽美（速度第一，完美第二）。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必须总呆在这里，因为这些事情离了我不行。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凡事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应按照我期待和喜欢的方式进行。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就是这样的人，我就是无法改变了。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407515" y="3059647"/>
            <a:ext cx="557075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要改变一些看法，放弃一些不合理的观点：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407515" y="2130832"/>
            <a:ext cx="5464958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人往往不是被事情本身所困扰而是被他对事情的看法所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困扰。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2286" y="2223106"/>
            <a:ext cx="4565204" cy="30449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9304036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压力缓解→④改变看法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4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阅读材料：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小闹钟的恐惧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37035" y="2090480"/>
            <a:ext cx="6192688" cy="15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一只新组装好的小钟放在了两只旧钟当中。两只旧钟“滴答”、“滴答”一分一秒地走着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8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一只旧钟对小钟说：“来吧，你也该工作了。可是我有点担心，你走完三千二百万次以后，恐怕便吃不消了。”</a:t>
            </a: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837035" y="3861842"/>
            <a:ext cx="6192688" cy="193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“天哪！三千二百万次。”小钟吃惊不已。“要我做这么大的事？办不到，办不到。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”另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一只旧钟说：“别听他胡说八道。</a:t>
            </a:r>
            <a:r>
              <a:rPr lang="zh-CN" altLang="en-US" sz="18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不用害怕，你只要每秒滴答摆一下就行了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18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天下哪有这样简单的事情。”小钟将信将疑。“如果这样，我就试试吧。”</a:t>
            </a:r>
          </a:p>
        </p:txBody>
      </p:sp>
      <p:pic>
        <p:nvPicPr>
          <p:cNvPr id="17" name="Picture 12" descr="http://pic2.xihuan.me/edr/680__/t025799f23ffe5d9e2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94444" y="1812886"/>
            <a:ext cx="4459815" cy="400476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2184499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407515" y="2130832"/>
            <a:ext cx="5464958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不要以被人称为“工作狂”为荣。长期自我强迫、超负荷工作可能会导致没有了生活情趣，逐渐变得情急浮躁、性情冷漠、刚愎自用、以自我为中心，忽视家人的感受，缺乏付出和获得爱的能力。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2286" y="2215817"/>
            <a:ext cx="4575296" cy="303541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压力缓解→⑤改变活法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05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改变活法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407515" y="4199129"/>
            <a:ext cx="5464958" cy="109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要经常自省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28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到底在追寻着什么？ 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3313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1987" y="1997814"/>
            <a:ext cx="5622271" cy="37963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压力缓解→⑤改变活法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4" name="TextBox 10"/>
          <p:cNvSpPr>
            <a:spLocks noChangeArrowheads="1"/>
          </p:cNvSpPr>
          <p:nvPr/>
        </p:nvSpPr>
        <p:spPr bwMode="auto">
          <a:xfrm>
            <a:off x="2350789" y="1412776"/>
            <a:ext cx="45564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瓦努阿图，全球幸福指数第一的国度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31520" y="2371840"/>
            <a:ext cx="5345723" cy="341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幸福是每一个人追逐的东西，幸福的内容却很不一样。瓦努阿图被评选为全球幸福指数第一的国度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由南北跨度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公里的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83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岛屿组成的群岛共和国，是一块几乎未经人工雕琢的天然璞玉。在离开首都维拉港的山林以及其他岛屿，看不到现代文明沾染过的任何痕迹，人们尊重传统，与天地共存，沿袭着自古以来的生活样貌。他们捕鱼、种地、起舞、编织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生活得自由自在。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320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压力预防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→①提前规划，早做准备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250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TextBox 10"/>
          <p:cNvSpPr>
            <a:spLocks noChangeArrowheads="1"/>
          </p:cNvSpPr>
          <p:nvPr/>
        </p:nvSpPr>
        <p:spPr bwMode="auto">
          <a:xfrm>
            <a:off x="1305087" y="2042586"/>
            <a:ext cx="2528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提前规划，早做准备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38333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21011" y="3244337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许多引起压力的事件是难以预料的，但对那些你能事先估计到的情况可以及早采取缓解措施。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3767" y="1864873"/>
            <a:ext cx="5891230" cy="39294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3" name="矩形 2"/>
          <p:cNvSpPr/>
          <p:nvPr/>
        </p:nvSpPr>
        <p:spPr>
          <a:xfrm>
            <a:off x="621011" y="4691550"/>
            <a:ext cx="48965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kern="100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“一切尽在</a:t>
            </a:r>
            <a:r>
              <a:rPr lang="zh-CN" altLang="zh-CN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zh-CN" altLang="en-US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zh-CN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sz="2800" b="1" kern="100" dirty="0" smtClean="0">
              <a:solidFill>
                <a:srgbClr val="F6C92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这种</a:t>
            </a:r>
            <a:r>
              <a:rPr lang="zh-CN" altLang="zh-CN" sz="20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感觉本身就能很好地缓解</a:t>
            </a:r>
            <a:r>
              <a:rPr lang="zh-CN" altLang="zh-CN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压力</a:t>
            </a: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68629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压力预防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→①提前规划，早做准备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250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TextBox 10"/>
          <p:cNvSpPr>
            <a:spLocks noChangeArrowheads="1"/>
          </p:cNvSpPr>
          <p:nvPr/>
        </p:nvSpPr>
        <p:spPr bwMode="auto">
          <a:xfrm>
            <a:off x="1305087" y="2042586"/>
            <a:ext cx="35989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制定合理目标，不要期望太高</a:t>
            </a: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4846243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21011" y="4229078"/>
            <a:ext cx="4896544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过高的期望是造成压力的一个重要原因，因此，不要订立难于实现的目标，要从实际出发，尽量做自己能力所及的事，不要对自己抱太高的期望，以免带来更大的挫败感。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3767" y="1864873"/>
            <a:ext cx="5638011" cy="3940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559989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21010" y="4313486"/>
            <a:ext cx="5090473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每个人的抗压能力都是不同的。对于企业来讲，更欢迎那种抗压能力强的员工（许多招聘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JD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中都有这样的要求）。因此，做好压力管理，除了减压之外，我们还要增强自己的抗压能力。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1563" y="1864873"/>
            <a:ext cx="5910514" cy="3940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97293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21010" y="3314681"/>
            <a:ext cx="5090473" cy="25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压力缓解的方法中，很重要的一点就是转化对压力问题的情绪应对。因此，拥有良好的情绪管理能力并逐渐提升自己的情商，抗压能力自然会得到提升。比如，当我们遇到批评时，脸皮厚一点（这是情商高的表现），诚恳地接受建设性的意见，不要太有挫折感，那么，压力感就不会很强了，抗压能力也就提升了。</a:t>
            </a: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55156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540988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做好情绪管理，提升情商</a:t>
            </a: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4365427" y="255156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9603" y="1985034"/>
            <a:ext cx="5774088" cy="39075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7513730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045127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034549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做好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管理，让生活井井有条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2045127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0" name="Picture 2" descr="C:\Users\user\Desktop\pic58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9602" y="1976623"/>
            <a:ext cx="5760641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1" name="矩形 10"/>
          <p:cNvSpPr/>
          <p:nvPr/>
        </p:nvSpPr>
        <p:spPr>
          <a:xfrm>
            <a:off x="621011" y="3624791"/>
            <a:ext cx="5090471" cy="248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如果我们无法同时面对千头万绪的事情，可以在</a:t>
            </a: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段</a:t>
            </a: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时间内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只做一件事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今日事今日毕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很多事情搁着未做，本身就能造成巨大的心理压力。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不可无休止地执着于某一个任务，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快速接案，甩掉包袱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0" y="2681630"/>
            <a:ext cx="5090473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焦头烂额的生活会带来很大的压力，而有条不紊、井然有序的日程安排可以消除紧张情绪：</a:t>
            </a:r>
          </a:p>
        </p:txBody>
      </p:sp>
    </p:spTree>
    <p:extLst>
      <p:ext uri="{BB962C8B-B14F-4D97-AF65-F5344CB8AC3E}">
        <p14:creationId xmlns:p14="http://schemas.microsoft.com/office/powerpoint/2010/main" val="23097011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压力与个人承受力的平衡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6"/>
          <p:cNvSpPr>
            <a:spLocks noChangeArrowheads="1"/>
          </p:cNvSpPr>
          <p:nvPr/>
        </p:nvSpPr>
        <p:spPr bwMode="auto">
          <a:xfrm>
            <a:off x="332566" y="1612831"/>
            <a:ext cx="11859434" cy="4476035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93019" y="1812886"/>
            <a:ext cx="5328592" cy="4135954"/>
          </a:xfrm>
          <a:prstGeom prst="roundRect">
            <a:avLst>
              <a:gd name="adj" fmla="val 112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25"/>
          <p:cNvGrpSpPr>
            <a:grpSpLocks/>
          </p:cNvGrpSpPr>
          <p:nvPr/>
        </p:nvGrpSpPr>
        <p:grpSpPr bwMode="auto">
          <a:xfrm>
            <a:off x="1052042" y="2750046"/>
            <a:ext cx="4608512" cy="2982913"/>
            <a:chOff x="1040" y="1632"/>
            <a:chExt cx="3952" cy="2208"/>
          </a:xfrm>
        </p:grpSpPr>
        <p:sp>
          <p:nvSpPr>
            <p:cNvPr id="34" name="Line 26"/>
            <p:cNvSpPr>
              <a:spLocks noChangeShapeType="1"/>
            </p:cNvSpPr>
            <p:nvPr/>
          </p:nvSpPr>
          <p:spPr bwMode="auto">
            <a:xfrm>
              <a:off x="1040" y="1632"/>
              <a:ext cx="0" cy="2186"/>
            </a:xfrm>
            <a:prstGeom prst="line">
              <a:avLst/>
            </a:prstGeom>
            <a:ln>
              <a:headEnd type="stealth" w="med" len="lg"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" name="Line 27"/>
            <p:cNvSpPr>
              <a:spLocks noChangeShapeType="1"/>
            </p:cNvSpPr>
            <p:nvPr/>
          </p:nvSpPr>
          <p:spPr bwMode="auto">
            <a:xfrm>
              <a:off x="1040" y="3840"/>
              <a:ext cx="3952" cy="0"/>
            </a:xfrm>
            <a:prstGeom prst="line">
              <a:avLst/>
            </a:prstGeom>
            <a:ln>
              <a:headEnd/>
              <a:tailEnd type="stealth" w="med" len="lg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auto">
          <a:xfrm>
            <a:off x="836142" y="1989634"/>
            <a:ext cx="71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工作表现</a:t>
            </a:r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>
            <a:off x="3174529" y="3156446"/>
            <a:ext cx="0" cy="257651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38" name="Line 31"/>
          <p:cNvSpPr>
            <a:spLocks noChangeShapeType="1"/>
          </p:cNvSpPr>
          <p:nvPr/>
        </p:nvSpPr>
        <p:spPr bwMode="auto">
          <a:xfrm>
            <a:off x="3141192" y="3716834"/>
            <a:ext cx="2087562" cy="0"/>
          </a:xfrm>
          <a:prstGeom prst="line">
            <a:avLst/>
          </a:prstGeom>
          <a:noFill/>
          <a:ln w="57150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9" name="Text Box 32"/>
          <p:cNvSpPr txBox="1">
            <a:spLocks noChangeArrowheads="1"/>
          </p:cNvSpPr>
          <p:nvPr/>
        </p:nvSpPr>
        <p:spPr bwMode="auto">
          <a:xfrm>
            <a:off x="3641329" y="3680569"/>
            <a:ext cx="7953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79443"/>
                </a:solidFill>
                <a:latin typeface="微软雅黑" pitchFamily="34" charset="-122"/>
                <a:ea typeface="微软雅黑" pitchFamily="34" charset="-122"/>
              </a:rPr>
              <a:t>疲劳</a:t>
            </a:r>
          </a:p>
        </p:txBody>
      </p:sp>
      <p:sp>
        <p:nvSpPr>
          <p:cNvPr id="40" name="Text Box 33"/>
          <p:cNvSpPr txBox="1">
            <a:spLocks noChangeArrowheads="1"/>
          </p:cNvSpPr>
          <p:nvPr/>
        </p:nvSpPr>
        <p:spPr bwMode="auto">
          <a:xfrm>
            <a:off x="4166717" y="4118471"/>
            <a:ext cx="10112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耗竭</a:t>
            </a:r>
            <a:endParaRPr kumimoji="1" lang="zh-CN" altLang="en-US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 Box 34"/>
          <p:cNvSpPr txBox="1">
            <a:spLocks noChangeArrowheads="1"/>
          </p:cNvSpPr>
          <p:nvPr/>
        </p:nvSpPr>
        <p:spPr bwMode="auto">
          <a:xfrm>
            <a:off x="4238154" y="4478834"/>
            <a:ext cx="722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000" b="1" dirty="0">
                <a:solidFill>
                  <a:srgbClr val="EE0264"/>
                </a:solidFill>
                <a:latin typeface="Tahoma" pitchFamily="34" charset="0"/>
                <a:ea typeface="幼圆" pitchFamily="49" charset="-122"/>
              </a:rPr>
              <a:t>P</a:t>
            </a:r>
            <a:r>
              <a:rPr kumimoji="1" lang="zh-CN" altLang="en-US" sz="2000" b="1" dirty="0">
                <a:solidFill>
                  <a:srgbClr val="EE0264"/>
                </a:solidFill>
                <a:latin typeface="Tahoma" pitchFamily="34" charset="0"/>
                <a:ea typeface="幼圆" pitchFamily="49" charset="-122"/>
              </a:rPr>
              <a:t>点</a:t>
            </a:r>
          </a:p>
        </p:txBody>
      </p:sp>
      <p:sp>
        <p:nvSpPr>
          <p:cNvPr id="42" name="Text Box 35"/>
          <p:cNvSpPr txBox="1">
            <a:spLocks noChangeArrowheads="1"/>
          </p:cNvSpPr>
          <p:nvPr/>
        </p:nvSpPr>
        <p:spPr bwMode="auto">
          <a:xfrm>
            <a:off x="4382617" y="5055096"/>
            <a:ext cx="825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崩溃</a:t>
            </a:r>
          </a:p>
        </p:txBody>
      </p:sp>
      <p:sp>
        <p:nvSpPr>
          <p:cNvPr id="43" name="Freeform 36"/>
          <p:cNvSpPr>
            <a:spLocks/>
          </p:cNvSpPr>
          <p:nvPr/>
        </p:nvSpPr>
        <p:spPr bwMode="auto">
          <a:xfrm>
            <a:off x="3158654" y="3758109"/>
            <a:ext cx="1079500" cy="792162"/>
          </a:xfrm>
          <a:custGeom>
            <a:avLst/>
            <a:gdLst>
              <a:gd name="T0" fmla="*/ 912 w 912"/>
              <a:gd name="T1" fmla="*/ 1008 h 1008"/>
              <a:gd name="T2" fmla="*/ 417 w 912"/>
              <a:gd name="T3" fmla="*/ 212 h 1008"/>
              <a:gd name="T4" fmla="*/ 0 w 912"/>
              <a:gd name="T5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12" h="1008">
                <a:moveTo>
                  <a:pt x="912" y="1008"/>
                </a:moveTo>
                <a:cubicBezTo>
                  <a:pt x="830" y="875"/>
                  <a:pt x="569" y="380"/>
                  <a:pt x="417" y="212"/>
                </a:cubicBezTo>
                <a:cubicBezTo>
                  <a:pt x="265" y="44"/>
                  <a:pt x="87" y="44"/>
                  <a:pt x="0" y="0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4" name="Freeform 37"/>
          <p:cNvSpPr>
            <a:spLocks/>
          </p:cNvSpPr>
          <p:nvPr/>
        </p:nvSpPr>
        <p:spPr bwMode="auto">
          <a:xfrm>
            <a:off x="1052042" y="3758109"/>
            <a:ext cx="2106612" cy="1963737"/>
          </a:xfrm>
          <a:custGeom>
            <a:avLst/>
            <a:gdLst>
              <a:gd name="T0" fmla="*/ 0 w 2095"/>
              <a:gd name="T1" fmla="*/ 2095 h 2095"/>
              <a:gd name="T2" fmla="*/ 1440 w 2095"/>
              <a:gd name="T3" fmla="*/ 415 h 2095"/>
              <a:gd name="T4" fmla="*/ 1853 w 2095"/>
              <a:gd name="T5" fmla="*/ 67 h 2095"/>
              <a:gd name="T6" fmla="*/ 2095 w 2095"/>
              <a:gd name="T7" fmla="*/ 11 h 2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5" h="2095">
                <a:moveTo>
                  <a:pt x="0" y="2095"/>
                </a:moveTo>
                <a:cubicBezTo>
                  <a:pt x="536" y="1427"/>
                  <a:pt x="1131" y="753"/>
                  <a:pt x="1440" y="415"/>
                </a:cubicBezTo>
                <a:cubicBezTo>
                  <a:pt x="1749" y="77"/>
                  <a:pt x="1744" y="134"/>
                  <a:pt x="1853" y="67"/>
                </a:cubicBezTo>
                <a:cubicBezTo>
                  <a:pt x="1962" y="0"/>
                  <a:pt x="2045" y="23"/>
                  <a:pt x="2095" y="11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5" name="Line 38"/>
          <p:cNvSpPr>
            <a:spLocks noChangeShapeType="1"/>
          </p:cNvSpPr>
          <p:nvPr/>
        </p:nvSpPr>
        <p:spPr bwMode="auto">
          <a:xfrm>
            <a:off x="4254029" y="4555034"/>
            <a:ext cx="200025" cy="1147762"/>
          </a:xfrm>
          <a:prstGeom prst="line">
            <a:avLst/>
          </a:prstGeom>
          <a:noFill/>
          <a:ln w="5715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6" name="Oval 39"/>
          <p:cNvSpPr>
            <a:spLocks noChangeArrowheads="1"/>
          </p:cNvSpPr>
          <p:nvPr/>
        </p:nvSpPr>
        <p:spPr bwMode="auto">
          <a:xfrm>
            <a:off x="4166717" y="4478834"/>
            <a:ext cx="133350" cy="103187"/>
          </a:xfrm>
          <a:prstGeom prst="ellipse">
            <a:avLst/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WordArt 41"/>
          <p:cNvSpPr>
            <a:spLocks noChangeArrowheads="1" noChangeShapeType="1" noTextEdit="1"/>
          </p:cNvSpPr>
          <p:nvPr/>
        </p:nvSpPr>
        <p:spPr bwMode="auto">
          <a:xfrm>
            <a:off x="2564929" y="2538909"/>
            <a:ext cx="1152525" cy="314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2400" b="1" kern="10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绩效高峰</a:t>
            </a:r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5226274" y="4940796"/>
            <a:ext cx="7953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压力水平</a:t>
            </a:r>
          </a:p>
        </p:txBody>
      </p:sp>
      <p:sp>
        <p:nvSpPr>
          <p:cNvPr id="49" name="Text Box 40"/>
          <p:cNvSpPr txBox="1">
            <a:spLocks noChangeArrowheads="1"/>
          </p:cNvSpPr>
          <p:nvPr/>
        </p:nvSpPr>
        <p:spPr bwMode="auto">
          <a:xfrm>
            <a:off x="4220692" y="2943721"/>
            <a:ext cx="1512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压力管理</a:t>
            </a:r>
            <a:b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</a:p>
        </p:txBody>
      </p:sp>
      <p:sp>
        <p:nvSpPr>
          <p:cNvPr id="50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压力与工作绩效的关系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6262283" y="1977518"/>
            <a:ext cx="5677230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压力就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像一根小提琴的弦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，没有压力，就不会产生音乐。但是，如果琴弦绷得太紧，就会断掉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"/>
          <p:cNvSpPr>
            <a:spLocks noChangeArrowheads="1"/>
          </p:cNvSpPr>
          <p:nvPr/>
        </p:nvSpPr>
        <p:spPr bwMode="auto">
          <a:xfrm>
            <a:off x="6262283" y="3769949"/>
            <a:ext cx="5677230" cy="199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30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由左图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，我们可以得出如下启示：</a:t>
            </a: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的人有不同的压力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曲线。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有积极压力和消极压力之分，压力管理的目的：使压力处于曲线的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“最佳区域”也就是平衡点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绩效高峰。</a:t>
            </a:r>
          </a:p>
        </p:txBody>
      </p:sp>
    </p:spTree>
    <p:extLst>
      <p:ext uri="{BB962C8B-B14F-4D97-AF65-F5344CB8AC3E}">
        <p14:creationId xmlns:p14="http://schemas.microsoft.com/office/powerpoint/2010/main" val="365666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307207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3061492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养成好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习惯，发挥减压阀的作用</a:t>
            </a: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307207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0" y="3708573"/>
            <a:ext cx="5090473" cy="221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每个人都可以设置自己的减压阀，但很多人往往沉浸在压力中不可自拔。如果能够平衡工作和休息的时间安排，经常锻炼身体，避免精神和体力上的过度疲劳，自然能够提高自己的抗压能力。比如，据研究表明：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分钟的散步能带来随后两个小时的充沛精力，并使紧张感和疲劳感减轻。</a:t>
            </a:r>
          </a:p>
        </p:txBody>
      </p:sp>
      <p:pic>
        <p:nvPicPr>
          <p:cNvPr id="12" name="Picture 4" descr="http://pic2.xihuan.me/edr/680__/t028747926b4c15f77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9602" y="1976623"/>
            <a:ext cx="5760642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0185937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02048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培养意志力，不断发掘自身潜能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011" y="3878014"/>
            <a:ext cx="5090471" cy="2089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不屈不挠为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实现目的而奋斗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，在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困难面前不退缩，在压力面前不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屈服，在引诱面前不动摇。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古之成大事者，不惟有超世之才，亦必有坚韧不拔之志。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苏轼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坚持使平凡变得非凡。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稻盛和夫</a:t>
            </a: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21010" y="2639426"/>
            <a:ext cx="5090473" cy="106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人的抗压性能力不是天生的，加强意志品质的培养，磨炼人的意志力是增强抗压性的有效方法，也是减轻心理压力的重要心理基础。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233" b="4409"/>
          <a:stretch/>
        </p:blipFill>
        <p:spPr>
          <a:xfrm>
            <a:off x="5949601" y="1976624"/>
            <a:ext cx="5760642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494959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Picture 2" descr="C:\Users\user\Desktop\mzm02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1252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0" name="矩形 9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ea typeface="微软雅黑" pitchFamily="34" charset="-122"/>
              </a:rPr>
              <a:t>组织压力管理概述</a:t>
            </a:r>
            <a:endParaRPr lang="zh-CN" altLang="en-US" sz="3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3" name="文本占位符 5"/>
          <p:cNvSpPr txBox="1">
            <a:spLocks/>
          </p:cNvSpPr>
          <p:nvPr/>
        </p:nvSpPr>
        <p:spPr>
          <a:xfrm>
            <a:off x="5805586" y="3637511"/>
            <a:ext cx="4069933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请思考：您认为组织如何进行压力管理？</a:t>
            </a:r>
            <a:endParaRPr lang="zh-CN" altLang="en-US" sz="1600" b="0" dirty="0">
              <a:solidFill>
                <a:schemeClr val="bg1">
                  <a:lumMod val="8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8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125067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305087" y="202048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改善工作安排设计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3774583" y="2045129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2639426"/>
            <a:ext cx="5090473" cy="139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很多压力问题表面上看是员工感到压力问题，但实际上问题可能是出在工作的安排、设计上。因而，管理者要尽量改善工作安排设计，是工作达到合理有效。 </a:t>
            </a: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621010" y="4280174"/>
            <a:ext cx="5090473" cy="1625022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9601" y="1976624"/>
            <a:ext cx="5847730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94737" y="4389148"/>
            <a:ext cx="4892611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在英国，从伯明翰到伦敦需要三个小时的车程，但是巴士公司往往不是派一个司机驾驶全程，而是在半程的时候更换一次司机。这样既杜绝了疲劳驾驶，又减轻了司机的压力。</a:t>
            </a:r>
          </a:p>
        </p:txBody>
      </p:sp>
    </p:spTree>
    <p:extLst>
      <p:ext uri="{BB962C8B-B14F-4D97-AF65-F5344CB8AC3E}">
        <p14:creationId xmlns:p14="http://schemas.microsoft.com/office/powerpoint/2010/main" val="88616314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248122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4" y="2470650"/>
            <a:ext cx="41013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目标合理，平衡员工的工作与生活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5350160" y="249529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3103662"/>
            <a:ext cx="5090473" cy="282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无论某个员工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的能力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有多强，管理者都应该有节制的分配给他任务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。如果分配的工作太多，也会造成该员工心理上的不平衡以及身体上的疲劳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企业注重员工工作和生活的平衡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，才能够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提高员工满意度，降低员工缺勤率和流失率，还能够吸引高素质人才，从而最终使得企业提高效率，扩大产出。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9601" y="1976624"/>
            <a:ext cx="5847730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62928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3859863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5" y="3849285"/>
            <a:ext cx="28589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营造融洽的组织氛围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3816784" y="387393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4482297"/>
            <a:ext cx="509047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不定期组织开展文体活动，让组工干部在活动中交流情感、增进团结、提升素质，在劳逸结合中释放情绪、放松心情、缓解压力，真正做到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“快乐工作，健康生活”。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678" y="1976624"/>
            <a:ext cx="5850654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09821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3902062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5" y="3891484"/>
            <a:ext cx="3661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关怀员工，解决员工后顾之忧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4942204" y="391613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4524496"/>
            <a:ext cx="509047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从人本关怀的角度出发，多渠道帮助企业员工解决自身困境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及其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婚恋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购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房、子女上学、住宿、交通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等涉及员工最关心的问题，解决员工的后顾之忧。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677" y="1976624"/>
            <a:ext cx="5850655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54641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6602437" y="1612831"/>
            <a:ext cx="5589563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461771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7641791" y="1412776"/>
            <a:ext cx="42468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资料：员工帮助计划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85707" y="2090480"/>
            <a:ext cx="5112568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Employee Assistance Program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）又称员工帮助项目或员工援助项目，是由组织为员工设置的一套系统的、长期的福利与支持项目。其目的在于透过系统的需求发掘渠道，协助员工解决其生活及工作问题。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885707" y="4149874"/>
            <a:ext cx="5112568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如：工作适应、感情问题、法律诉讼等，帮助员工排除障碍，提高适应力，最终提升企业生产力。目前世界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强企业中，有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以上建立了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，在美国有将近四分之一的企业员工享受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1068795" y="160903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TextBox 10"/>
          <p:cNvSpPr>
            <a:spLocks noChangeArrowheads="1"/>
          </p:cNvSpPr>
          <p:nvPr/>
        </p:nvSpPr>
        <p:spPr bwMode="auto">
          <a:xfrm>
            <a:off x="1248815" y="1598456"/>
            <a:ext cx="42182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实施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，帮助员工排解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5547117" y="1623102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027" y="2379365"/>
            <a:ext cx="5334570" cy="355638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97180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56665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0" y="2"/>
            <a:ext cx="12204652" cy="120974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lIns="120966" tIns="60484" rIns="120966" bIns="6048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</a:endParaRP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4218" y="5212333"/>
            <a:ext cx="12200434" cy="1645669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lIns="120966" tIns="60484" rIns="120966" bIns="6048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</a:endParaRPr>
          </a:p>
        </p:txBody>
      </p:sp>
      <p:sp>
        <p:nvSpPr>
          <p:cNvPr id="2052" name="Text Box 10"/>
          <p:cNvSpPr txBox="1">
            <a:spLocks noChangeArrowheads="1"/>
          </p:cNvSpPr>
          <p:nvPr/>
        </p:nvSpPr>
        <p:spPr bwMode="auto">
          <a:xfrm>
            <a:off x="1629959" y="1453782"/>
            <a:ext cx="219024" cy="601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421" tIns="54213" rIns="108421" bIns="54213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606060"/>
              </a:solidFill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606060"/>
              </a:solidFill>
              <a:ea typeface="微软雅黑" pitchFamily="34" charset="-122"/>
            </a:endParaRPr>
          </a:p>
        </p:txBody>
      </p:sp>
      <p:sp>
        <p:nvSpPr>
          <p:cNvPr id="2053" name="Rectangle 12"/>
          <p:cNvSpPr>
            <a:spLocks noChangeArrowheads="1"/>
          </p:cNvSpPr>
          <p:nvPr/>
        </p:nvSpPr>
        <p:spPr bwMode="auto">
          <a:xfrm>
            <a:off x="10880443" y="116803"/>
            <a:ext cx="1309449" cy="1128400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lIns="120966" tIns="60484" rIns="120966" bIns="6048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</a:endParaRPr>
          </a:p>
        </p:txBody>
      </p:sp>
      <p:sp>
        <p:nvSpPr>
          <p:cNvPr id="2054" name="Rectangle 13"/>
          <p:cNvSpPr>
            <a:spLocks noChangeArrowheads="1"/>
          </p:cNvSpPr>
          <p:nvPr/>
        </p:nvSpPr>
        <p:spPr bwMode="auto">
          <a:xfrm>
            <a:off x="9866201" y="1228519"/>
            <a:ext cx="1024786" cy="936508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lIns="120966" tIns="60484" rIns="120966" bIns="6048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</a:endParaRPr>
          </a:p>
        </p:txBody>
      </p:sp>
      <p:sp>
        <p:nvSpPr>
          <p:cNvPr id="2055" name="Rectangle 14"/>
          <p:cNvSpPr>
            <a:spLocks noChangeArrowheads="1"/>
          </p:cNvSpPr>
          <p:nvPr/>
        </p:nvSpPr>
        <p:spPr bwMode="auto">
          <a:xfrm>
            <a:off x="9360135" y="821794"/>
            <a:ext cx="506067" cy="438011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lIns="120966" tIns="60484" rIns="120966" bIns="6048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</a:endParaRPr>
          </a:p>
        </p:txBody>
      </p:sp>
      <p:sp>
        <p:nvSpPr>
          <p:cNvPr id="2056" name="Rectangle 15"/>
          <p:cNvSpPr>
            <a:spLocks noChangeArrowheads="1"/>
          </p:cNvSpPr>
          <p:nvPr/>
        </p:nvSpPr>
        <p:spPr bwMode="auto">
          <a:xfrm>
            <a:off x="1096480" y="1430838"/>
            <a:ext cx="506067" cy="438011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lIns="120966" tIns="60484" rIns="120966" bIns="6048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</a:endParaRPr>
          </a:p>
        </p:txBody>
      </p:sp>
      <p:sp>
        <p:nvSpPr>
          <p:cNvPr id="2057" name="Line 16"/>
          <p:cNvSpPr>
            <a:spLocks noChangeShapeType="1"/>
          </p:cNvSpPr>
          <p:nvPr/>
        </p:nvSpPr>
        <p:spPr bwMode="auto">
          <a:xfrm>
            <a:off x="1338971" y="127232"/>
            <a:ext cx="16869" cy="1307775"/>
          </a:xfrm>
          <a:prstGeom prst="line">
            <a:avLst/>
          </a:prstGeom>
          <a:noFill/>
          <a:ln w="4445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0966" tIns="60484" rIns="120966" bIns="60484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</a:endParaRPr>
          </a:p>
        </p:txBody>
      </p:sp>
      <p:sp>
        <p:nvSpPr>
          <p:cNvPr id="2058" name="Rectangle 6"/>
          <p:cNvSpPr>
            <a:spLocks noChangeArrowheads="1"/>
          </p:cNvSpPr>
          <p:nvPr/>
        </p:nvSpPr>
        <p:spPr bwMode="auto">
          <a:xfrm>
            <a:off x="1355839" y="5214416"/>
            <a:ext cx="2511357" cy="152052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19286" tIns="62164" rIns="119286" bIns="6216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</a:endParaRPr>
          </a:p>
        </p:txBody>
      </p:sp>
      <p:sp>
        <p:nvSpPr>
          <p:cNvPr id="2059" name="Text Box 7"/>
          <p:cNvSpPr txBox="1">
            <a:spLocks noChangeArrowheads="1"/>
          </p:cNvSpPr>
          <p:nvPr/>
        </p:nvSpPr>
        <p:spPr bwMode="auto">
          <a:xfrm>
            <a:off x="1317886" y="5172701"/>
            <a:ext cx="5163992" cy="158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966" tIns="60484" rIns="120966" bIns="6048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500" b="1">
                <a:solidFill>
                  <a:srgbClr val="00B0F0"/>
                </a:solidFill>
                <a:ea typeface="黑体" pitchFamily="49" charset="-122"/>
              </a:rPr>
              <a:t>演绎</a:t>
            </a:r>
            <a:r>
              <a:rPr lang="zh-CN" altLang="en-US" sz="9500" b="1">
                <a:solidFill>
                  <a:srgbClr val="FAFAFA"/>
                </a:solidFill>
                <a:ea typeface="黑体" pitchFamily="49" charset="-122"/>
              </a:rPr>
              <a:t>精灵</a:t>
            </a:r>
          </a:p>
        </p:txBody>
      </p:sp>
      <p:sp>
        <p:nvSpPr>
          <p:cNvPr id="2060" name="Line 10"/>
          <p:cNvSpPr>
            <a:spLocks noChangeShapeType="1"/>
          </p:cNvSpPr>
          <p:nvPr/>
        </p:nvSpPr>
        <p:spPr bwMode="auto">
          <a:xfrm>
            <a:off x="6412293" y="6171786"/>
            <a:ext cx="4457608" cy="18771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0966" tIns="60484" rIns="120966" bIns="60484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</a:endParaRPr>
          </a:p>
        </p:txBody>
      </p:sp>
      <p:sp>
        <p:nvSpPr>
          <p:cNvPr id="2061" name="Text Box 11"/>
          <p:cNvSpPr txBox="1">
            <a:spLocks noChangeArrowheads="1"/>
          </p:cNvSpPr>
          <p:nvPr/>
        </p:nvSpPr>
        <p:spPr bwMode="auto">
          <a:xfrm>
            <a:off x="6454465" y="6190556"/>
            <a:ext cx="4037993" cy="368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966" tIns="60484" rIns="120966" bIns="6048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AFAFA"/>
                </a:solidFill>
                <a:latin typeface="微软雅黑" pitchFamily="34" charset="-122"/>
                <a:ea typeface="微软雅黑" pitchFamily="34" charset="-122"/>
              </a:rPr>
              <a:t>海量精品PPT模板下载站</a:t>
            </a:r>
          </a:p>
        </p:txBody>
      </p:sp>
      <p:sp>
        <p:nvSpPr>
          <p:cNvPr id="2062" name="Text Box 12"/>
          <p:cNvSpPr txBox="1">
            <a:spLocks noChangeArrowheads="1"/>
          </p:cNvSpPr>
          <p:nvPr/>
        </p:nvSpPr>
        <p:spPr bwMode="auto">
          <a:xfrm>
            <a:off x="6435487" y="5389621"/>
            <a:ext cx="5754405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966" tIns="60484" rIns="120966" bIns="6048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B0F0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  <a:hlinkClick r:id="rId2"/>
              </a:rPr>
              <a:t>http://www.yanyijingling.com</a:t>
            </a:r>
            <a:r>
              <a:rPr lang="zh-CN" altLang="en-US" smtClean="0">
                <a:solidFill>
                  <a:srgbClr val="FAFAFA"/>
                </a:solidFill>
                <a:latin typeface="Arial Black" pitchFamily="34" charset="0"/>
                <a:ea typeface="Arial Unicode MS" pitchFamily="34" charset="-122"/>
                <a:cs typeface="Arial Unicode MS" pitchFamily="34" charset="-122"/>
                <a:hlinkClick r:id="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AFAFA"/>
              </a:solidFill>
              <a:latin typeface="Arial Black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1577243" y="1453781"/>
            <a:ext cx="4723103" cy="41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0966" tIns="60484" rIns="120966" bIns="6048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00">
                <a:solidFill>
                  <a:srgbClr val="606060"/>
                </a:solidFill>
                <a:latin typeface="微软雅黑" pitchFamily="34" charset="-122"/>
                <a:ea typeface="微软雅黑" pitchFamily="34" charset="-122"/>
              </a:rPr>
              <a:t>每一份PPT都在8页以上，要做就做精品！</a:t>
            </a:r>
          </a:p>
        </p:txBody>
      </p:sp>
      <p:pic>
        <p:nvPicPr>
          <p:cNvPr id="2064" name="Picture 16" descr="QQ截图201411141543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010" y="2146256"/>
            <a:ext cx="1899861" cy="188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7" descr="u=540109111,3851301067&amp;fm=23&amp;gp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876" y="2146256"/>
            <a:ext cx="963637" cy="84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6" name="Picture 18" descr="2011101323132147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48" y="2219258"/>
            <a:ext cx="678973" cy="673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19" descr="IMG_428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336" y="2208827"/>
            <a:ext cx="1828168" cy="180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8" name="组合 1"/>
          <p:cNvGrpSpPr>
            <a:grpSpLocks/>
          </p:cNvGrpSpPr>
          <p:nvPr/>
        </p:nvGrpSpPr>
        <p:grpSpPr bwMode="auto">
          <a:xfrm>
            <a:off x="2403819" y="3962949"/>
            <a:ext cx="2150785" cy="292388"/>
            <a:chOff x="1809750" y="3016250"/>
            <a:chExt cx="1619250" cy="222540"/>
          </a:xfrm>
        </p:grpSpPr>
        <p:sp>
          <p:nvSpPr>
            <p:cNvPr id="2074" name="Text Box 20"/>
            <p:cNvSpPr txBox="1">
              <a:spLocks noChangeArrowheads="1"/>
            </p:cNvSpPr>
            <p:nvPr/>
          </p:nvSpPr>
          <p:spPr bwMode="auto">
            <a:xfrm>
              <a:off x="1809750" y="3016250"/>
              <a:ext cx="1619250" cy="22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 精选PPT模板免费分享</a:t>
              </a:r>
            </a:p>
          </p:txBody>
        </p:sp>
        <p:sp>
          <p:nvSpPr>
            <p:cNvPr id="2075" name="Rectangle 21"/>
            <p:cNvSpPr>
              <a:spLocks noChangeArrowheads="1"/>
            </p:cNvSpPr>
            <p:nvPr/>
          </p:nvSpPr>
          <p:spPr bwMode="auto">
            <a:xfrm>
              <a:off x="1905000" y="3038475"/>
              <a:ext cx="1377950" cy="184150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00">
                <a:solidFill>
                  <a:srgbClr val="000000"/>
                </a:solidFill>
              </a:endParaRPr>
            </a:p>
          </p:txBody>
        </p:sp>
      </p:grpSp>
      <p:sp>
        <p:nvSpPr>
          <p:cNvPr id="2069" name="Rectangle 22"/>
          <p:cNvSpPr>
            <a:spLocks noChangeArrowheads="1"/>
          </p:cNvSpPr>
          <p:nvPr/>
        </p:nvSpPr>
        <p:spPr bwMode="auto">
          <a:xfrm>
            <a:off x="7510879" y="3994245"/>
            <a:ext cx="1864014" cy="287836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0966" tIns="60484" rIns="120966" bIns="6048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</a:endParaRPr>
          </a:p>
        </p:txBody>
      </p:sp>
      <p:sp>
        <p:nvSpPr>
          <p:cNvPr id="2070" name="Text Box 23"/>
          <p:cNvSpPr txBox="1">
            <a:spLocks noChangeArrowheads="1"/>
          </p:cNvSpPr>
          <p:nvPr/>
        </p:nvSpPr>
        <p:spPr bwMode="auto">
          <a:xfrm>
            <a:off x="7409667" y="3975473"/>
            <a:ext cx="2084898" cy="3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20966" tIns="60484" rIns="120966" bIns="6048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不定期赠送精品PPT模板</a:t>
            </a:r>
          </a:p>
        </p:txBody>
      </p:sp>
      <p:sp>
        <p:nvSpPr>
          <p:cNvPr id="2071" name="Text Box 27"/>
          <p:cNvSpPr txBox="1">
            <a:spLocks noChangeArrowheads="1"/>
          </p:cNvSpPr>
          <p:nvPr/>
        </p:nvSpPr>
        <p:spPr bwMode="auto">
          <a:xfrm>
            <a:off x="7017465" y="4488571"/>
            <a:ext cx="3795478" cy="41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20966" tIns="60484" rIns="120966" bIns="6048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00">
                <a:solidFill>
                  <a:srgbClr val="000000"/>
                </a:solidFill>
                <a:ea typeface="微软雅黑" pitchFamily="34" charset="-122"/>
              </a:rPr>
              <a:t>微信公众号: </a:t>
            </a:r>
            <a:r>
              <a:rPr lang="zh-CN" altLang="en-US" sz="19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演绎精灵（pptelf）</a:t>
            </a:r>
          </a:p>
        </p:txBody>
      </p:sp>
      <p:sp>
        <p:nvSpPr>
          <p:cNvPr id="2072" name="Text Box 28"/>
          <p:cNvSpPr txBox="1">
            <a:spLocks noChangeArrowheads="1"/>
          </p:cNvSpPr>
          <p:nvPr/>
        </p:nvSpPr>
        <p:spPr bwMode="auto">
          <a:xfrm>
            <a:off x="1086728" y="2258887"/>
            <a:ext cx="490516" cy="2596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vert="eaVert" lIns="120966" tIns="60484" rIns="120966" bIns="6048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  <a:ea typeface="微软雅黑" pitchFamily="34" charset="-122"/>
              </a:rPr>
              <a:t>扫一扫：关注我们</a:t>
            </a:r>
          </a:p>
        </p:txBody>
      </p:sp>
      <p:sp>
        <p:nvSpPr>
          <p:cNvPr id="2073" name="TextBox 28"/>
          <p:cNvSpPr txBox="1">
            <a:spLocks noChangeArrowheads="1"/>
          </p:cNvSpPr>
          <p:nvPr/>
        </p:nvSpPr>
        <p:spPr bwMode="auto">
          <a:xfrm>
            <a:off x="2015834" y="4484400"/>
            <a:ext cx="3390650" cy="583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966" tIns="60484" rIns="120966" bIns="60484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QQ分享交流群</a:t>
            </a:r>
            <a:r>
              <a:rPr lang="en-US" altLang="zh-CN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en-US" altLang="zh-CN" sz="15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202145845</a:t>
            </a:r>
            <a:endParaRPr lang="en-US" altLang="zh-CN" sz="15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QQ分享交流群</a:t>
            </a:r>
            <a:r>
              <a:rPr lang="en-US" altLang="zh-CN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en-US" altLang="zh-CN" sz="15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422208004</a:t>
            </a:r>
            <a:endParaRPr lang="zh-CN" altLang="en-US" sz="15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979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360云盘\03-doing\课件升级\普华永道美女硕士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0364" y="1612831"/>
            <a:ext cx="2484409" cy="30960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维护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身心健康，避免极端情况发生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F:\360云盘\03-doing\课件升级\奥美员工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15543" y="1612831"/>
            <a:ext cx="2484943" cy="30960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379562" y="4988504"/>
            <a:ext cx="11292370" cy="107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长期忍受精神压力，生病概率会增加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过</a:t>
            </a:r>
            <a:r>
              <a:rPr lang="zh-CN" altLang="zh-CN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劳死、猝死、抑郁症、自杀、焦虑</a:t>
            </a:r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等几乎全都来自于</a:t>
            </a:r>
            <a:r>
              <a:rPr lang="zh-CN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8928" y="1648139"/>
            <a:ext cx="631453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岁华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为员工胡新宇连续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加班一月因病不治身亡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岁中兴员工程明出差死亡，疑为“过劳死”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，普华永道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岁女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硕士入职半年猝死，或因过劳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2012.4.10-20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，深圳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接报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例中青年猝死的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病例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公司李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铮突发心脏病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猝死，曾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连续加班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一个月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统计指出：我国每年猝死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人数达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76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白领亚健康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183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抗压能力，助力职业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F:\360云盘\02-个人资料\！PPT图片及版面资源\05-PPT精选插图\01-生活类\06-食品\草莓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607" y="1668445"/>
            <a:ext cx="6841140" cy="42757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392144" y="1627837"/>
            <a:ext cx="4680519" cy="133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“草莓人”是用来比喻一些抗压能力差的职场新人，因为他们和草莓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一样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看起来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光鲜亮丽，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但却不堪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392143" y="4771528"/>
            <a:ext cx="4680519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无论是职场新人还是资深老员工，都可以通过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科学的压力管理方法，来提升个人的抗压能力，从而实现职业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飞跃。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397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0" name="Picture 2" descr="C:\Users\user\Desktop\10010-120410235247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1249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ysClr val="window" lastClr="CCE8CF"/>
            </a:solidFill>
          </a:ln>
          <a:effectLst/>
          <a:extLst/>
        </p:spPr>
      </p:pic>
      <p:sp>
        <p:nvSpPr>
          <p:cNvPr id="24" name="矩形 23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0"/>
              </a:spcBef>
            </a:pPr>
            <a:r>
              <a:rPr lang="zh-CN" altLang="en-US" sz="3200" dirty="0">
                <a:solidFill>
                  <a:prstClr val="white"/>
                </a:solidFill>
                <a:ea typeface="微软雅黑" pitchFamily="34" charset="-122"/>
              </a:rPr>
              <a:t>压力管理知识概述</a:t>
            </a:r>
          </a:p>
        </p:txBody>
      </p:sp>
      <p:sp>
        <p:nvSpPr>
          <p:cNvPr id="27" name="文本占位符 5"/>
          <p:cNvSpPr txBox="1">
            <a:spLocks/>
          </p:cNvSpPr>
          <p:nvPr/>
        </p:nvSpPr>
        <p:spPr>
          <a:xfrm>
            <a:off x="5805587" y="3637511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prstClr val="white">
                    <a:lumMod val="85000"/>
                  </a:prstClr>
                </a:solidFill>
                <a:ea typeface="微软雅黑" pitchFamily="34" charset="-122"/>
              </a:rPr>
              <a:t>压力源，压力的正面作用和负面影响</a:t>
            </a:r>
          </a:p>
        </p:txBody>
      </p:sp>
      <p:sp>
        <p:nvSpPr>
          <p:cNvPr id="28" name="矩形 27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60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/>
      <p:bldP spid="27" grpId="0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如何理解压力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 descr="C:\Documents and Settings\t11318\My Documents\Downloads\267874-1309101322419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607" y="2392339"/>
            <a:ext cx="5392344" cy="3591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04608" y="1627837"/>
            <a:ext cx="11668056" cy="45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压力源于物理学术语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，指负荷。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二十世纪三、四十年代，美国生理学家坎农最先将压力这一概念应用于社会领域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8636" y="2392339"/>
            <a:ext cx="5700322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当刺激事件打破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了原有的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平衡和负荷能力，或者超过了个体的能力所及，就会体会到压力。我们可以从如下两个方面去理解压力：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238636" y="4205813"/>
            <a:ext cx="5700322" cy="163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是一种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主观的感受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，是指面对某些事件或环境时在心理上的紧迫感或紧张感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的大小既取决于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压力源的大小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又取决于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个人身心承受压力的强弱程度</a:t>
            </a:r>
            <a:r>
              <a:rPr lang="zh-CN" altLang="en-US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8660934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AFAFA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CFCFC"/>
      </a:accent3>
      <a:accent4>
        <a:srgbClr val="000000"/>
      </a:accent4>
      <a:accent5>
        <a:srgbClr val="E4ECF8"/>
      </a:accent5>
      <a:accent6>
        <a:srgbClr val="2D2D8A"/>
      </a:accent6>
      <a:hlink>
        <a:srgbClr val="FAFAFA"/>
      </a:hlink>
      <a:folHlink>
        <a:srgbClr val="00B0F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6">
        <a:dk1>
          <a:srgbClr val="000000"/>
        </a:dk1>
        <a:lt1>
          <a:srgbClr val="FAFAFA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CFCFC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5248</Words>
  <Application>Microsoft Office PowerPoint</Application>
  <PresentationFormat>自定义</PresentationFormat>
  <Paragraphs>382</Paragraphs>
  <Slides>59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59</vt:i4>
      </vt:variant>
    </vt:vector>
  </HeadingPairs>
  <TitlesOfParts>
    <vt:vector size="61" baseType="lpstr"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标准样式</dc:title>
  <dc:creator>@teliss</dc:creator>
  <cp:lastModifiedBy>User</cp:lastModifiedBy>
  <cp:revision>294</cp:revision>
  <dcterms:created xsi:type="dcterms:W3CDTF">2013-09-24T22:36:17Z</dcterms:created>
  <dcterms:modified xsi:type="dcterms:W3CDTF">2015-04-21T06:06:42Z</dcterms:modified>
</cp:coreProperties>
</file>