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1"/>
  </p:notesMasterIdLst>
  <p:handoutMasterIdLst>
    <p:handoutMasterId r:id="rId22"/>
  </p:handoutMasterIdLst>
  <p:sldIdLst>
    <p:sldId id="277" r:id="rId3"/>
    <p:sldId id="287" r:id="rId4"/>
    <p:sldId id="299" r:id="rId5"/>
    <p:sldId id="285" r:id="rId6"/>
    <p:sldId id="286" r:id="rId7"/>
    <p:sldId id="292" r:id="rId8"/>
    <p:sldId id="289" r:id="rId9"/>
    <p:sldId id="296" r:id="rId10"/>
    <p:sldId id="301" r:id="rId11"/>
    <p:sldId id="302" r:id="rId12"/>
    <p:sldId id="303" r:id="rId13"/>
    <p:sldId id="306" r:id="rId14"/>
    <p:sldId id="305" r:id="rId15"/>
    <p:sldId id="309" r:id="rId16"/>
    <p:sldId id="308" r:id="rId17"/>
    <p:sldId id="307" r:id="rId18"/>
    <p:sldId id="310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2013"/>
    <a:srgbClr val="E1DBCA"/>
    <a:srgbClr val="CD1F06"/>
    <a:srgbClr val="2B2B29"/>
    <a:srgbClr val="FF3300"/>
    <a:srgbClr val="DB2914"/>
    <a:srgbClr val="A85229"/>
    <a:srgbClr val="B26743"/>
    <a:srgbClr val="DED9C7"/>
    <a:srgbClr val="DFD2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299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65DD71D7-55AC-46BD-81B3-09AB2F9EFBD8}" type="datetimeFigureOut">
              <a:rPr lang="en-US" altLang="zh-CN" smtClean="0">
                <a:ea typeface="Microsoft YaHei UI" panose="020B0503020204020204" pitchFamily="34" charset="-122"/>
              </a:rPr>
              <a:t>5/27/2018</a:t>
            </a:fld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2840BD58-3BFF-4EAF-BB8B-AC67FE801E47}" type="slidenum">
              <a:rPr lang="zh-CN" smtClean="0">
                <a:ea typeface="Microsoft YaHei UI" panose="020B0503020204020204" pitchFamily="34" charset="-122"/>
              </a:rPr>
              <a:t>‹#›</a:t>
            </a:fld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1F89424F-BB59-4F4E-9822-4CA3E770FFD2}" type="datetimeFigureOut">
              <a:rPr lang="en-US" altLang="zh-CN" smtClean="0"/>
              <a:pPr/>
              <a:t>5/27/2018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>
                <a:ea typeface="Microsoft YaHei UI" panose="020B0503020204020204" pitchFamily="34" charset="-122"/>
              </a:defRPr>
            </a:lvl1pPr>
          </a:lstStyle>
          <a:p>
            <a:fld id="{68322CDD-9D6C-4F63-9EC2-648226624108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1"/>
        </a:solidFill>
        <a:latin typeface="+mn-lt"/>
        <a:ea typeface="Microsoft YaHei UI" panose="020B0503020204020204" pitchFamily="34" charset="-122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66800" y="2606040"/>
            <a:ext cx="10058400" cy="2743200"/>
          </a:xfrm>
        </p:spPr>
        <p:txBody>
          <a:bodyPr lIns="36000" tIns="18000" rIns="36000" bIns="18000" anchor="ctr">
            <a:normAutofit/>
          </a:bodyPr>
          <a:lstStyle>
            <a:lvl1pPr algn="ctr" latinLnBrk="0">
              <a:lnSpc>
                <a:spcPct val="100000"/>
              </a:lnSpc>
              <a:defRPr lang="zh-CN" sz="65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66800" y="5360437"/>
            <a:ext cx="10058400" cy="365760"/>
          </a:xfrm>
        </p:spPr>
        <p:txBody>
          <a:bodyPr>
            <a:normAutofit/>
          </a:bodyPr>
          <a:lstStyle>
            <a:lvl1pPr marL="0" indent="0" algn="l" latinLnBrk="0">
              <a:spcBef>
                <a:spcPts val="0"/>
              </a:spcBef>
              <a:buNone/>
              <a:defRPr lang="zh-CN"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 latinLnBrk="0">
              <a:buNone/>
              <a:defRPr lang="zh-CN" sz="2000"/>
            </a:lvl2pPr>
            <a:lvl3pPr marL="914400" indent="0" algn="ctr" latinLnBrk="0">
              <a:buNone/>
              <a:defRPr lang="zh-CN" sz="1800"/>
            </a:lvl3pPr>
            <a:lvl4pPr marL="1371600" indent="0" algn="ctr" latinLnBrk="0">
              <a:buNone/>
              <a:defRPr lang="zh-CN" sz="1600"/>
            </a:lvl4pPr>
            <a:lvl5pPr marL="1828800" indent="0" algn="ctr" latinLnBrk="0">
              <a:buNone/>
              <a:defRPr lang="zh-CN" sz="1600"/>
            </a:lvl5pPr>
            <a:lvl6pPr marL="2286000" indent="0" algn="ctr" latinLnBrk="0">
              <a:buNone/>
              <a:defRPr lang="zh-CN" sz="1600"/>
            </a:lvl6pPr>
            <a:lvl7pPr marL="2743200" indent="0" algn="ctr" latinLnBrk="0">
              <a:buNone/>
              <a:defRPr lang="zh-CN" sz="1600"/>
            </a:lvl7pPr>
            <a:lvl8pPr marL="3200400" indent="0" algn="ctr" latinLnBrk="0">
              <a:buNone/>
              <a:defRPr lang="zh-CN" sz="1600"/>
            </a:lvl8pPr>
            <a:lvl9pPr marL="3657600" indent="0" algn="ctr" latinLnBrk="0">
              <a:buNone/>
              <a:defRPr lang="zh-CN"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25000" y="382230"/>
            <a:ext cx="1371600" cy="556136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95400" y="382230"/>
            <a:ext cx="7863840" cy="556137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1565829"/>
            <a:ext cx="5943600" cy="4114800"/>
          </a:xfrm>
        </p:spPr>
        <p:txBody>
          <a:bodyPr anchor="b">
            <a:normAutofit/>
          </a:bodyPr>
          <a:lstStyle>
            <a:lvl1pPr latinLnBrk="0">
              <a:lnSpc>
                <a:spcPct val="100000"/>
              </a:lnSpc>
              <a:defRPr lang="zh-CN"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6801" y="5682343"/>
            <a:ext cx="5943600" cy="410547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200" b="1" cap="all" baseline="0"/>
            </a:lvl1pPr>
            <a:lvl2pPr marL="457200" indent="0" latinLnBrk="0">
              <a:buNone/>
              <a:defRPr lang="zh-CN" sz="2000"/>
            </a:lvl2pPr>
            <a:lvl3pPr marL="914400" indent="0" latinLnBrk="0">
              <a:buNone/>
              <a:defRPr lang="zh-CN" sz="1800"/>
            </a:lvl3pPr>
            <a:lvl4pPr marL="1371600" indent="0" latinLnBrk="0">
              <a:buNone/>
              <a:defRPr lang="zh-CN" sz="1600"/>
            </a:lvl4pPr>
            <a:lvl5pPr marL="1828800" indent="0" latinLnBrk="0">
              <a:buNone/>
              <a:defRPr lang="zh-CN" sz="1600"/>
            </a:lvl5pPr>
            <a:lvl6pPr marL="2286000" indent="0" latinLnBrk="0">
              <a:buNone/>
              <a:defRPr lang="zh-CN" sz="1600"/>
            </a:lvl6pPr>
            <a:lvl7pPr marL="2743200" indent="0" latinLnBrk="0">
              <a:buNone/>
              <a:defRPr lang="zh-CN" sz="1600"/>
            </a:lvl7pPr>
            <a:lvl8pPr marL="3200400" indent="0" latinLnBrk="0">
              <a:buNone/>
              <a:defRPr lang="zh-CN" sz="1600"/>
            </a:lvl8pPr>
            <a:lvl9pPr marL="3657600" indent="0" latinLnBrk="0">
              <a:buNone/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95400" y="1825625"/>
            <a:ext cx="4724400" cy="4117975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4724400" cy="4117975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800"/>
            </a:lvl6pPr>
            <a:lvl7pPr latinLnBrk="0">
              <a:defRPr lang="zh-CN" sz="1800"/>
            </a:lvl7pPr>
            <a:lvl8pPr latinLnBrk="0">
              <a:defRPr lang="zh-CN" sz="1800"/>
            </a:lvl8pPr>
            <a:lvl9pPr latinLnBrk="0">
              <a:defRPr lang="zh-CN"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727448" cy="64135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 cap="all" baseline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95400" y="2470151"/>
            <a:ext cx="4727448" cy="347345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7628" y="1828800"/>
            <a:ext cx="4727448" cy="64135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CN" sz="2000" b="1" cap="all" baseline="0"/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9152" y="2470151"/>
            <a:ext cx="4727448" cy="347345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9601" y="2514600"/>
            <a:ext cx="3474720" cy="1600200"/>
          </a:xfrm>
        </p:spPr>
        <p:txBody>
          <a:bodyPr anchor="b"/>
          <a:lstStyle>
            <a:lvl1pPr latinLnBrk="0">
              <a:defRPr lang="zh-CN"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0302" y="685800"/>
            <a:ext cx="6126480" cy="54864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2000"/>
            </a:lvl6pPr>
            <a:lvl7pPr latinLnBrk="0">
              <a:defRPr lang="zh-CN" sz="2000"/>
            </a:lvl7pPr>
            <a:lvl8pPr latinLnBrk="0">
              <a:defRPr lang="zh-CN" sz="2000"/>
            </a:lvl8pPr>
            <a:lvl9pPr latinLnBrk="0">
              <a:defRPr lang="zh-CN"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 latinLnBrk="0">
              <a:spcBef>
                <a:spcPts val="8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29600" y="2514600"/>
            <a:ext cx="3474720" cy="1600200"/>
          </a:xfrm>
        </p:spPr>
        <p:txBody>
          <a:bodyPr anchor="b"/>
          <a:lstStyle>
            <a:lvl1pPr latinLnBrk="0">
              <a:defRPr lang="zh-CN"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68580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 latinLnBrk="0">
              <a:buNone/>
              <a:defRPr lang="zh-CN" sz="2400"/>
            </a:lvl1pPr>
            <a:lvl2pPr marL="457200" indent="0" latinLnBrk="0">
              <a:buNone/>
              <a:defRPr lang="zh-CN" sz="2800"/>
            </a:lvl2pPr>
            <a:lvl3pPr marL="914400" indent="0" latinLnBrk="0">
              <a:buNone/>
              <a:defRPr lang="zh-CN" sz="2400"/>
            </a:lvl3pPr>
            <a:lvl4pPr marL="1371600" indent="0" latinLnBrk="0">
              <a:buNone/>
              <a:defRPr lang="zh-CN" sz="2000"/>
            </a:lvl4pPr>
            <a:lvl5pPr marL="1828800" indent="0" latinLnBrk="0">
              <a:buNone/>
              <a:defRPr lang="zh-CN" sz="2000"/>
            </a:lvl5pPr>
            <a:lvl6pPr marL="2286000" indent="0" latinLnBrk="0">
              <a:buNone/>
              <a:defRPr lang="zh-CN" sz="2000"/>
            </a:lvl6pPr>
            <a:lvl7pPr marL="2743200" indent="0" latinLnBrk="0">
              <a:buNone/>
              <a:defRPr lang="zh-CN" sz="2000"/>
            </a:lvl7pPr>
            <a:lvl8pPr marL="3200400" indent="0" latinLnBrk="0">
              <a:buNone/>
              <a:defRPr lang="zh-CN" sz="2000"/>
            </a:lvl8pPr>
            <a:lvl9pPr marL="3657600" indent="0" latinLnBrk="0">
              <a:buNone/>
              <a:defRPr lang="zh-CN" sz="2000"/>
            </a:lvl9pPr>
          </a:lstStyle>
          <a:p>
            <a:r>
              <a:rPr lang="zh-CN" altLang="en-US" smtClean="0"/>
              <a:t>单击图标添加图片</a:t>
            </a:r>
            <a:endParaRPr 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 latinLnBrk="0">
              <a:spcBef>
                <a:spcPts val="800"/>
              </a:spcBef>
              <a:buNone/>
              <a:defRPr lang="zh-CN" sz="1800"/>
            </a:lvl1pPr>
            <a:lvl2pPr marL="457200" indent="0" latinLnBrk="0">
              <a:buNone/>
              <a:defRPr lang="zh-CN" sz="1400"/>
            </a:lvl2pPr>
            <a:lvl3pPr marL="914400" indent="0" latinLnBrk="0">
              <a:buNone/>
              <a:defRPr lang="zh-CN" sz="1200"/>
            </a:lvl3pPr>
            <a:lvl4pPr marL="1371600" indent="0" latinLnBrk="0">
              <a:buNone/>
              <a:defRPr lang="zh-CN" sz="1000"/>
            </a:lvl4pPr>
            <a:lvl5pPr marL="1828800" indent="0" latinLnBrk="0">
              <a:buNone/>
              <a:defRPr lang="zh-CN" sz="1000"/>
            </a:lvl5pPr>
            <a:lvl6pPr marL="2286000" indent="0" latinLnBrk="0">
              <a:buNone/>
              <a:defRPr lang="zh-CN" sz="1000"/>
            </a:lvl6pPr>
            <a:lvl7pPr marL="2743200" indent="0" latinLnBrk="0">
              <a:buNone/>
              <a:defRPr lang="zh-CN" sz="1000"/>
            </a:lvl7pPr>
            <a:lvl8pPr marL="3200400" indent="0" latinLnBrk="0">
              <a:buNone/>
              <a:defRPr lang="zh-CN" sz="1000"/>
            </a:lvl8pPr>
            <a:lvl9pPr marL="3657600" indent="0" latinLnBrk="0">
              <a:buNone/>
              <a:defRPr lang="zh-CN"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dirty="0"/>
              <a:t>单击此处编辑母版文本样式</a:t>
            </a:r>
          </a:p>
          <a:p>
            <a:pPr lvl="1"/>
            <a:r>
              <a:rPr lang="zh-CN" dirty="0"/>
              <a:t>第二级</a:t>
            </a:r>
          </a:p>
          <a:p>
            <a:pPr lvl="2"/>
            <a:r>
              <a:rPr lang="zh-CN" dirty="0"/>
              <a:t>第三级</a:t>
            </a:r>
          </a:p>
          <a:p>
            <a:pPr lvl="3"/>
            <a:r>
              <a:rPr lang="zh-CN" dirty="0"/>
              <a:t>第四级</a:t>
            </a:r>
          </a:p>
          <a:p>
            <a:pPr lvl="4"/>
            <a:r>
              <a:rPr lang="zh-CN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556170" y="6419462"/>
            <a:ext cx="1351383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295400" y="6419462"/>
            <a:ext cx="51816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198358" y="6419462"/>
            <a:ext cx="69824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ea typeface="Microsoft YaHei UI" panose="020B0503020204020204" pitchFamily="34" charset="-122"/>
              </a:defRPr>
            </a:lvl1pPr>
          </a:lstStyle>
          <a:p>
            <a:fld id="{E31375A4-56A4-47D6-9801-1991572033F7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dirty="0"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Microsoft YaHei UI" panose="020B0503020204020204" pitchFamily="34" charset="-122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lang="zh-CN" sz="20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lang="zh-CN" sz="18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6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Microsoft YaHei UI" panose="020B0503020204020204" pitchFamily="34" charset="-122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514A40"/>
                </a:solidFill>
              </a:rPr>
              <a:t>毛泽东思想</a:t>
            </a:r>
            <a:endParaRPr lang="zh-CN" dirty="0">
              <a:solidFill>
                <a:srgbClr val="514A4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12</a:t>
            </a:r>
            <a:r>
              <a:rPr lang="zh-CN" altLang="en-US" dirty="0" smtClean="0"/>
              <a:t>建筑学第二小组</a:t>
            </a:r>
            <a:r>
              <a:rPr lang="en-US" altLang="zh-CN" dirty="0" smtClean="0"/>
              <a:t>18~34</a:t>
            </a:r>
            <a:endParaRPr 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83087"/>
            <a:ext cx="4513197" cy="534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2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43" y="1603652"/>
            <a:ext cx="1082915" cy="9586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269" y="1634598"/>
            <a:ext cx="1681205" cy="927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238" y="1514385"/>
            <a:ext cx="2838173" cy="10478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26479" y="59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日常变化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777" y="3570946"/>
            <a:ext cx="1665044" cy="16822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052" y="3573406"/>
            <a:ext cx="1670481" cy="168846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938" y="3802612"/>
            <a:ext cx="2240833" cy="1459262"/>
          </a:xfrm>
          <a:prstGeom prst="rect">
            <a:avLst/>
          </a:prstGeom>
        </p:spPr>
      </p:pic>
      <p:sp>
        <p:nvSpPr>
          <p:cNvPr id="12" name="右箭头 11"/>
          <p:cNvSpPr/>
          <p:nvPr/>
        </p:nvSpPr>
        <p:spPr>
          <a:xfrm>
            <a:off x="3747736" y="1944710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811334" y="1889769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3747735" y="4523613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6809703" y="4523613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281825" y="62590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出行</a:t>
            </a:r>
            <a:endParaRPr lang="zh-CN" altLang="en-US" sz="3600" dirty="0"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758" y="274343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电视</a:t>
            </a:r>
            <a:endParaRPr lang="zh-CN" altLang="en-US" sz="3600" dirty="0"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8808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4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26479" y="59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日常变化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3747736" y="1944710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6811334" y="1889769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3747735" y="4523613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6809703" y="4523613"/>
            <a:ext cx="558601" cy="3863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448" y="1305893"/>
            <a:ext cx="801453" cy="23053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887" y="1537713"/>
            <a:ext cx="741469" cy="21327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636" y="1718018"/>
            <a:ext cx="907134" cy="260928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289" y="4264436"/>
            <a:ext cx="544936" cy="144181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005" y="4113709"/>
            <a:ext cx="1343913" cy="159253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115" y="4340626"/>
            <a:ext cx="689011" cy="136562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281825" y="62590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衣着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308061" y="328803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Adobe 繁黑體 Std B" panose="020B0700000000000000" pitchFamily="34" charset="-128"/>
                <a:ea typeface="Adobe 繁黑體 Std B" panose="020B0700000000000000" pitchFamily="34" charset="-128"/>
              </a:rPr>
              <a:t>手机</a:t>
            </a:r>
            <a:endParaRPr lang="zh-CN" altLang="en-US" sz="3600" dirty="0">
              <a:latin typeface="Adobe 繁黑體 Std B" panose="020B0700000000000000" pitchFamily="34" charset="-128"/>
              <a:ea typeface="Adobe 繁黑體 Std B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6354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52" y="384302"/>
            <a:ext cx="5964645" cy="550525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190183" y="2022906"/>
            <a:ext cx="2034865" cy="2098333"/>
          </a:xfrm>
          <a:prstGeom prst="ellipse">
            <a:avLst/>
          </a:prstGeom>
          <a:solidFill>
            <a:srgbClr val="E1DBC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6479" y="5908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有利有弊</a:t>
            </a:r>
          </a:p>
        </p:txBody>
      </p:sp>
    </p:spTree>
    <p:extLst>
      <p:ext uri="{BB962C8B-B14F-4D97-AF65-F5344CB8AC3E}">
        <p14:creationId xmlns:p14="http://schemas.microsoft.com/office/powerpoint/2010/main" val="186878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683" y="2440815"/>
            <a:ext cx="10058400" cy="35337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162" y="526679"/>
            <a:ext cx="5382399" cy="110893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71834" y="121607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环境破坏，引发更多疾病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53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397" y="2660746"/>
            <a:ext cx="3149206" cy="1536508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330920" y="1548010"/>
            <a:ext cx="3530159" cy="5166115"/>
            <a:chOff x="4330920" y="1548010"/>
            <a:chExt cx="3530159" cy="516611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0920" y="1548010"/>
              <a:ext cx="3530159" cy="3530159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613356" y="6190905"/>
              <a:ext cx="30572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/>
                <a:t>食品安全问题频发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379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674254"/>
            <a:ext cx="12192000" cy="3425780"/>
          </a:xfrm>
          <a:prstGeom prst="rect">
            <a:avLst/>
          </a:prstGeom>
          <a:solidFill>
            <a:schemeClr val="tx2">
              <a:lumMod val="95000"/>
              <a:lumOff val="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4016" cy="36060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64466" y="81116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CD1F06"/>
                </a:solidFill>
              </a:rPr>
              <a:t>富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-32016" y="1803042"/>
            <a:ext cx="12224016" cy="3606085"/>
            <a:chOff x="-32016" y="1803042"/>
            <a:chExt cx="12224016" cy="360608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016" y="1803042"/>
              <a:ext cx="12224016" cy="360608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5596482" y="3722201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 smtClean="0"/>
                <a:t>贫</a:t>
              </a:r>
              <a:endParaRPr lang="zh-CN" altLang="en-US" sz="6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948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623" y="482935"/>
            <a:ext cx="5598839" cy="54469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1834" y="1216075"/>
            <a:ext cx="4493538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外国资产与权力寻租结合</a:t>
            </a: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800" dirty="0" smtClean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掠夺式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开发自然资源</a:t>
            </a:r>
          </a:p>
        </p:txBody>
      </p:sp>
    </p:spTree>
    <p:extLst>
      <p:ext uri="{BB962C8B-B14F-4D97-AF65-F5344CB8AC3E}">
        <p14:creationId xmlns:p14="http://schemas.microsoft.com/office/powerpoint/2010/main" val="80978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339" y="604638"/>
            <a:ext cx="2099798" cy="488158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382" y="-16498"/>
            <a:ext cx="1589239" cy="687449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365324" y="3353417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不</a:t>
            </a:r>
            <a:r>
              <a:rPr lang="zh-CN" altLang="en-US" sz="2400" b="1" dirty="0"/>
              <a:t>可</a:t>
            </a:r>
            <a:r>
              <a:rPr lang="zh-CN" altLang="en-US" sz="2400" b="1" dirty="0" smtClean="0"/>
              <a:t>忽视</a:t>
            </a:r>
            <a:endParaRPr lang="zh-CN" altLang="en-US" sz="2400" b="1" dirty="0"/>
          </a:p>
        </p:txBody>
      </p:sp>
      <p:sp>
        <p:nvSpPr>
          <p:cNvPr id="10" name="右箭头 9"/>
          <p:cNvSpPr/>
          <p:nvPr/>
        </p:nvSpPr>
        <p:spPr>
          <a:xfrm>
            <a:off x="8613360" y="3420750"/>
            <a:ext cx="540913" cy="327001"/>
          </a:xfrm>
          <a:prstGeom prst="rightArrow">
            <a:avLst/>
          </a:prstGeom>
          <a:solidFill>
            <a:srgbClr val="1E2013"/>
          </a:solidFill>
          <a:ln>
            <a:solidFill>
              <a:srgbClr val="1E2013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6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37" y="412124"/>
            <a:ext cx="4121180" cy="60852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995" y="2307064"/>
            <a:ext cx="7911111" cy="488888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100147" y="1461890"/>
            <a:ext cx="2202287" cy="1275008"/>
            <a:chOff x="3721994" y="1687133"/>
            <a:chExt cx="2202287" cy="1275008"/>
          </a:xfrm>
        </p:grpSpPr>
        <p:sp>
          <p:nvSpPr>
            <p:cNvPr id="14" name="云形标注 13"/>
            <p:cNvSpPr/>
            <p:nvPr/>
          </p:nvSpPr>
          <p:spPr>
            <a:xfrm>
              <a:off x="3721994" y="1687133"/>
              <a:ext cx="2202287" cy="1275008"/>
            </a:xfrm>
            <a:prstGeom prst="cloudCallout">
              <a:avLst/>
            </a:prstGeom>
            <a:noFill/>
            <a:ln w="28575">
              <a:solidFill>
                <a:schemeClr val="tx2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 rot="21015601">
              <a:off x="4115254" y="201028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2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  <a:endParaRPr lang="zh-CN" altLang="en-US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423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箭头连接符 38"/>
          <p:cNvCxnSpPr/>
          <p:nvPr/>
        </p:nvCxnSpPr>
        <p:spPr>
          <a:xfrm flipV="1">
            <a:off x="1036166" y="2643968"/>
            <a:ext cx="1698753" cy="1404156"/>
          </a:xfrm>
          <a:prstGeom prst="straightConnector1">
            <a:avLst/>
          </a:prstGeom>
          <a:ln w="28575">
            <a:solidFill>
              <a:srgbClr val="DB291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-145401" y="3114475"/>
            <a:ext cx="3093686" cy="3021881"/>
            <a:chOff x="686226" y="3093419"/>
            <a:chExt cx="3093686" cy="3021881"/>
          </a:xfrm>
        </p:grpSpPr>
        <p:sp>
          <p:nvSpPr>
            <p:cNvPr id="58" name="Arc 327"/>
            <p:cNvSpPr>
              <a:spLocks/>
            </p:cNvSpPr>
            <p:nvPr/>
          </p:nvSpPr>
          <p:spPr bwMode="auto">
            <a:xfrm>
              <a:off x="911888" y="3666081"/>
              <a:ext cx="2121126" cy="2121125"/>
            </a:xfrm>
            <a:custGeom>
              <a:avLst/>
              <a:gdLst>
                <a:gd name="T0" fmla="*/ 0 w 21600"/>
                <a:gd name="T1" fmla="*/ 0 h 21684"/>
                <a:gd name="T2" fmla="*/ 216 w 21600"/>
                <a:gd name="T3" fmla="*/ 215 h 21684"/>
                <a:gd name="T4" fmla="*/ 0 w 21600"/>
                <a:gd name="T5" fmla="*/ 214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DB2914"/>
            </a:solidFill>
            <a:ln w="381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altLang="ko-KR" sz="2800" dirty="0"/>
                <a:t>1</a:t>
              </a:r>
              <a:endParaRPr lang="ko-KR" altLang="en-US" sz="2800" dirty="0"/>
            </a:p>
          </p:txBody>
        </p:sp>
        <p:sp>
          <p:nvSpPr>
            <p:cNvPr id="59" name="Arc 328"/>
            <p:cNvSpPr>
              <a:spLocks/>
            </p:cNvSpPr>
            <p:nvPr/>
          </p:nvSpPr>
          <p:spPr bwMode="auto">
            <a:xfrm>
              <a:off x="911887" y="4354676"/>
              <a:ext cx="1427865" cy="1427865"/>
            </a:xfrm>
            <a:custGeom>
              <a:avLst/>
              <a:gdLst>
                <a:gd name="T0" fmla="*/ 0 w 21600"/>
                <a:gd name="T1" fmla="*/ 0 h 21684"/>
                <a:gd name="T2" fmla="*/ 96 w 21600"/>
                <a:gd name="T3" fmla="*/ 96 h 21684"/>
                <a:gd name="T4" fmla="*/ 0 w 21600"/>
                <a:gd name="T5" fmla="*/ 95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DFD2A0"/>
            </a:solidFill>
            <a:ln w="19050" cap="rnd">
              <a:solidFill>
                <a:srgbClr val="DFD2A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altLang="ko-KR" sz="2800" dirty="0" smtClean="0"/>
                <a:t>2</a:t>
              </a:r>
              <a:endParaRPr lang="ko-KR" altLang="en-US" sz="2800" dirty="0"/>
            </a:p>
          </p:txBody>
        </p:sp>
        <p:sp>
          <p:nvSpPr>
            <p:cNvPr id="60" name="Arc 329"/>
            <p:cNvSpPr>
              <a:spLocks/>
            </p:cNvSpPr>
            <p:nvPr/>
          </p:nvSpPr>
          <p:spPr bwMode="auto">
            <a:xfrm>
              <a:off x="911888" y="5037575"/>
              <a:ext cx="749632" cy="749631"/>
            </a:xfrm>
            <a:custGeom>
              <a:avLst/>
              <a:gdLst>
                <a:gd name="T0" fmla="*/ 0 w 21600"/>
                <a:gd name="T1" fmla="*/ 0 h 21684"/>
                <a:gd name="T2" fmla="*/ 24 w 21600"/>
                <a:gd name="T3" fmla="*/ 24 h 21684"/>
                <a:gd name="T4" fmla="*/ 0 w 21600"/>
                <a:gd name="T5" fmla="*/ 24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2B2B29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r>
                <a:rPr lang="en-US" altLang="ko-KR" sz="2800" dirty="0" smtClean="0">
                  <a:solidFill>
                    <a:srgbClr val="B26743"/>
                  </a:solidFill>
                </a:rPr>
                <a:t>3</a:t>
              </a:r>
              <a:endParaRPr lang="ko-KR" altLang="en-US" sz="2800" dirty="0">
                <a:solidFill>
                  <a:srgbClr val="B26743"/>
                </a:solidFill>
              </a:endParaRPr>
            </a:p>
          </p:txBody>
        </p:sp>
        <p:sp>
          <p:nvSpPr>
            <p:cNvPr id="61" name="WordArt 380"/>
            <p:cNvSpPr>
              <a:spLocks noChangeArrowheads="1" noChangeShapeType="1" noTextEdit="1"/>
            </p:cNvSpPr>
            <p:nvPr/>
          </p:nvSpPr>
          <p:spPr bwMode="auto">
            <a:xfrm rot="2832808">
              <a:off x="539364" y="4927890"/>
              <a:ext cx="1606471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453780"/>
                </a:avLst>
              </a:prstTxWarp>
            </a:bodyPr>
            <a:lstStyle/>
            <a:p>
              <a:pPr algn="ctr"/>
              <a:endParaRPr lang="zh-CN" altLang="en-US" sz="700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文鼎霹靂體" pitchFamily="49" charset="-120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911887" y="5805264"/>
              <a:ext cx="2868025" cy="0"/>
            </a:xfrm>
            <a:prstGeom prst="straightConnector1">
              <a:avLst/>
            </a:prstGeom>
            <a:ln w="28575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 flipV="1">
              <a:off x="911887" y="3093419"/>
              <a:ext cx="0" cy="2736401"/>
            </a:xfrm>
            <a:prstGeom prst="straightConnector1">
              <a:avLst/>
            </a:prstGeom>
            <a:ln w="28575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839880" y="5713418"/>
              <a:ext cx="144016" cy="15715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WordArt 380"/>
            <p:cNvSpPr>
              <a:spLocks noChangeArrowheads="1" noChangeShapeType="1" noTextEdit="1"/>
            </p:cNvSpPr>
            <p:nvPr/>
          </p:nvSpPr>
          <p:spPr bwMode="auto">
            <a:xfrm rot="2337929">
              <a:off x="686226" y="5330198"/>
              <a:ext cx="746520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983410"/>
                </a:avLst>
              </a:prstTxWarp>
            </a:bodyPr>
            <a:lstStyle/>
            <a:p>
              <a:pPr algn="ctr"/>
              <a:endParaRPr lang="zh-CN" altLang="en-US" sz="400" kern="10" spc="-70" dirty="0">
                <a:ln w="9525">
                  <a:noFill/>
                  <a:round/>
                  <a:headEnd/>
                  <a:tailEnd/>
                </a:ln>
                <a:solidFill>
                  <a:srgbClr val="2B2B29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6" name="WordArt 380"/>
            <p:cNvSpPr>
              <a:spLocks noChangeArrowheads="1" noChangeShapeType="1" noTextEdit="1"/>
            </p:cNvSpPr>
            <p:nvPr/>
          </p:nvSpPr>
          <p:spPr bwMode="auto">
            <a:xfrm rot="2681077">
              <a:off x="773725" y="4522608"/>
              <a:ext cx="2188136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210249"/>
                </a:avLst>
              </a:prstTxWarp>
            </a:bodyPr>
            <a:lstStyle/>
            <a:p>
              <a:pPr algn="ctr"/>
              <a:endParaRPr lang="zh-CN" altLang="en-US" sz="1200" b="1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44" name="直接箭头连接符 43"/>
          <p:cNvCxnSpPr/>
          <p:nvPr/>
        </p:nvCxnSpPr>
        <p:spPr>
          <a:xfrm flipV="1">
            <a:off x="1036166" y="3687138"/>
            <a:ext cx="1770761" cy="1153074"/>
          </a:xfrm>
          <a:prstGeom prst="straightConnector1">
            <a:avLst/>
          </a:prstGeom>
          <a:ln w="28575">
            <a:solidFill>
              <a:srgbClr val="DFD2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flipV="1">
            <a:off x="510972" y="4747699"/>
            <a:ext cx="2295955" cy="871276"/>
          </a:xfrm>
          <a:prstGeom prst="straightConnector1">
            <a:avLst/>
          </a:prstGeom>
          <a:ln w="28575">
            <a:solidFill>
              <a:srgbClr val="2B2B2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878934" y="2247924"/>
            <a:ext cx="5376423" cy="792088"/>
            <a:chOff x="2878934" y="2247924"/>
            <a:chExt cx="5737031" cy="792088"/>
          </a:xfrm>
        </p:grpSpPr>
        <p:sp>
          <p:nvSpPr>
            <p:cNvPr id="41" name="矩形 40"/>
            <p:cNvSpPr/>
            <p:nvPr/>
          </p:nvSpPr>
          <p:spPr>
            <a:xfrm>
              <a:off x="2878934" y="2247924"/>
              <a:ext cx="5737031" cy="792088"/>
            </a:xfrm>
            <a:prstGeom prst="rect">
              <a:avLst/>
            </a:prstGeom>
            <a:solidFill>
              <a:srgbClr val="2B2B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社会主义初级阶段理论的</a:t>
              </a:r>
              <a:r>
                <a:rPr lang="zh-CN" altLang="en-US" dirty="0" smtClean="0"/>
                <a:t>形成</a:t>
              </a:r>
              <a:endParaRPr lang="zh-CN" altLang="en-US" dirty="0"/>
            </a:p>
          </p:txBody>
        </p:sp>
        <p:pic>
          <p:nvPicPr>
            <p:cNvPr id="47" name="Picture 3" descr="E:\PPT\0。图片\PNG\2、win7风格\灰色超全扁平化图标\42.png"/>
            <p:cNvPicPr>
              <a:picLocks noChangeAspect="1" noChangeArrowheads="1"/>
            </p:cNvPicPr>
            <p:nvPr/>
          </p:nvPicPr>
          <p:blipFill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637" y="2459355"/>
              <a:ext cx="362698" cy="362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矩形 48"/>
            <p:cNvSpPr/>
            <p:nvPr/>
          </p:nvSpPr>
          <p:spPr>
            <a:xfrm>
              <a:off x="3527007" y="2389643"/>
              <a:ext cx="45719" cy="5086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878934" y="3291093"/>
            <a:ext cx="5833384" cy="792088"/>
            <a:chOff x="2878934" y="3291093"/>
            <a:chExt cx="6265065" cy="792088"/>
          </a:xfrm>
        </p:grpSpPr>
        <p:sp>
          <p:nvSpPr>
            <p:cNvPr id="42" name="矩形 41"/>
            <p:cNvSpPr/>
            <p:nvPr/>
          </p:nvSpPr>
          <p:spPr>
            <a:xfrm>
              <a:off x="2878934" y="3291093"/>
              <a:ext cx="6265065" cy="792088"/>
            </a:xfrm>
            <a:prstGeom prst="rect">
              <a:avLst/>
            </a:prstGeom>
            <a:solidFill>
              <a:srgbClr val="2B2B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社会主义初级阶段的五大基本特征 </a:t>
              </a:r>
              <a:endParaRPr lang="zh-CN" altLang="en-US" dirty="0"/>
            </a:p>
          </p:txBody>
        </p:sp>
        <p:pic>
          <p:nvPicPr>
            <p:cNvPr id="46" name="Picture 2" descr="E:\PPT\0。图片\PNG\2、win7风格\灰色超全扁平化图标\41.png"/>
            <p:cNvPicPr>
              <a:picLocks noChangeAspect="1" noChangeArrowheads="1"/>
            </p:cNvPicPr>
            <p:nvPr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123" y="3528014"/>
              <a:ext cx="385503" cy="385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矩形 49"/>
            <p:cNvSpPr/>
            <p:nvPr/>
          </p:nvSpPr>
          <p:spPr>
            <a:xfrm>
              <a:off x="3527007" y="3452477"/>
              <a:ext cx="45719" cy="5086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78933" y="4351183"/>
            <a:ext cx="7720379" cy="792088"/>
            <a:chOff x="2878934" y="4351183"/>
            <a:chExt cx="5376423" cy="792088"/>
          </a:xfrm>
        </p:grpSpPr>
        <p:sp>
          <p:nvSpPr>
            <p:cNvPr id="43" name="矩形 42"/>
            <p:cNvSpPr/>
            <p:nvPr/>
          </p:nvSpPr>
          <p:spPr>
            <a:xfrm>
              <a:off x="2878934" y="4351183"/>
              <a:ext cx="5376423" cy="792088"/>
            </a:xfrm>
            <a:prstGeom prst="rect">
              <a:avLst/>
            </a:prstGeom>
            <a:solidFill>
              <a:srgbClr val="2B2B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我国</a:t>
              </a:r>
              <a:r>
                <a:rPr lang="zh-CN" altLang="en-US" dirty="0" smtClean="0"/>
                <a:t>社会主义初级阶段基本路线的主要内容及其关系</a:t>
              </a:r>
              <a:endParaRPr lang="zh-CN" altLang="en-US" dirty="0"/>
            </a:p>
          </p:txBody>
        </p:sp>
        <p:pic>
          <p:nvPicPr>
            <p:cNvPr id="48" name="Picture 4" descr="E:\PPT\0。图片\PNG\2、win7风格\灰色超全扁平化图标\43.png"/>
            <p:cNvPicPr>
              <a:picLocks noChangeAspect="1" noChangeArrowheads="1"/>
            </p:cNvPicPr>
            <p:nvPr/>
          </p:nvPicPr>
          <p:blipFill>
            <a:blip r:embed="rId4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432" y="4564604"/>
              <a:ext cx="391148" cy="39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矩形 50"/>
            <p:cNvSpPr/>
            <p:nvPr/>
          </p:nvSpPr>
          <p:spPr>
            <a:xfrm>
              <a:off x="3527007" y="4498064"/>
              <a:ext cx="45719" cy="50864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26479" y="590855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社会主义初级阶段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45850" y="2791309"/>
            <a:ext cx="16193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2B2B29"/>
                </a:solidFill>
              </a:rPr>
              <a:t>改革开放</a:t>
            </a:r>
            <a:r>
              <a:rPr lang="en-US" altLang="zh-CN" b="1" dirty="0" smtClean="0">
                <a:solidFill>
                  <a:srgbClr val="2B2B29"/>
                </a:solidFill>
              </a:rPr>
              <a:t>30</a:t>
            </a:r>
            <a:r>
              <a:rPr lang="zh-CN" altLang="en-US" b="1" dirty="0" smtClean="0">
                <a:solidFill>
                  <a:srgbClr val="2B2B29"/>
                </a:solidFill>
              </a:rPr>
              <a:t>年</a:t>
            </a:r>
            <a:endParaRPr lang="en-US" altLang="zh-CN" b="1" dirty="0" smtClean="0">
              <a:solidFill>
                <a:srgbClr val="2B2B29"/>
              </a:solidFill>
            </a:endParaRPr>
          </a:p>
          <a:p>
            <a:r>
              <a:rPr lang="zh-CN" altLang="en-US" b="1" dirty="0" smtClean="0">
                <a:solidFill>
                  <a:srgbClr val="2B2B29"/>
                </a:solidFill>
              </a:rPr>
              <a:t>     的得与失</a:t>
            </a:r>
            <a:endParaRPr lang="zh-CN" altLang="en-US" b="1" dirty="0">
              <a:solidFill>
                <a:srgbClr val="2B2B29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633403" y="3536256"/>
            <a:ext cx="844252" cy="759421"/>
            <a:chOff x="9633403" y="3536256"/>
            <a:chExt cx="844252" cy="759421"/>
          </a:xfrm>
        </p:grpSpPr>
        <p:sp>
          <p:nvSpPr>
            <p:cNvPr id="2" name="右箭头 1"/>
            <p:cNvSpPr/>
            <p:nvPr/>
          </p:nvSpPr>
          <p:spPr>
            <a:xfrm rot="16200000">
              <a:off x="9675818" y="3493841"/>
              <a:ext cx="759421" cy="844252"/>
            </a:xfrm>
            <a:prstGeom prst="rightArrow">
              <a:avLst/>
            </a:prstGeom>
            <a:solidFill>
              <a:srgbClr val="CD1F0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824695" y="3706508"/>
              <a:ext cx="461665" cy="5475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</a:rPr>
                <a:t>补充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95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91" y="2194208"/>
            <a:ext cx="10058400" cy="536847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658" y="1207009"/>
            <a:ext cx="815832" cy="8883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661" y="1187756"/>
            <a:ext cx="815832" cy="8883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602" y="1212923"/>
            <a:ext cx="815833" cy="8883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191" y="1181842"/>
            <a:ext cx="821263" cy="8942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667" y="1166287"/>
            <a:ext cx="815833" cy="88835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26479" y="590855"/>
            <a:ext cx="7007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马克思主义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对社会主义发展阶段的认识过程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9300754" y="382741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826479" y="2730137"/>
            <a:ext cx="10840859" cy="3566160"/>
            <a:chOff x="826479" y="2730137"/>
            <a:chExt cx="10840859" cy="3566160"/>
          </a:xfrm>
        </p:grpSpPr>
        <p:grpSp>
          <p:nvGrpSpPr>
            <p:cNvPr id="22" name="组合 21"/>
            <p:cNvGrpSpPr/>
            <p:nvPr/>
          </p:nvGrpSpPr>
          <p:grpSpPr>
            <a:xfrm>
              <a:off x="826479" y="3487783"/>
              <a:ext cx="1955911" cy="339635"/>
              <a:chOff x="957108" y="3487783"/>
              <a:chExt cx="1955911" cy="339635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 flipV="1">
                <a:off x="2586446" y="3487783"/>
                <a:ext cx="326573" cy="339635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957108" y="3487783"/>
                <a:ext cx="1629338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/>
            <p:cNvGrpSpPr/>
            <p:nvPr/>
          </p:nvGrpSpPr>
          <p:grpSpPr>
            <a:xfrm>
              <a:off x="8950264" y="2730137"/>
              <a:ext cx="2717074" cy="391886"/>
              <a:chOff x="9339943" y="2730137"/>
              <a:chExt cx="2717074" cy="391886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V="1">
                <a:off x="9339943" y="2743200"/>
                <a:ext cx="431074" cy="378823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9771017" y="2730137"/>
                <a:ext cx="2286000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6335486" y="5799909"/>
              <a:ext cx="1985554" cy="496388"/>
              <a:chOff x="6596743" y="5865223"/>
              <a:chExt cx="1985554" cy="49638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6596743" y="5865223"/>
                <a:ext cx="470263" cy="496388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7067006" y="6361611"/>
                <a:ext cx="1515291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" name="文本框 35"/>
          <p:cNvSpPr txBox="1"/>
          <p:nvPr/>
        </p:nvSpPr>
        <p:spPr>
          <a:xfrm>
            <a:off x="957110" y="312202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理解模糊</a:t>
            </a:r>
            <a:endParaRPr lang="zh-CN" altLang="en-US" sz="2000" dirty="0"/>
          </a:p>
        </p:txBody>
      </p:sp>
      <p:sp>
        <p:nvSpPr>
          <p:cNvPr id="37" name="文本框 36"/>
          <p:cNvSpPr txBox="1"/>
          <p:nvPr/>
        </p:nvSpPr>
        <p:spPr>
          <a:xfrm>
            <a:off x="9269161" y="2373868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比较正确的指出问题</a:t>
            </a:r>
            <a:endParaRPr lang="zh-CN" altLang="en-US" sz="20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045485" y="62962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脱离实际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974224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0" y="2852056"/>
            <a:ext cx="1033095" cy="1033095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395" y="3405526"/>
            <a:ext cx="939214" cy="873765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55" y="2695951"/>
            <a:ext cx="1121240" cy="1121240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73" y="2055647"/>
            <a:ext cx="1400051" cy="1349879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211" y="1713116"/>
            <a:ext cx="1883177" cy="1859064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655" y="2538672"/>
            <a:ext cx="1248139" cy="1186990"/>
          </a:xfrm>
          <a:prstGeom prst="ellipse">
            <a:avLst/>
          </a:prstGeom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3"/>
          <p:cNvSpPr txBox="1"/>
          <p:nvPr/>
        </p:nvSpPr>
        <p:spPr>
          <a:xfrm>
            <a:off x="844901" y="2256171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1979.09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2543605" y="2948947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1981.06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887755" y="2250545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1982.09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615947" y="1578471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1986.09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824192" y="1290439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1987.10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936427" y="1962513"/>
            <a:ext cx="182420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67" dirty="0" smtClean="0">
                <a:solidFill>
                  <a:schemeClr val="tx1">
                    <a:lumMod val="50000"/>
                  </a:schemeClr>
                </a:solidFill>
              </a:rPr>
              <a:t>1992.10</a:t>
            </a:r>
            <a:endParaRPr lang="zh-CN" altLang="en-US" sz="1867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6889440" y="668915"/>
            <a:ext cx="1101420" cy="609156"/>
          </a:xfrm>
          <a:prstGeom prst="wedgeRoundRectCallout">
            <a:avLst>
              <a:gd name="adj1" fmla="val -23172"/>
              <a:gd name="adj2" fmla="val 104784"/>
              <a:gd name="adj3" fmla="val 16667"/>
            </a:avLst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飞跃</a:t>
            </a:r>
            <a:endParaRPr lang="zh-CN" altLang="en-US" sz="2800" b="1" dirty="0">
              <a:solidFill>
                <a:srgbClr val="C00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479" y="590855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社会主义初级阶段的提出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103705" y="4177315"/>
            <a:ext cx="9626851" cy="1321550"/>
            <a:chOff x="1073645" y="4114784"/>
            <a:chExt cx="9626851" cy="1321550"/>
          </a:xfrm>
        </p:grpSpPr>
        <p:sp>
          <p:nvSpPr>
            <p:cNvPr id="22" name="文本框 21"/>
            <p:cNvSpPr txBox="1"/>
            <p:nvPr/>
          </p:nvSpPr>
          <p:spPr>
            <a:xfrm>
              <a:off x="1073645" y="4388611"/>
              <a:ext cx="461665" cy="10477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 smtClean="0"/>
                <a:t>建国</a:t>
              </a:r>
              <a:r>
                <a:rPr lang="en-US" altLang="zh-CN" b="1" dirty="0" smtClean="0"/>
                <a:t>30</a:t>
              </a:r>
              <a:r>
                <a:rPr lang="zh-CN" altLang="en-US" b="1" dirty="0" smtClean="0"/>
                <a:t>年</a:t>
              </a:r>
              <a:endParaRPr lang="zh-CN" altLang="en-US" b="1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844687" y="4388611"/>
              <a:ext cx="461665" cy="10477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b="1" dirty="0" smtClean="0"/>
                <a:t>11</a:t>
              </a:r>
              <a:r>
                <a:rPr lang="zh-CN" altLang="en-US" b="1" dirty="0" smtClean="0"/>
                <a:t>届</a:t>
              </a:r>
              <a:r>
                <a:rPr lang="zh-CN" altLang="en-US" b="1" dirty="0"/>
                <a:t>六</a:t>
              </a:r>
              <a:r>
                <a:rPr lang="zh-CN" altLang="en-US" b="1" dirty="0" smtClean="0"/>
                <a:t>中</a:t>
              </a:r>
              <a:endParaRPr lang="zh-CN" altLang="en-US" b="1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00072" y="4661122"/>
              <a:ext cx="461665" cy="77521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 smtClean="0"/>
                <a:t>十二大</a:t>
              </a:r>
              <a:endParaRPr lang="zh-CN" altLang="en-US" b="1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25105" y="4388611"/>
              <a:ext cx="461665" cy="104772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b="1" dirty="0" smtClean="0"/>
                <a:t>12</a:t>
              </a:r>
              <a:r>
                <a:rPr lang="zh-CN" altLang="en-US" b="1" dirty="0" smtClean="0"/>
                <a:t>届六中</a:t>
              </a:r>
              <a:endParaRPr lang="zh-CN" altLang="en-US" b="1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991185" y="4114784"/>
              <a:ext cx="677108" cy="130420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CD1F06"/>
                  </a:solidFill>
                </a:rPr>
                <a:t>十三大</a:t>
              </a:r>
              <a:endParaRPr lang="zh-CN" altLang="en-US" sz="3200" b="1" dirty="0">
                <a:solidFill>
                  <a:srgbClr val="CD1F06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238831" y="4661122"/>
              <a:ext cx="461665" cy="77521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b="1" dirty="0" smtClean="0"/>
                <a:t>十四大</a:t>
              </a:r>
              <a:endParaRPr lang="zh-CN" altLang="en-US" b="1" dirty="0"/>
            </a:p>
          </p:txBody>
        </p:sp>
      </p:grp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751" y="4279291"/>
            <a:ext cx="10908406" cy="260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8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89953" y="2117644"/>
            <a:ext cx="3198296" cy="3086809"/>
            <a:chOff x="3367465" y="1588232"/>
            <a:chExt cx="2398722" cy="2315107"/>
          </a:xfrm>
        </p:grpSpPr>
        <p:sp>
          <p:nvSpPr>
            <p:cNvPr id="8" name="任意多边形 7"/>
            <p:cNvSpPr/>
            <p:nvPr/>
          </p:nvSpPr>
          <p:spPr>
            <a:xfrm>
              <a:off x="3876506" y="2141232"/>
              <a:ext cx="1380641" cy="1380641"/>
            </a:xfrm>
            <a:custGeom>
              <a:avLst/>
              <a:gdLst>
                <a:gd name="connsiteX0" fmla="*/ 0 w 1380641"/>
                <a:gd name="connsiteY0" fmla="*/ 690321 h 1380641"/>
                <a:gd name="connsiteX1" fmla="*/ 690321 w 1380641"/>
                <a:gd name="connsiteY1" fmla="*/ 0 h 1380641"/>
                <a:gd name="connsiteX2" fmla="*/ 1380642 w 1380641"/>
                <a:gd name="connsiteY2" fmla="*/ 690321 h 1380641"/>
                <a:gd name="connsiteX3" fmla="*/ 690321 w 1380641"/>
                <a:gd name="connsiteY3" fmla="*/ 1380642 h 1380641"/>
                <a:gd name="connsiteX4" fmla="*/ 0 w 1380641"/>
                <a:gd name="connsiteY4" fmla="*/ 690321 h 1380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0641" h="1380641">
                  <a:moveTo>
                    <a:pt x="0" y="690321"/>
                  </a:moveTo>
                  <a:cubicBezTo>
                    <a:pt x="0" y="309067"/>
                    <a:pt x="309067" y="0"/>
                    <a:pt x="690321" y="0"/>
                  </a:cubicBezTo>
                  <a:cubicBezTo>
                    <a:pt x="1071575" y="0"/>
                    <a:pt x="1380642" y="309067"/>
                    <a:pt x="1380642" y="690321"/>
                  </a:cubicBezTo>
                  <a:cubicBezTo>
                    <a:pt x="1380642" y="1071575"/>
                    <a:pt x="1071575" y="1380642"/>
                    <a:pt x="690321" y="1380642"/>
                  </a:cubicBezTo>
                  <a:cubicBezTo>
                    <a:pt x="309067" y="1380642"/>
                    <a:pt x="0" y="1071575"/>
                    <a:pt x="0" y="690321"/>
                  </a:cubicBezTo>
                  <a:close/>
                </a:path>
              </a:pathLst>
            </a:custGeom>
            <a:solidFill>
              <a:srgbClr val="CD1F06"/>
            </a:solidFill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308533" tIns="308533" rIns="308533" bIns="308533" numCol="1" spcCol="1270" anchor="ctr" anchorCtr="0">
              <a:noAutofit/>
            </a:bodyPr>
            <a:lstStyle/>
            <a:p>
              <a:pPr algn="ctr" defTabSz="136309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067" b="1" dirty="0" smtClean="0">
                  <a:latin typeface="微软雅黑" pitchFamily="34" charset="-122"/>
                  <a:ea typeface="微软雅黑" pitchFamily="34" charset="-122"/>
                </a:rPr>
                <a:t>基本</a:t>
              </a:r>
              <a:endParaRPr lang="en-US" altLang="zh-CN" sz="3067" b="1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 defTabSz="136309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067" b="1" dirty="0" smtClean="0">
                  <a:latin typeface="微软雅黑" pitchFamily="34" charset="-122"/>
                  <a:ea typeface="微软雅黑" pitchFamily="34" charset="-122"/>
                </a:rPr>
                <a:t>特征</a:t>
              </a:r>
              <a:endParaRPr lang="en-US" altLang="zh-CN" sz="3067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221666" y="1588232"/>
              <a:ext cx="690320" cy="690320"/>
            </a:xfrm>
            <a:custGeom>
              <a:avLst/>
              <a:gdLst>
                <a:gd name="connsiteX0" fmla="*/ 0 w 690320"/>
                <a:gd name="connsiteY0" fmla="*/ 345160 h 690320"/>
                <a:gd name="connsiteX1" fmla="*/ 345160 w 690320"/>
                <a:gd name="connsiteY1" fmla="*/ 0 h 690320"/>
                <a:gd name="connsiteX2" fmla="*/ 690320 w 690320"/>
                <a:gd name="connsiteY2" fmla="*/ 345160 h 690320"/>
                <a:gd name="connsiteX3" fmla="*/ 345160 w 690320"/>
                <a:gd name="connsiteY3" fmla="*/ 690320 h 690320"/>
                <a:gd name="connsiteX4" fmla="*/ 0 w 690320"/>
                <a:gd name="connsiteY4" fmla="*/ 345160 h 69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320" h="690320">
                  <a:moveTo>
                    <a:pt x="0" y="345160"/>
                  </a:moveTo>
                  <a:cubicBezTo>
                    <a:pt x="0" y="154533"/>
                    <a:pt x="154533" y="0"/>
                    <a:pt x="345160" y="0"/>
                  </a:cubicBezTo>
                  <a:cubicBezTo>
                    <a:pt x="535787" y="0"/>
                    <a:pt x="690320" y="154533"/>
                    <a:pt x="690320" y="345160"/>
                  </a:cubicBezTo>
                  <a:cubicBezTo>
                    <a:pt x="690320" y="535787"/>
                    <a:pt x="535787" y="690320"/>
                    <a:pt x="345160" y="690320"/>
                  </a:cubicBezTo>
                  <a:cubicBezTo>
                    <a:pt x="154533" y="690320"/>
                    <a:pt x="0" y="535787"/>
                    <a:pt x="0" y="345160"/>
                  </a:cubicBezTo>
                  <a:close/>
                </a:path>
              </a:pathLst>
            </a:custGeom>
            <a:solidFill>
              <a:srgbClr val="DFD2A0"/>
            </a:solidFill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63580" tIns="163580" rIns="163580" bIns="163580" numCol="1" spcCol="1270" anchor="ctr" anchorCtr="0">
              <a:noAutofit/>
            </a:bodyPr>
            <a:lstStyle/>
            <a:p>
              <a:pPr algn="ctr" defTabSz="100750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267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67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75867" y="2208845"/>
              <a:ext cx="690320" cy="690320"/>
            </a:xfrm>
            <a:custGeom>
              <a:avLst/>
              <a:gdLst>
                <a:gd name="connsiteX0" fmla="*/ 0 w 690320"/>
                <a:gd name="connsiteY0" fmla="*/ 345160 h 690320"/>
                <a:gd name="connsiteX1" fmla="*/ 345160 w 690320"/>
                <a:gd name="connsiteY1" fmla="*/ 0 h 690320"/>
                <a:gd name="connsiteX2" fmla="*/ 690320 w 690320"/>
                <a:gd name="connsiteY2" fmla="*/ 345160 h 690320"/>
                <a:gd name="connsiteX3" fmla="*/ 345160 w 690320"/>
                <a:gd name="connsiteY3" fmla="*/ 690320 h 690320"/>
                <a:gd name="connsiteX4" fmla="*/ 0 w 690320"/>
                <a:gd name="connsiteY4" fmla="*/ 345160 h 69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320" h="690320">
                  <a:moveTo>
                    <a:pt x="0" y="345160"/>
                  </a:moveTo>
                  <a:cubicBezTo>
                    <a:pt x="0" y="154533"/>
                    <a:pt x="154533" y="0"/>
                    <a:pt x="345160" y="0"/>
                  </a:cubicBezTo>
                  <a:cubicBezTo>
                    <a:pt x="535787" y="0"/>
                    <a:pt x="690320" y="154533"/>
                    <a:pt x="690320" y="345160"/>
                  </a:cubicBezTo>
                  <a:cubicBezTo>
                    <a:pt x="690320" y="535787"/>
                    <a:pt x="535787" y="690320"/>
                    <a:pt x="345160" y="690320"/>
                  </a:cubicBezTo>
                  <a:cubicBezTo>
                    <a:pt x="154533" y="690320"/>
                    <a:pt x="0" y="535787"/>
                    <a:pt x="0" y="345160"/>
                  </a:cubicBezTo>
                  <a:close/>
                </a:path>
              </a:pathLst>
            </a:custGeom>
            <a:solidFill>
              <a:srgbClr val="DFD2A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163580" tIns="163580" rIns="163580" bIns="163580" numCol="1" spcCol="1270" anchor="ctr" anchorCtr="0">
              <a:noAutofit/>
            </a:bodyPr>
            <a:lstStyle/>
            <a:p>
              <a:pPr algn="ctr" defTabSz="100750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267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67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749592" y="3213019"/>
              <a:ext cx="690320" cy="690320"/>
            </a:xfrm>
            <a:custGeom>
              <a:avLst/>
              <a:gdLst>
                <a:gd name="connsiteX0" fmla="*/ 0 w 690320"/>
                <a:gd name="connsiteY0" fmla="*/ 345160 h 690320"/>
                <a:gd name="connsiteX1" fmla="*/ 345160 w 690320"/>
                <a:gd name="connsiteY1" fmla="*/ 0 h 690320"/>
                <a:gd name="connsiteX2" fmla="*/ 690320 w 690320"/>
                <a:gd name="connsiteY2" fmla="*/ 345160 h 690320"/>
                <a:gd name="connsiteX3" fmla="*/ 345160 w 690320"/>
                <a:gd name="connsiteY3" fmla="*/ 690320 h 690320"/>
                <a:gd name="connsiteX4" fmla="*/ 0 w 690320"/>
                <a:gd name="connsiteY4" fmla="*/ 345160 h 69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320" h="690320">
                  <a:moveTo>
                    <a:pt x="0" y="345160"/>
                  </a:moveTo>
                  <a:cubicBezTo>
                    <a:pt x="0" y="154533"/>
                    <a:pt x="154533" y="0"/>
                    <a:pt x="345160" y="0"/>
                  </a:cubicBezTo>
                  <a:cubicBezTo>
                    <a:pt x="535787" y="0"/>
                    <a:pt x="690320" y="154533"/>
                    <a:pt x="690320" y="345160"/>
                  </a:cubicBezTo>
                  <a:cubicBezTo>
                    <a:pt x="690320" y="535787"/>
                    <a:pt x="535787" y="690320"/>
                    <a:pt x="345160" y="690320"/>
                  </a:cubicBezTo>
                  <a:cubicBezTo>
                    <a:pt x="154533" y="690320"/>
                    <a:pt x="0" y="535787"/>
                    <a:pt x="0" y="345160"/>
                  </a:cubicBezTo>
                  <a:close/>
                </a:path>
              </a:pathLst>
            </a:custGeom>
            <a:solidFill>
              <a:srgbClr val="DFD2A0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163580" tIns="163580" rIns="163580" bIns="163580" numCol="1" spcCol="1270" anchor="ctr" anchorCtr="0">
              <a:noAutofit/>
            </a:bodyPr>
            <a:lstStyle/>
            <a:p>
              <a:pPr algn="ctr" defTabSz="100750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267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67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693741" y="3213019"/>
              <a:ext cx="690320" cy="690320"/>
            </a:xfrm>
            <a:custGeom>
              <a:avLst/>
              <a:gdLst>
                <a:gd name="connsiteX0" fmla="*/ 0 w 690320"/>
                <a:gd name="connsiteY0" fmla="*/ 345160 h 690320"/>
                <a:gd name="connsiteX1" fmla="*/ 345160 w 690320"/>
                <a:gd name="connsiteY1" fmla="*/ 0 h 690320"/>
                <a:gd name="connsiteX2" fmla="*/ 690320 w 690320"/>
                <a:gd name="connsiteY2" fmla="*/ 345160 h 690320"/>
                <a:gd name="connsiteX3" fmla="*/ 345160 w 690320"/>
                <a:gd name="connsiteY3" fmla="*/ 690320 h 690320"/>
                <a:gd name="connsiteX4" fmla="*/ 0 w 690320"/>
                <a:gd name="connsiteY4" fmla="*/ 345160 h 69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320" h="690320">
                  <a:moveTo>
                    <a:pt x="0" y="345160"/>
                  </a:moveTo>
                  <a:cubicBezTo>
                    <a:pt x="0" y="154533"/>
                    <a:pt x="154533" y="0"/>
                    <a:pt x="345160" y="0"/>
                  </a:cubicBezTo>
                  <a:cubicBezTo>
                    <a:pt x="535787" y="0"/>
                    <a:pt x="690320" y="154533"/>
                    <a:pt x="690320" y="345160"/>
                  </a:cubicBezTo>
                  <a:cubicBezTo>
                    <a:pt x="690320" y="535787"/>
                    <a:pt x="535787" y="690320"/>
                    <a:pt x="345160" y="690320"/>
                  </a:cubicBezTo>
                  <a:cubicBezTo>
                    <a:pt x="154533" y="690320"/>
                    <a:pt x="0" y="535787"/>
                    <a:pt x="0" y="345160"/>
                  </a:cubicBezTo>
                  <a:close/>
                </a:path>
              </a:pathLst>
            </a:custGeom>
            <a:solidFill>
              <a:srgbClr val="DFD2A0"/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63580" tIns="163580" rIns="163580" bIns="163580" numCol="1" spcCol="1270" anchor="ctr" anchorCtr="0">
              <a:noAutofit/>
            </a:bodyPr>
            <a:lstStyle/>
            <a:p>
              <a:pPr algn="ctr" defTabSz="100750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267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267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367465" y="2208845"/>
              <a:ext cx="690320" cy="690320"/>
            </a:xfrm>
            <a:custGeom>
              <a:avLst/>
              <a:gdLst>
                <a:gd name="connsiteX0" fmla="*/ 0 w 690320"/>
                <a:gd name="connsiteY0" fmla="*/ 345160 h 690320"/>
                <a:gd name="connsiteX1" fmla="*/ 345160 w 690320"/>
                <a:gd name="connsiteY1" fmla="*/ 0 h 690320"/>
                <a:gd name="connsiteX2" fmla="*/ 690320 w 690320"/>
                <a:gd name="connsiteY2" fmla="*/ 345160 h 690320"/>
                <a:gd name="connsiteX3" fmla="*/ 345160 w 690320"/>
                <a:gd name="connsiteY3" fmla="*/ 690320 h 690320"/>
                <a:gd name="connsiteX4" fmla="*/ 0 w 690320"/>
                <a:gd name="connsiteY4" fmla="*/ 345160 h 69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0320" h="690320">
                  <a:moveTo>
                    <a:pt x="0" y="345160"/>
                  </a:moveTo>
                  <a:cubicBezTo>
                    <a:pt x="0" y="154533"/>
                    <a:pt x="154533" y="0"/>
                    <a:pt x="345160" y="0"/>
                  </a:cubicBezTo>
                  <a:cubicBezTo>
                    <a:pt x="535787" y="0"/>
                    <a:pt x="690320" y="154533"/>
                    <a:pt x="690320" y="345160"/>
                  </a:cubicBezTo>
                  <a:cubicBezTo>
                    <a:pt x="690320" y="535787"/>
                    <a:pt x="535787" y="690320"/>
                    <a:pt x="345160" y="690320"/>
                  </a:cubicBezTo>
                  <a:cubicBezTo>
                    <a:pt x="154533" y="690320"/>
                    <a:pt x="0" y="535787"/>
                    <a:pt x="0" y="345160"/>
                  </a:cubicBezTo>
                  <a:close/>
                </a:path>
              </a:pathLst>
            </a:custGeom>
            <a:solidFill>
              <a:srgbClr val="DFD2A0"/>
            </a:soli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63580" tIns="163580" rIns="163580" bIns="163580" numCol="1" spcCol="1270" anchor="ctr" anchorCtr="0">
              <a:noAutofit/>
            </a:bodyPr>
            <a:lstStyle/>
            <a:p>
              <a:pPr algn="ctr" defTabSz="100750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2267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267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43689" y="2481500"/>
            <a:ext cx="3776836" cy="8125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全民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奋起，艰苦创业，实现中华民族伟大复兴</a:t>
            </a:r>
          </a:p>
        </p:txBody>
      </p:sp>
      <p:sp>
        <p:nvSpPr>
          <p:cNvPr id="15" name="矩形 14"/>
          <p:cNvSpPr/>
          <p:nvPr/>
        </p:nvSpPr>
        <p:spPr>
          <a:xfrm>
            <a:off x="579550" y="4695831"/>
            <a:ext cx="3893458" cy="812520"/>
          </a:xfrm>
          <a:prstGeom prst="rect">
            <a:avLst/>
          </a:prstGeom>
        </p:spPr>
        <p:txBody>
          <a:bodyPr wrap="square" lIns="91431" tIns="45715" rIns="91431" bIns="457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5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通过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改革和探索，建立和发展充满活力的社会主义经济、政治、文化体制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94696" y="5157192"/>
            <a:ext cx="4465077" cy="288032"/>
            <a:chOff x="1130623" y="5949280"/>
            <a:chExt cx="4464496" cy="288032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H="1" flipV="1">
            <a:off x="7650561" y="3207583"/>
            <a:ext cx="3960956" cy="395515"/>
            <a:chOff x="1130623" y="5949280"/>
            <a:chExt cx="4464496" cy="28803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flipH="1">
            <a:off x="7146444" y="5029596"/>
            <a:ext cx="4453461" cy="310632"/>
            <a:chOff x="1130623" y="5949280"/>
            <a:chExt cx="4464496" cy="288032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V="1">
            <a:off x="374695" y="3284984"/>
            <a:ext cx="4136923" cy="253363"/>
            <a:chOff x="1130623" y="5949280"/>
            <a:chExt cx="4464496" cy="288032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3431357" y="1772816"/>
            <a:ext cx="5473320" cy="428800"/>
            <a:chOff x="3431357" y="1772816"/>
            <a:chExt cx="5473320" cy="42880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431357" y="1772816"/>
              <a:ext cx="5473320" cy="0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6096000" y="1772825"/>
              <a:ext cx="0" cy="428791"/>
            </a:xfrm>
            <a:prstGeom prst="line">
              <a:avLst/>
            </a:prstGeom>
            <a:ln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4687587" y="1403480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逐步</a:t>
            </a:r>
            <a:r>
              <a: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摆脱贫穷、摆脱落后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279647" y="2854977"/>
            <a:ext cx="2954655" cy="369332"/>
            <a:chOff x="8165206" y="2945128"/>
            <a:chExt cx="2954655" cy="369332"/>
          </a:xfrm>
        </p:grpSpPr>
        <p:sp>
          <p:nvSpPr>
            <p:cNvPr id="32" name="文本框 31"/>
            <p:cNvSpPr txBox="1"/>
            <p:nvPr/>
          </p:nvSpPr>
          <p:spPr>
            <a:xfrm>
              <a:off x="8165206" y="2945128"/>
              <a:ext cx="29546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农业国         现代化的工业国</a:t>
              </a:r>
              <a:endParaRPr lang="zh-CN" altLang="en-US" dirty="0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33" name="右箭头 32"/>
            <p:cNvSpPr/>
            <p:nvPr/>
          </p:nvSpPr>
          <p:spPr>
            <a:xfrm>
              <a:off x="9058570" y="3058910"/>
              <a:ext cx="265734" cy="117906"/>
            </a:xfrm>
            <a:prstGeom prst="rightArrow">
              <a:avLst/>
            </a:prstGeom>
            <a:solidFill>
              <a:srgbClr val="CD1F0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32086" y="4930981"/>
            <a:ext cx="4177008" cy="452421"/>
            <a:chOff x="7832086" y="4930981"/>
            <a:chExt cx="4177008" cy="452421"/>
          </a:xfrm>
        </p:grpSpPr>
        <p:sp>
          <p:nvSpPr>
            <p:cNvPr id="35" name="矩形 34"/>
            <p:cNvSpPr/>
            <p:nvPr/>
          </p:nvSpPr>
          <p:spPr>
            <a:xfrm>
              <a:off x="7832086" y="4930981"/>
              <a:ext cx="4177008" cy="452421"/>
            </a:xfrm>
            <a:prstGeom prst="rect">
              <a:avLst/>
            </a:prstGeom>
          </p:spPr>
          <p:txBody>
            <a:bodyPr wrap="square" lIns="91431" tIns="45715" rIns="91431" bIns="45715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自然经济半</a:t>
              </a:r>
              <a:r>
                <a:rPr lang="zh-CN" altLang="en-US" dirty="0" smtClean="0">
                  <a:solidFill>
                    <a:schemeClr val="tx1">
                      <a:lumMod val="50000"/>
                    </a:schemeClr>
                  </a:solidFill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自然经济        商品经济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29830" y="5077937"/>
              <a:ext cx="280440" cy="158510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826479" y="59085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社会主义初级阶段</a:t>
            </a: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的五大基本特征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31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6479" y="590855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社会主义初级阶段基本路线的主要内容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6682" y="1556717"/>
            <a:ext cx="849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奋斗目标：建设“富强民主文明和谐的社会主义现代化国家”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83797" y="2601847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基本途径</a:t>
            </a:r>
            <a:r>
              <a:rPr lang="zh-CN" altLang="en-US" sz="2400" dirty="0" smtClean="0"/>
              <a:t>：“</a:t>
            </a:r>
            <a:r>
              <a:rPr lang="zh-CN" altLang="en-US" sz="2400" dirty="0"/>
              <a:t>一个中心、两个基本点”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266682" y="3659825"/>
            <a:ext cx="72635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领导力量和依靠力量</a:t>
            </a:r>
            <a:r>
              <a:rPr lang="zh-CN" altLang="en-US" sz="2400" dirty="0" smtClean="0"/>
              <a:t>：“</a:t>
            </a:r>
            <a:r>
              <a:rPr lang="zh-CN" altLang="en-US" sz="2400" dirty="0"/>
              <a:t>领导和团结全国各族人民”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66682" y="4631912"/>
            <a:ext cx="5416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根本立足点</a:t>
            </a:r>
            <a:r>
              <a:rPr lang="zh-CN" altLang="en-US" sz="2400" dirty="0" smtClean="0"/>
              <a:t>：“自力更生，艰苦创业”</a:t>
            </a:r>
            <a:endParaRPr lang="zh-CN" altLang="en-US" sz="2400" dirty="0"/>
          </a:p>
        </p:txBody>
      </p:sp>
      <p:sp>
        <p:nvSpPr>
          <p:cNvPr id="8" name="椭圆 7"/>
          <p:cNvSpPr/>
          <p:nvPr/>
        </p:nvSpPr>
        <p:spPr>
          <a:xfrm>
            <a:off x="1687132" y="1634629"/>
            <a:ext cx="386366" cy="3863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1689428" y="2625988"/>
            <a:ext cx="386366" cy="3863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1687132" y="3659825"/>
            <a:ext cx="386366" cy="3863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1687132" y="4669562"/>
            <a:ext cx="386366" cy="3863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1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51" t="12311" r="9683" b="51414"/>
          <a:stretch>
            <a:fillRect/>
          </a:stretch>
        </p:blipFill>
        <p:spPr bwMode="auto">
          <a:xfrm>
            <a:off x="10167276" y="5246965"/>
            <a:ext cx="1481944" cy="161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任意多边形 13"/>
          <p:cNvSpPr/>
          <p:nvPr/>
        </p:nvSpPr>
        <p:spPr>
          <a:xfrm>
            <a:off x="7792573" y="2572465"/>
            <a:ext cx="527390" cy="526814"/>
          </a:xfrm>
          <a:custGeom>
            <a:avLst/>
            <a:gdLst>
              <a:gd name="connsiteX0" fmla="*/ 0 w 527390"/>
              <a:gd name="connsiteY0" fmla="*/ 263407 h 526814"/>
              <a:gd name="connsiteX1" fmla="*/ 263695 w 527390"/>
              <a:gd name="connsiteY1" fmla="*/ 0 h 526814"/>
              <a:gd name="connsiteX2" fmla="*/ 527390 w 527390"/>
              <a:gd name="connsiteY2" fmla="*/ 263407 h 526814"/>
              <a:gd name="connsiteX3" fmla="*/ 263695 w 527390"/>
              <a:gd name="connsiteY3" fmla="*/ 526814 h 526814"/>
              <a:gd name="connsiteX4" fmla="*/ 0 w 527390"/>
              <a:gd name="connsiteY4" fmla="*/ 263407 h 52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390" h="526814">
                <a:moveTo>
                  <a:pt x="0" y="263407"/>
                </a:moveTo>
                <a:cubicBezTo>
                  <a:pt x="0" y="117931"/>
                  <a:pt x="118060" y="0"/>
                  <a:pt x="263695" y="0"/>
                </a:cubicBezTo>
                <a:cubicBezTo>
                  <a:pt x="409330" y="0"/>
                  <a:pt x="527390" y="117931"/>
                  <a:pt x="527390" y="263407"/>
                </a:cubicBezTo>
                <a:cubicBezTo>
                  <a:pt x="527390" y="408883"/>
                  <a:pt x="409330" y="526814"/>
                  <a:pt x="263695" y="526814"/>
                </a:cubicBezTo>
                <a:cubicBezTo>
                  <a:pt x="118060" y="526814"/>
                  <a:pt x="0" y="408883"/>
                  <a:pt x="0" y="263407"/>
                </a:cubicBezTo>
                <a:close/>
              </a:path>
            </a:pathLst>
          </a:custGeom>
          <a:solidFill>
            <a:srgbClr val="CD1F06"/>
          </a:solidFill>
          <a:ln w="19050">
            <a:solidFill>
              <a:schemeClr val="bg1"/>
            </a:solidFill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569" tIns="90485" rIns="90569" bIns="90485" numCol="1" spcCol="1270" anchor="ctr" anchorCtr="0">
            <a:noAutofit/>
          </a:bodyPr>
          <a:lstStyle/>
          <a:p>
            <a:pPr lvl="0" algn="ctr" defTabSz="9334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100" dirty="0">
                <a:solidFill>
                  <a:schemeClr val="bg1"/>
                </a:solidFill>
              </a:rPr>
              <a:t>基</a:t>
            </a:r>
            <a:endParaRPr lang="zh-CN" altLang="en-US" sz="2100" kern="1200" dirty="0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 rot="2693612">
            <a:off x="8581134" y="2435137"/>
            <a:ext cx="223423" cy="223423"/>
          </a:xfrm>
          <a:custGeom>
            <a:avLst/>
            <a:gdLst>
              <a:gd name="connsiteX0" fmla="*/ 0 w 223423"/>
              <a:gd name="connsiteY0" fmla="*/ 111712 h 223423"/>
              <a:gd name="connsiteX1" fmla="*/ 111712 w 223423"/>
              <a:gd name="connsiteY1" fmla="*/ 0 h 223423"/>
              <a:gd name="connsiteX2" fmla="*/ 223424 w 223423"/>
              <a:gd name="connsiteY2" fmla="*/ 111712 h 223423"/>
              <a:gd name="connsiteX3" fmla="*/ 111712 w 223423"/>
              <a:gd name="connsiteY3" fmla="*/ 223424 h 223423"/>
              <a:gd name="connsiteX4" fmla="*/ 0 w 223423"/>
              <a:gd name="connsiteY4" fmla="*/ 111712 h 22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23" h="223423">
                <a:moveTo>
                  <a:pt x="0" y="111712"/>
                </a:moveTo>
                <a:cubicBezTo>
                  <a:pt x="0" y="50015"/>
                  <a:pt x="50015" y="0"/>
                  <a:pt x="111712" y="0"/>
                </a:cubicBezTo>
                <a:cubicBezTo>
                  <a:pt x="173409" y="0"/>
                  <a:pt x="223424" y="50015"/>
                  <a:pt x="223424" y="111712"/>
                </a:cubicBezTo>
                <a:cubicBezTo>
                  <a:pt x="223424" y="173409"/>
                  <a:pt x="173409" y="223424"/>
                  <a:pt x="111712" y="223424"/>
                </a:cubicBezTo>
                <a:cubicBezTo>
                  <a:pt x="50015" y="223424"/>
                  <a:pt x="0" y="173409"/>
                  <a:pt x="0" y="111712"/>
                </a:cubicBezTo>
                <a:close/>
              </a:path>
            </a:pathLst>
          </a:custGeom>
          <a:solidFill>
            <a:srgbClr val="CD1F06"/>
          </a:solidFill>
          <a:ln>
            <a:noFill/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895" tIns="35895" rIns="35895" bIns="3589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/>
          </a:p>
        </p:txBody>
      </p:sp>
      <p:sp>
        <p:nvSpPr>
          <p:cNvPr id="18" name="任意多边形 17"/>
          <p:cNvSpPr/>
          <p:nvPr/>
        </p:nvSpPr>
        <p:spPr>
          <a:xfrm rot="2693612">
            <a:off x="8581135" y="2998716"/>
            <a:ext cx="223423" cy="223423"/>
          </a:xfrm>
          <a:custGeom>
            <a:avLst/>
            <a:gdLst>
              <a:gd name="connsiteX0" fmla="*/ 0 w 223423"/>
              <a:gd name="connsiteY0" fmla="*/ 111712 h 223423"/>
              <a:gd name="connsiteX1" fmla="*/ 111712 w 223423"/>
              <a:gd name="connsiteY1" fmla="*/ 0 h 223423"/>
              <a:gd name="connsiteX2" fmla="*/ 223424 w 223423"/>
              <a:gd name="connsiteY2" fmla="*/ 111712 h 223423"/>
              <a:gd name="connsiteX3" fmla="*/ 111712 w 223423"/>
              <a:gd name="connsiteY3" fmla="*/ 223424 h 223423"/>
              <a:gd name="connsiteX4" fmla="*/ 0 w 223423"/>
              <a:gd name="connsiteY4" fmla="*/ 111712 h 22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23" h="223423">
                <a:moveTo>
                  <a:pt x="0" y="111712"/>
                </a:moveTo>
                <a:cubicBezTo>
                  <a:pt x="0" y="50015"/>
                  <a:pt x="50015" y="0"/>
                  <a:pt x="111712" y="0"/>
                </a:cubicBezTo>
                <a:cubicBezTo>
                  <a:pt x="173409" y="0"/>
                  <a:pt x="223424" y="50015"/>
                  <a:pt x="223424" y="111712"/>
                </a:cubicBezTo>
                <a:cubicBezTo>
                  <a:pt x="223424" y="173409"/>
                  <a:pt x="173409" y="223424"/>
                  <a:pt x="111712" y="223424"/>
                </a:cubicBezTo>
                <a:cubicBezTo>
                  <a:pt x="50015" y="223424"/>
                  <a:pt x="0" y="173409"/>
                  <a:pt x="0" y="111712"/>
                </a:cubicBezTo>
                <a:close/>
              </a:path>
            </a:pathLst>
          </a:custGeom>
          <a:solidFill>
            <a:srgbClr val="CD1F06"/>
          </a:solidFill>
          <a:ln>
            <a:noFill/>
          </a:ln>
        </p:spPr>
        <p:style>
          <a:lnRef idx="3">
            <a:scrgbClr r="0" g="0" b="0"/>
          </a:lnRef>
          <a:fillRef idx="1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895" tIns="35895" rIns="35895" bIns="35895" numCol="1" spcCol="1270" anchor="ctr" anchorCtr="0">
            <a:noAutofit/>
          </a:bodyPr>
          <a:lstStyle/>
          <a:p>
            <a:pPr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00"/>
          </a:p>
        </p:txBody>
      </p:sp>
      <p:cxnSp>
        <p:nvCxnSpPr>
          <p:cNvPr id="21" name="直接连接符 20"/>
          <p:cNvCxnSpPr>
            <a:endCxn id="16" idx="3"/>
          </p:cNvCxnSpPr>
          <p:nvPr/>
        </p:nvCxnSpPr>
        <p:spPr>
          <a:xfrm flipV="1">
            <a:off x="8270056" y="2625988"/>
            <a:ext cx="343944" cy="85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8" idx="0"/>
          </p:cNvCxnSpPr>
          <p:nvPr/>
        </p:nvCxnSpPr>
        <p:spPr>
          <a:xfrm>
            <a:off x="8296976" y="2945938"/>
            <a:ext cx="316732" cy="856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876923" y="23355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坚持四项基本原则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876923" y="292576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坚持改革开放</a:t>
            </a:r>
          </a:p>
        </p:txBody>
      </p:sp>
    </p:spTree>
    <p:extLst>
      <p:ext uri="{BB962C8B-B14F-4D97-AF65-F5344CB8AC3E}">
        <p14:creationId xmlns:p14="http://schemas.microsoft.com/office/powerpoint/2010/main" val="163951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 animBg="1"/>
      <p:bldP spid="9" grpId="0" animBg="1"/>
      <p:bldP spid="10" grpId="0" animBg="1"/>
      <p:bldP spid="11" grpId="0" animBg="1"/>
      <p:bldP spid="14" grpId="0" animBg="1"/>
      <p:bldP spid="16" grpId="0" animBg="1"/>
      <p:bldP spid="18" grpId="0" animBg="1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347" y="811912"/>
            <a:ext cx="1575669" cy="5013491"/>
          </a:xfrm>
          <a:prstGeom prst="rect">
            <a:avLst/>
          </a:prstGeom>
        </p:spPr>
      </p:pic>
      <p:sp>
        <p:nvSpPr>
          <p:cNvPr id="8" name="心形 7"/>
          <p:cNvSpPr/>
          <p:nvPr/>
        </p:nvSpPr>
        <p:spPr>
          <a:xfrm>
            <a:off x="5555179" y="1829646"/>
            <a:ext cx="399245" cy="334851"/>
          </a:xfrm>
          <a:prstGeom prst="heart">
            <a:avLst/>
          </a:prstGeom>
          <a:solidFill>
            <a:srgbClr val="CD1F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形标注 8"/>
          <p:cNvSpPr/>
          <p:nvPr/>
        </p:nvSpPr>
        <p:spPr>
          <a:xfrm>
            <a:off x="5531779" y="24787"/>
            <a:ext cx="1352554" cy="968742"/>
          </a:xfrm>
          <a:prstGeom prst="wedgeEllipseCallout">
            <a:avLst/>
          </a:prstGeom>
          <a:solidFill>
            <a:srgbClr val="DED9C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B26743"/>
                </a:solidFill>
              </a:rPr>
              <a:t>富强 民主 </a:t>
            </a:r>
            <a:r>
              <a:rPr lang="zh-CN" altLang="en-US" sz="1000" dirty="0">
                <a:solidFill>
                  <a:srgbClr val="B26743"/>
                </a:solidFill>
              </a:rPr>
              <a:t>文明 </a:t>
            </a:r>
          </a:p>
          <a:p>
            <a:pPr algn="ctr"/>
            <a:r>
              <a:rPr lang="zh-CN" altLang="en-US" sz="1000" dirty="0">
                <a:solidFill>
                  <a:srgbClr val="B26743"/>
                </a:solidFill>
              </a:rPr>
              <a:t>和谐 现代化国家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6582674" y="1013820"/>
            <a:ext cx="1808488" cy="167424"/>
            <a:chOff x="6582674" y="1013820"/>
            <a:chExt cx="1808488" cy="167424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6582674" y="1013820"/>
              <a:ext cx="320262" cy="167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884333" y="1181244"/>
              <a:ext cx="150682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7006604" y="8119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奋斗目标</a:t>
            </a:r>
            <a:endParaRPr lang="zh-CN" altLang="en-US" b="1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6337244" y="1997071"/>
            <a:ext cx="19719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337104" y="1645766"/>
            <a:ext cx="1877437" cy="369332"/>
            <a:chOff x="6337104" y="1645766"/>
            <a:chExt cx="1877437" cy="369332"/>
          </a:xfrm>
        </p:grpSpPr>
        <p:sp>
          <p:nvSpPr>
            <p:cNvPr id="22" name="文本框 21"/>
            <p:cNvSpPr txBox="1"/>
            <p:nvPr/>
          </p:nvSpPr>
          <p:spPr>
            <a:xfrm>
              <a:off x="6337104" y="1645766"/>
              <a:ext cx="18774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/>
                <a:t>中心</a:t>
              </a:r>
              <a:r>
                <a:rPr lang="zh-CN" altLang="en-US" dirty="0" smtClean="0"/>
                <a:t>     </a:t>
              </a:r>
              <a:r>
                <a:rPr lang="zh-CN" altLang="en-US" b="1" dirty="0" smtClean="0">
                  <a:solidFill>
                    <a:srgbClr val="B26743"/>
                  </a:solidFill>
                </a:rPr>
                <a:t>经济建设</a:t>
              </a:r>
              <a:endParaRPr lang="zh-CN" altLang="en-US" b="1" dirty="0">
                <a:solidFill>
                  <a:srgbClr val="B26743"/>
                </a:solidFill>
              </a:endParaRPr>
            </a:p>
          </p:txBody>
        </p:sp>
        <p:sp>
          <p:nvSpPr>
            <p:cNvPr id="23" name="右箭头 22"/>
            <p:cNvSpPr/>
            <p:nvPr/>
          </p:nvSpPr>
          <p:spPr>
            <a:xfrm>
              <a:off x="6897143" y="1820014"/>
              <a:ext cx="216493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414456" y="3667037"/>
            <a:ext cx="3875764" cy="167424"/>
            <a:chOff x="6414456" y="3667037"/>
            <a:chExt cx="3875764" cy="167424"/>
          </a:xfrm>
        </p:grpSpPr>
        <p:cxnSp>
          <p:nvCxnSpPr>
            <p:cNvPr id="24" name="直接连接符 23"/>
            <p:cNvCxnSpPr/>
            <p:nvPr/>
          </p:nvCxnSpPr>
          <p:spPr>
            <a:xfrm flipH="1" flipV="1">
              <a:off x="6414456" y="3667037"/>
              <a:ext cx="320262" cy="167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734718" y="3834461"/>
              <a:ext cx="35555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6671887" y="3482371"/>
            <a:ext cx="3313728" cy="369332"/>
            <a:chOff x="6671887" y="3482371"/>
            <a:chExt cx="3313728" cy="369332"/>
          </a:xfrm>
        </p:grpSpPr>
        <p:sp>
          <p:nvSpPr>
            <p:cNvPr id="26" name="文本框 25"/>
            <p:cNvSpPr txBox="1"/>
            <p:nvPr/>
          </p:nvSpPr>
          <p:spPr>
            <a:xfrm>
              <a:off x="6671887" y="3482371"/>
              <a:ext cx="3313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/>
                <a:t>社会发展动力</a:t>
              </a:r>
              <a:r>
                <a:rPr lang="zh-CN" altLang="en-US" dirty="0" smtClean="0"/>
                <a:t>       </a:t>
              </a:r>
              <a:r>
                <a:rPr lang="zh-CN" altLang="en-US" b="1" dirty="0" smtClean="0">
                  <a:solidFill>
                    <a:srgbClr val="B26743"/>
                  </a:solidFill>
                </a:rPr>
                <a:t>坚持改革开放</a:t>
              </a:r>
              <a:endParaRPr lang="zh-CN" altLang="en-US" b="1" dirty="0">
                <a:solidFill>
                  <a:srgbClr val="B26743"/>
                </a:solidFill>
              </a:endParaRPr>
            </a:p>
          </p:txBody>
        </p:sp>
        <p:sp>
          <p:nvSpPr>
            <p:cNvPr id="28" name="右箭头 27"/>
            <p:cNvSpPr/>
            <p:nvPr/>
          </p:nvSpPr>
          <p:spPr>
            <a:xfrm>
              <a:off x="8200959" y="3667037"/>
              <a:ext cx="216493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50840" y="3712756"/>
            <a:ext cx="3774208" cy="142588"/>
            <a:chOff x="950840" y="3712756"/>
            <a:chExt cx="3774208" cy="142588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4475955" y="3712756"/>
              <a:ext cx="249093" cy="142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950840" y="3851703"/>
              <a:ext cx="355550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897594" y="3505230"/>
            <a:ext cx="3313728" cy="369332"/>
            <a:chOff x="897594" y="3505230"/>
            <a:chExt cx="3313728" cy="369332"/>
          </a:xfrm>
        </p:grpSpPr>
        <p:sp>
          <p:nvSpPr>
            <p:cNvPr id="32" name="文本框 31"/>
            <p:cNvSpPr txBox="1"/>
            <p:nvPr/>
          </p:nvSpPr>
          <p:spPr>
            <a:xfrm>
              <a:off x="897594" y="3505230"/>
              <a:ext cx="3313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B26743"/>
                  </a:solidFill>
                </a:rPr>
                <a:t>坚持四项基本原则       </a:t>
              </a:r>
              <a:r>
                <a:rPr lang="zh-CN" altLang="en-US" b="1" dirty="0" smtClean="0"/>
                <a:t>立国之本</a:t>
              </a:r>
              <a:endParaRPr lang="zh-CN" altLang="en-US" b="1" dirty="0"/>
            </a:p>
          </p:txBody>
        </p:sp>
        <p:sp>
          <p:nvSpPr>
            <p:cNvPr id="35" name="右箭头 34"/>
            <p:cNvSpPr/>
            <p:nvPr/>
          </p:nvSpPr>
          <p:spPr>
            <a:xfrm rot="10800000">
              <a:off x="2862781" y="3689896"/>
              <a:ext cx="247582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62515" y="5486400"/>
            <a:ext cx="3258515" cy="206063"/>
            <a:chOff x="6162515" y="5486400"/>
            <a:chExt cx="3258515" cy="206063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6162515" y="5486400"/>
              <a:ext cx="349459" cy="2060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511974" y="5486400"/>
              <a:ext cx="290905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574587" y="5117068"/>
            <a:ext cx="2980303" cy="369332"/>
            <a:chOff x="6574587" y="5117068"/>
            <a:chExt cx="2980303" cy="369332"/>
          </a:xfrm>
        </p:grpSpPr>
        <p:sp>
          <p:nvSpPr>
            <p:cNvPr id="44" name="文本框 43"/>
            <p:cNvSpPr txBox="1"/>
            <p:nvPr/>
          </p:nvSpPr>
          <p:spPr>
            <a:xfrm>
              <a:off x="6574587" y="5117068"/>
              <a:ext cx="29803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/>
                <a:t>立足点</a:t>
              </a:r>
              <a:r>
                <a:rPr lang="zh-CN" altLang="en-US" dirty="0" smtClean="0"/>
                <a:t>     </a:t>
              </a:r>
              <a:r>
                <a:rPr lang="zh-CN" altLang="en-US" b="1" dirty="0" smtClean="0">
                  <a:solidFill>
                    <a:srgbClr val="B26743"/>
                  </a:solidFill>
                </a:rPr>
                <a:t>自力更生艰苦奋斗</a:t>
              </a:r>
              <a:endParaRPr lang="zh-CN" altLang="en-US" b="1" dirty="0">
                <a:solidFill>
                  <a:srgbClr val="B26743"/>
                </a:solidFill>
              </a:endParaRPr>
            </a:p>
          </p:txBody>
        </p:sp>
        <p:sp>
          <p:nvSpPr>
            <p:cNvPr id="45" name="右箭头 44"/>
            <p:cNvSpPr/>
            <p:nvPr/>
          </p:nvSpPr>
          <p:spPr>
            <a:xfrm>
              <a:off x="7353174" y="5309612"/>
              <a:ext cx="216493" cy="45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826479" y="590855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关系</a:t>
            </a:r>
            <a:r>
              <a:rPr lang="zh-CN" altLang="en-US" sz="28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</a:p>
        </p:txBody>
      </p:sp>
    </p:spTree>
    <p:extLst>
      <p:ext uri="{BB962C8B-B14F-4D97-AF65-F5344CB8AC3E}">
        <p14:creationId xmlns:p14="http://schemas.microsoft.com/office/powerpoint/2010/main" val="331383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513" y="1837834"/>
            <a:ext cx="2420908" cy="362761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076324" y="3651641"/>
            <a:ext cx="1373219" cy="1343545"/>
            <a:chOff x="6449812" y="3329669"/>
            <a:chExt cx="1373219" cy="1343545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6449812" y="4049486"/>
              <a:ext cx="1373219" cy="623728"/>
            </a:xfrm>
            <a:prstGeom prst="line">
              <a:avLst/>
            </a:prstGeom>
            <a:ln w="88900">
              <a:solidFill>
                <a:schemeClr val="tx2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857999" y="3329669"/>
              <a:ext cx="837063" cy="116206"/>
            </a:xfrm>
            <a:prstGeom prst="line">
              <a:avLst/>
            </a:prstGeom>
            <a:ln w="88900">
              <a:solidFill>
                <a:schemeClr val="tx2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 rot="1728917">
            <a:off x="1495205" y="4109529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2B2B29"/>
                </a:solidFill>
              </a:rPr>
              <a:t>改革开放</a:t>
            </a:r>
            <a:endParaRPr lang="zh-CN" altLang="en-US" sz="4400" b="1" dirty="0">
              <a:solidFill>
                <a:srgbClr val="2B2B29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8614478">
            <a:off x="2235948" y="3401994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21033832">
            <a:off x="5581540" y="2445978"/>
            <a:ext cx="113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B2B29"/>
                </a:solidFill>
              </a:rPr>
              <a:t>改革开放</a:t>
            </a:r>
            <a:endParaRPr lang="zh-CN" altLang="en-US" b="1" dirty="0">
              <a:solidFill>
                <a:srgbClr val="2B2B2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 rot="21033832">
            <a:off x="6762584" y="1431620"/>
            <a:ext cx="1012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2B2B29"/>
                </a:solidFill>
              </a:rPr>
              <a:t>改革开放</a:t>
            </a:r>
            <a:endParaRPr lang="zh-CN" altLang="en-US" sz="1600" b="1" dirty="0">
              <a:solidFill>
                <a:srgbClr val="2B2B2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 rot="21202875">
            <a:off x="4254240" y="1635945"/>
            <a:ext cx="167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2B2B29"/>
                </a:solidFill>
              </a:rPr>
              <a:t>改革开放</a:t>
            </a:r>
            <a:endParaRPr lang="zh-CN" altLang="en-US" b="1" dirty="0">
              <a:solidFill>
                <a:srgbClr val="2B2B2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 rot="21182735">
            <a:off x="4565128" y="4376776"/>
            <a:ext cx="2038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 rot="19682560">
            <a:off x="610538" y="854204"/>
            <a:ext cx="2677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2B2B29"/>
                </a:solidFill>
              </a:rPr>
              <a:t>改革开放</a:t>
            </a:r>
            <a:endParaRPr lang="zh-CN" altLang="en-US" sz="4400" b="1" dirty="0">
              <a:solidFill>
                <a:srgbClr val="2B2B29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 rot="20697522">
            <a:off x="2522335" y="1205836"/>
            <a:ext cx="1884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2B2B29"/>
                </a:solidFill>
              </a:rPr>
              <a:t>改革开放</a:t>
            </a:r>
            <a:endParaRPr lang="zh-CN" altLang="en-US" sz="2800" b="1" dirty="0">
              <a:solidFill>
                <a:srgbClr val="2B2B29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20209185">
            <a:off x="8118905" y="728539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 rot="1717522">
            <a:off x="3198496" y="1845949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 rot="19682560">
            <a:off x="5332843" y="2943477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 rot="19682560">
            <a:off x="4414784" y="1802046"/>
            <a:ext cx="24812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2B2B29"/>
                </a:solidFill>
              </a:rPr>
              <a:t>改革开放</a:t>
            </a:r>
            <a:endParaRPr lang="zh-CN" altLang="en-US" sz="4400" b="1" dirty="0">
              <a:solidFill>
                <a:srgbClr val="2B2B29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 rot="20612024">
            <a:off x="6190401" y="590738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 rot="21009549">
            <a:off x="864920" y="3068716"/>
            <a:ext cx="1997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 rot="20728465">
            <a:off x="3005094" y="536312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 rot="19682560">
            <a:off x="2231499" y="1683897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 rot="1601821">
            <a:off x="3583221" y="3082559"/>
            <a:ext cx="19066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 rot="714541">
            <a:off x="3375320" y="3829489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042075" y="2244353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 rot="1465434">
            <a:off x="9250150" y="1357201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 rot="19682560">
            <a:off x="6606899" y="1790042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 rot="176597">
            <a:off x="4261536" y="797127"/>
            <a:ext cx="1845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 rot="19682560">
            <a:off x="9618913" y="4338178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 rot="21117363">
            <a:off x="9790328" y="3489635"/>
            <a:ext cx="1884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B2B29"/>
                </a:solidFill>
              </a:rPr>
              <a:t>改革开放</a:t>
            </a:r>
            <a:endParaRPr lang="zh-CN" altLang="en-US" sz="2400" b="1" dirty="0">
              <a:solidFill>
                <a:srgbClr val="2B2B29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 rot="19682560">
            <a:off x="3288001" y="4379925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 rot="875122">
            <a:off x="4216126" y="1535487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 rot="1728663">
            <a:off x="10061551" y="2959597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 rot="19682560">
            <a:off x="2402958" y="2503420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rot="19682560">
            <a:off x="3998945" y="3274800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 rot="1729613">
            <a:off x="5518441" y="2357492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 rot="17325643">
            <a:off x="1202830" y="1660831"/>
            <a:ext cx="1884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2B2B29"/>
                </a:solidFill>
              </a:rPr>
              <a:t>改革开放</a:t>
            </a:r>
            <a:endParaRPr lang="zh-CN" altLang="en-US" sz="2400" b="1" dirty="0">
              <a:solidFill>
                <a:srgbClr val="2B2B29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 rot="2318106">
            <a:off x="6456998" y="979875"/>
            <a:ext cx="188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2B2B29"/>
                </a:solidFill>
              </a:rPr>
              <a:t>改革开放</a:t>
            </a:r>
            <a:endParaRPr lang="zh-CN" altLang="en-US" sz="3200" b="1" dirty="0">
              <a:solidFill>
                <a:srgbClr val="2B2B29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318266" y="932505"/>
            <a:ext cx="2443065" cy="2002266"/>
          </a:xfrm>
          <a:prstGeom prst="wedgeEllipseCallout">
            <a:avLst>
              <a:gd name="adj1" fmla="val 76164"/>
              <a:gd name="adj2" fmla="val 58641"/>
            </a:avLst>
          </a:prstGeom>
          <a:solidFill>
            <a:schemeClr val="bg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3877238" y="1200962"/>
            <a:ext cx="1847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CD1F06"/>
                </a:solidFill>
                <a:latin typeface="Adobe 繁黑體 Std B" pitchFamily="34" charset="-128"/>
                <a:ea typeface="Adobe 繁黑體 Std B" pitchFamily="34" charset="-128"/>
              </a:rPr>
              <a:t>是条</a:t>
            </a:r>
            <a:endParaRPr lang="en-US" altLang="zh-CN" sz="4400" b="1" dirty="0" smtClean="0">
              <a:solidFill>
                <a:srgbClr val="CD1F06"/>
              </a:solidFill>
              <a:latin typeface="Adobe 繁黑體 Std B" pitchFamily="34" charset="-128"/>
              <a:ea typeface="Adobe 繁黑體 Std B" pitchFamily="34" charset="-128"/>
            </a:endParaRPr>
          </a:p>
          <a:p>
            <a:r>
              <a:rPr lang="zh-CN" altLang="en-US" sz="4400" b="1" dirty="0" smtClean="0">
                <a:solidFill>
                  <a:srgbClr val="CD1F06"/>
                </a:solidFill>
                <a:latin typeface="Adobe 繁黑體 Std B" pitchFamily="34" charset="-128"/>
                <a:ea typeface="Adobe 繁黑體 Std B" pitchFamily="34" charset="-128"/>
              </a:rPr>
              <a:t>好路</a:t>
            </a:r>
            <a:endParaRPr lang="en-US" altLang="zh-CN" sz="4400" b="1" dirty="0" smtClean="0">
              <a:solidFill>
                <a:srgbClr val="CD1F06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3163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2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7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7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1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4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7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7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7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1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9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71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3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76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77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78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79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81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2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83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84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86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7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88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89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91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1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9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3"/>
          <p:cNvSpPr>
            <a:spLocks noChangeShapeType="1"/>
          </p:cNvSpPr>
          <p:nvPr/>
        </p:nvSpPr>
        <p:spPr bwMode="auto">
          <a:xfrm rot="10800000">
            <a:off x="1057990" y="5177127"/>
            <a:ext cx="238125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 rot="10800000">
            <a:off x="1066933" y="4949020"/>
            <a:ext cx="3557587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rot="10800000">
            <a:off x="1043680" y="4104948"/>
            <a:ext cx="4805362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rot="10800000">
            <a:off x="1066933" y="3272775"/>
            <a:ext cx="5994400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050054" y="5685127"/>
            <a:ext cx="6278026" cy="0"/>
          </a:xfrm>
          <a:prstGeom prst="line">
            <a:avLst/>
          </a:prstGeom>
          <a:noFill/>
          <a:ln w="57150">
            <a:solidFill>
              <a:srgbClr val="DB291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 rot="16200000">
            <a:off x="-604122" y="4032540"/>
            <a:ext cx="3308350" cy="0"/>
          </a:xfrm>
          <a:prstGeom prst="line">
            <a:avLst/>
          </a:prstGeom>
          <a:noFill/>
          <a:ln w="57150">
            <a:solidFill>
              <a:srgbClr val="DB291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V="1">
            <a:off x="5949871" y="1962566"/>
            <a:ext cx="945771" cy="831597"/>
          </a:xfrm>
          <a:prstGeom prst="line">
            <a:avLst/>
          </a:prstGeom>
          <a:noFill/>
          <a:ln w="76200">
            <a:solidFill>
              <a:srgbClr val="DB2914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 rot="16200000">
            <a:off x="341234" y="4033334"/>
            <a:ext cx="3309937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Line 17"/>
          <p:cNvSpPr>
            <a:spLocks noChangeShapeType="1"/>
          </p:cNvSpPr>
          <p:nvPr/>
        </p:nvSpPr>
        <p:spPr bwMode="auto">
          <a:xfrm rot="16200000">
            <a:off x="1801734" y="4033334"/>
            <a:ext cx="3309937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 rot="16200000">
            <a:off x="2963685" y="3985010"/>
            <a:ext cx="3309937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 rot="16200000">
            <a:off x="4208384" y="4033334"/>
            <a:ext cx="3309937" cy="0"/>
          </a:xfrm>
          <a:prstGeom prst="line">
            <a:avLst/>
          </a:prstGeom>
          <a:noFill/>
          <a:ln w="9525">
            <a:solidFill>
              <a:srgbClr val="DDDDD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Group 20"/>
          <p:cNvGrpSpPr>
            <a:grpSpLocks/>
          </p:cNvGrpSpPr>
          <p:nvPr/>
        </p:nvGrpSpPr>
        <p:grpSpPr bwMode="auto">
          <a:xfrm>
            <a:off x="1723980" y="4925855"/>
            <a:ext cx="479425" cy="466725"/>
            <a:chOff x="0" y="0"/>
            <a:chExt cx="784" cy="765"/>
          </a:xfrm>
        </p:grpSpPr>
        <p:grpSp>
          <p:nvGrpSpPr>
            <p:cNvPr id="24" name="Group 22"/>
            <p:cNvGrpSpPr>
              <a:grpSpLocks/>
            </p:cNvGrpSpPr>
            <p:nvPr/>
          </p:nvGrpSpPr>
          <p:grpSpPr bwMode="auto">
            <a:xfrm>
              <a:off x="0" y="0"/>
              <a:ext cx="784" cy="765"/>
              <a:chOff x="0" y="0"/>
              <a:chExt cx="1042" cy="1019"/>
            </a:xfrm>
          </p:grpSpPr>
          <p:pic>
            <p:nvPicPr>
              <p:cNvPr id="26" name="Picture 23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rgbClr val="DFD2A0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25" name="WordArt 26"/>
            <p:cNvSpPr>
              <a:spLocks noChangeArrowheads="1" noChangeShapeType="1"/>
            </p:cNvSpPr>
            <p:nvPr/>
          </p:nvSpPr>
          <p:spPr bwMode="auto">
            <a:xfrm>
              <a:off x="288" y="227"/>
              <a:ext cx="157" cy="2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1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36" name="Group 41"/>
          <p:cNvGrpSpPr>
            <a:grpSpLocks/>
          </p:cNvGrpSpPr>
          <p:nvPr/>
        </p:nvGrpSpPr>
        <p:grpSpPr bwMode="auto">
          <a:xfrm>
            <a:off x="5600621" y="2703349"/>
            <a:ext cx="479425" cy="466725"/>
            <a:chOff x="0" y="0"/>
            <a:chExt cx="302" cy="294"/>
          </a:xfrm>
        </p:grpSpPr>
        <p:grpSp>
          <p:nvGrpSpPr>
            <p:cNvPr id="37" name="Group 43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39" name="Picture 44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Oval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rgbClr val="DFD2A0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38" name="WordArt 47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4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41" name="Text Box 53"/>
          <p:cNvSpPr txBox="1">
            <a:spLocks noChangeArrowheads="1"/>
          </p:cNvSpPr>
          <p:nvPr/>
        </p:nvSpPr>
        <p:spPr bwMode="auto">
          <a:xfrm>
            <a:off x="1621552" y="5699415"/>
            <a:ext cx="749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u="none" strike="noStrike" kern="0" cap="none" spc="0" normalizeH="0" baseline="0" noProof="0" dirty="0" smtClean="0">
                <a:ln>
                  <a:noFill/>
                </a:ln>
                <a:solidFill>
                  <a:srgbClr val="2B2B29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1950</a:t>
            </a:r>
          </a:p>
        </p:txBody>
      </p:sp>
      <p:sp>
        <p:nvSpPr>
          <p:cNvPr id="42" name="Text Box 54"/>
          <p:cNvSpPr txBox="1">
            <a:spLocks noChangeArrowheads="1"/>
          </p:cNvSpPr>
          <p:nvPr/>
        </p:nvSpPr>
        <p:spPr bwMode="auto">
          <a:xfrm>
            <a:off x="3077290" y="5699415"/>
            <a:ext cx="749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u="none" strike="noStrike" kern="0" cap="none" spc="0" normalizeH="0" baseline="0" noProof="0" dirty="0" smtClean="0">
                <a:ln>
                  <a:noFill/>
                </a:ln>
                <a:solidFill>
                  <a:srgbClr val="2B2B29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1978</a:t>
            </a:r>
          </a:p>
        </p:txBody>
      </p:sp>
      <p:sp>
        <p:nvSpPr>
          <p:cNvPr id="43" name="Text Box 55"/>
          <p:cNvSpPr txBox="1">
            <a:spLocks noChangeArrowheads="1"/>
          </p:cNvSpPr>
          <p:nvPr/>
        </p:nvSpPr>
        <p:spPr bwMode="auto">
          <a:xfrm>
            <a:off x="4267915" y="5699415"/>
            <a:ext cx="749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rgbClr val="2B2B29"/>
                </a:solidFill>
                <a:latin typeface="Impact" pitchFamily="34" charset="0"/>
                <a:ea typeface="微软雅黑" pitchFamily="34" charset="-122"/>
              </a:rPr>
              <a:t>1998</a:t>
            </a:r>
            <a:endParaRPr kumimoji="0" lang="en-US" altLang="zh-CN" sz="1800" u="none" strike="noStrike" kern="0" cap="none" spc="0" normalizeH="0" baseline="0" noProof="0" dirty="0" smtClean="0">
              <a:ln>
                <a:noFill/>
              </a:ln>
              <a:solidFill>
                <a:srgbClr val="2B2B29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4" name="Text Box 56"/>
          <p:cNvSpPr txBox="1">
            <a:spLocks noChangeArrowheads="1"/>
          </p:cNvSpPr>
          <p:nvPr/>
        </p:nvSpPr>
        <p:spPr bwMode="auto">
          <a:xfrm>
            <a:off x="5482353" y="5699415"/>
            <a:ext cx="749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rgbClr val="2B2B29"/>
                </a:solidFill>
                <a:latin typeface="Impact" pitchFamily="34" charset="0"/>
                <a:ea typeface="微软雅黑" pitchFamily="34" charset="-122"/>
              </a:rPr>
              <a:t>2003</a:t>
            </a:r>
            <a:endParaRPr kumimoji="0" lang="en-US" altLang="zh-CN" sz="1800" u="none" strike="noStrike" kern="0" cap="none" spc="0" normalizeH="0" baseline="0" noProof="0" dirty="0" smtClean="0">
              <a:ln>
                <a:noFill/>
              </a:ln>
              <a:solidFill>
                <a:srgbClr val="2B2B29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cxnSp>
        <p:nvCxnSpPr>
          <p:cNvPr id="3" name="直接连接符 2"/>
          <p:cNvCxnSpPr>
            <a:endCxn id="27" idx="2"/>
          </p:cNvCxnSpPr>
          <p:nvPr/>
        </p:nvCxnSpPr>
        <p:spPr>
          <a:xfrm flipV="1">
            <a:off x="1071587" y="5159218"/>
            <a:ext cx="652393" cy="46021"/>
          </a:xfrm>
          <a:prstGeom prst="line">
            <a:avLst/>
          </a:prstGeom>
          <a:ln w="76200">
            <a:solidFill>
              <a:srgbClr val="DB29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26" idx="3"/>
            <a:endCxn id="64" idx="2"/>
          </p:cNvCxnSpPr>
          <p:nvPr/>
        </p:nvCxnSpPr>
        <p:spPr>
          <a:xfrm flipV="1">
            <a:off x="2203405" y="5049998"/>
            <a:ext cx="873885" cy="108533"/>
          </a:xfrm>
          <a:prstGeom prst="line">
            <a:avLst/>
          </a:prstGeom>
          <a:ln w="76200">
            <a:solidFill>
              <a:srgbClr val="DB29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32" idx="7"/>
            <a:endCxn id="70" idx="3"/>
          </p:cNvCxnSpPr>
          <p:nvPr/>
        </p:nvCxnSpPr>
        <p:spPr>
          <a:xfrm flipV="1">
            <a:off x="3614725" y="4197552"/>
            <a:ext cx="925300" cy="691024"/>
          </a:xfrm>
          <a:prstGeom prst="line">
            <a:avLst/>
          </a:prstGeom>
          <a:ln w="76200">
            <a:solidFill>
              <a:srgbClr val="DB29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stCxn id="70" idx="7"/>
            <a:endCxn id="40" idx="3"/>
          </p:cNvCxnSpPr>
          <p:nvPr/>
        </p:nvCxnSpPr>
        <p:spPr>
          <a:xfrm flipV="1">
            <a:off x="4876753" y="3101724"/>
            <a:ext cx="793606" cy="765803"/>
          </a:xfrm>
          <a:prstGeom prst="line">
            <a:avLst/>
          </a:prstGeom>
          <a:ln w="76200">
            <a:solidFill>
              <a:srgbClr val="DB29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34"/>
          <p:cNvGrpSpPr>
            <a:grpSpLocks/>
          </p:cNvGrpSpPr>
          <p:nvPr/>
        </p:nvGrpSpPr>
        <p:grpSpPr bwMode="auto">
          <a:xfrm>
            <a:off x="3077290" y="4753135"/>
            <a:ext cx="605563" cy="593725"/>
            <a:chOff x="0" y="0"/>
            <a:chExt cx="300" cy="294"/>
          </a:xfrm>
        </p:grpSpPr>
        <p:sp>
          <p:nvSpPr>
            <p:cNvPr id="64" name="Oval 38"/>
            <p:cNvSpPr>
              <a:spLocks noChangeArrowheads="1"/>
            </p:cNvSpPr>
            <p:nvPr/>
          </p:nvSpPr>
          <p:spPr bwMode="auto">
            <a:xfrm>
              <a:off x="0" y="0"/>
              <a:ext cx="300" cy="294"/>
            </a:xfrm>
            <a:prstGeom prst="ellipse">
              <a:avLst/>
            </a:prstGeom>
            <a:solidFill>
              <a:srgbClr val="DB2914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WordArt 40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2</a:t>
              </a:r>
              <a:endParaRPr kumimoji="0" lang="zh-CN" altLang="en-US" sz="24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66" name="Group 27"/>
          <p:cNvGrpSpPr>
            <a:grpSpLocks/>
          </p:cNvGrpSpPr>
          <p:nvPr/>
        </p:nvGrpSpPr>
        <p:grpSpPr bwMode="auto">
          <a:xfrm>
            <a:off x="4470287" y="3799177"/>
            <a:ext cx="479425" cy="466725"/>
            <a:chOff x="0" y="0"/>
            <a:chExt cx="302" cy="294"/>
          </a:xfrm>
        </p:grpSpPr>
        <p:grpSp>
          <p:nvGrpSpPr>
            <p:cNvPr id="67" name="Group 29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69" name="Picture 30" descr="circuler_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0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rgbClr val="DFD2A0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68" name="WordArt 33"/>
            <p:cNvSpPr>
              <a:spLocks noChangeArrowheads="1" noChangeShapeType="1"/>
            </p:cNvSpPr>
            <p:nvPr/>
          </p:nvSpPr>
          <p:spPr bwMode="auto">
            <a:xfrm>
              <a:off x="106" y="101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77" name="Text Box 53"/>
          <p:cNvSpPr txBox="1">
            <a:spLocks noChangeArrowheads="1"/>
          </p:cNvSpPr>
          <p:nvPr/>
        </p:nvSpPr>
        <p:spPr bwMode="auto">
          <a:xfrm>
            <a:off x="547783" y="4810415"/>
            <a:ext cx="3306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u="none" strike="noStrike" kern="0" cap="none" spc="0" normalizeH="0" baseline="0" noProof="0" dirty="0" smtClean="0">
                <a:ln>
                  <a:noFill/>
                </a:ln>
                <a:solidFill>
                  <a:srgbClr val="2B2B29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5</a:t>
            </a:r>
          </a:p>
        </p:txBody>
      </p:sp>
      <p:sp>
        <p:nvSpPr>
          <p:cNvPr id="78" name="Text Box 53"/>
          <p:cNvSpPr txBox="1">
            <a:spLocks noChangeArrowheads="1"/>
          </p:cNvSpPr>
          <p:nvPr/>
        </p:nvSpPr>
        <p:spPr bwMode="auto">
          <a:xfrm>
            <a:off x="521375" y="3985010"/>
            <a:ext cx="4482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rgbClr val="2B2B29"/>
                </a:solidFill>
                <a:latin typeface="Impact" pitchFamily="34" charset="0"/>
                <a:ea typeface="微软雅黑" pitchFamily="34" charset="-122"/>
              </a:rPr>
              <a:t>10</a:t>
            </a:r>
            <a:endParaRPr kumimoji="0" lang="en-US" altLang="zh-CN" sz="1800" u="none" strike="noStrike" kern="0" cap="none" spc="0" normalizeH="0" baseline="0" noProof="0" dirty="0" smtClean="0">
              <a:ln>
                <a:noFill/>
              </a:ln>
              <a:solidFill>
                <a:srgbClr val="2B2B29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79" name="Text Box 53"/>
          <p:cNvSpPr txBox="1">
            <a:spLocks noChangeArrowheads="1"/>
          </p:cNvSpPr>
          <p:nvPr/>
        </p:nvSpPr>
        <p:spPr bwMode="auto">
          <a:xfrm>
            <a:off x="521375" y="3089419"/>
            <a:ext cx="39374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u="none" strike="noStrike" kern="0" cap="none" spc="0" normalizeH="0" baseline="0" noProof="0" dirty="0" smtClean="0">
                <a:ln>
                  <a:noFill/>
                </a:ln>
                <a:solidFill>
                  <a:srgbClr val="2B2B29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15</a:t>
            </a:r>
          </a:p>
        </p:txBody>
      </p:sp>
      <p:sp>
        <p:nvSpPr>
          <p:cNvPr id="80" name="Text Box 53"/>
          <p:cNvSpPr txBox="1">
            <a:spLocks noChangeArrowheads="1"/>
          </p:cNvSpPr>
          <p:nvPr/>
        </p:nvSpPr>
        <p:spPr bwMode="auto">
          <a:xfrm>
            <a:off x="570789" y="1941104"/>
            <a:ext cx="3306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u="none" strike="noStrike" kern="0" cap="none" spc="0" normalizeH="0" baseline="0" noProof="0" dirty="0" smtClean="0">
                <a:ln>
                  <a:noFill/>
                </a:ln>
                <a:solidFill>
                  <a:srgbClr val="2B2B29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%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26479" y="590855"/>
            <a:ext cx="4314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中国占世界</a:t>
            </a:r>
            <a:r>
              <a:rPr lang="en-US" altLang="zh-CN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GDP</a:t>
            </a:r>
            <a:r>
              <a:rPr lang="zh-CN" altLang="en-US" sz="28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份额的变化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 flipV="1">
            <a:off x="1597686" y="4457376"/>
            <a:ext cx="1652508" cy="253363"/>
            <a:chOff x="3811761" y="5949280"/>
            <a:chExt cx="1783358" cy="288032"/>
          </a:xfrm>
        </p:grpSpPr>
        <p:cxnSp>
          <p:nvCxnSpPr>
            <p:cNvPr id="83" name="直接连接符 82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>
              <a:solidFill>
                <a:srgbClr val="2B2B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3811761" y="6236322"/>
              <a:ext cx="1351311" cy="990"/>
            </a:xfrm>
            <a:prstGeom prst="line">
              <a:avLst/>
            </a:prstGeom>
            <a:ln>
              <a:solidFill>
                <a:srgbClr val="2B2B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Text Box 53"/>
          <p:cNvSpPr txBox="1">
            <a:spLocks noChangeArrowheads="1"/>
          </p:cNvSpPr>
          <p:nvPr/>
        </p:nvSpPr>
        <p:spPr bwMode="auto">
          <a:xfrm>
            <a:off x="1684813" y="4084709"/>
            <a:ext cx="11779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noProof="0" dirty="0" smtClean="0">
                <a:solidFill>
                  <a:srgbClr val="2B2B29"/>
                </a:solidFill>
                <a:latin typeface="Impact" pitchFamily="34" charset="0"/>
                <a:ea typeface="微软雅黑" pitchFamily="34" charset="-122"/>
              </a:rPr>
              <a:t>改革开放</a:t>
            </a:r>
            <a:endParaRPr kumimoji="0" lang="en-US" altLang="zh-CN" sz="1800" u="none" strike="noStrike" kern="0" cap="none" spc="0" normalizeH="0" baseline="0" noProof="0" dirty="0" smtClean="0">
              <a:ln>
                <a:noFill/>
              </a:ln>
              <a:solidFill>
                <a:srgbClr val="2B2B29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pic>
        <p:nvPicPr>
          <p:cNvPr id="89" name="Picture 2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828" y="387579"/>
            <a:ext cx="3894508" cy="192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" name="文本框 87"/>
          <p:cNvSpPr txBox="1"/>
          <p:nvPr/>
        </p:nvSpPr>
        <p:spPr>
          <a:xfrm>
            <a:off x="8344506" y="2212122"/>
            <a:ext cx="332655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         21</a:t>
            </a:r>
            <a:r>
              <a:rPr lang="zh-CN" altLang="en-US" sz="2400" dirty="0"/>
              <a:t>世纪初，社会主</a:t>
            </a:r>
          </a:p>
          <a:p>
            <a:r>
              <a:rPr lang="zh-CN" altLang="en-US" sz="2400" dirty="0"/>
              <a:t>义市场经济体制初步建</a:t>
            </a:r>
          </a:p>
          <a:p>
            <a:r>
              <a:rPr lang="zh-CN" altLang="en-US" sz="2400" dirty="0"/>
              <a:t>立，以公有制为主体、</a:t>
            </a:r>
          </a:p>
          <a:p>
            <a:r>
              <a:rPr lang="zh-CN" altLang="en-US" sz="2400" dirty="0"/>
              <a:t>多种所有制经济成分共</a:t>
            </a:r>
          </a:p>
          <a:p>
            <a:r>
              <a:rPr lang="zh-CN" altLang="en-US" sz="2400" dirty="0"/>
              <a:t>同发展的格局基本形</a:t>
            </a:r>
          </a:p>
          <a:p>
            <a:r>
              <a:rPr lang="zh-CN" altLang="en-US" sz="2400" dirty="0"/>
              <a:t>成。国民经济保持良好</a:t>
            </a:r>
          </a:p>
          <a:p>
            <a:r>
              <a:rPr lang="zh-CN" altLang="en-US" sz="2400" dirty="0"/>
              <a:t>发展势头，国内生产总</a:t>
            </a:r>
          </a:p>
          <a:p>
            <a:r>
              <a:rPr lang="zh-CN" altLang="en-US" sz="2400" dirty="0"/>
              <a:t>值平均每年增长</a:t>
            </a:r>
            <a:r>
              <a:rPr lang="en-US" altLang="zh-CN" sz="2400" dirty="0"/>
              <a:t>7.7%</a:t>
            </a:r>
            <a:r>
              <a:rPr lang="zh-CN" altLang="en-US" sz="2400" dirty="0"/>
              <a:t>。</a:t>
            </a:r>
          </a:p>
          <a:p>
            <a:r>
              <a:rPr lang="en-US" altLang="zh-CN" sz="2400" dirty="0"/>
              <a:t>2002</a:t>
            </a:r>
            <a:r>
              <a:rPr lang="zh-CN" altLang="en-US" sz="2400" dirty="0"/>
              <a:t>年，全国财政收入</a:t>
            </a:r>
          </a:p>
          <a:p>
            <a:r>
              <a:rPr lang="zh-CN" altLang="en-US" sz="2400" dirty="0"/>
              <a:t>达到</a:t>
            </a:r>
            <a:r>
              <a:rPr lang="en-US" altLang="zh-CN" sz="2400" dirty="0"/>
              <a:t>18914</a:t>
            </a:r>
            <a:r>
              <a:rPr lang="zh-CN" altLang="en-US" sz="2400" dirty="0"/>
              <a:t>亿元。</a:t>
            </a:r>
          </a:p>
        </p:txBody>
      </p:sp>
    </p:spTree>
    <p:extLst>
      <p:ext uri="{BB962C8B-B14F-4D97-AF65-F5344CB8AC3E}">
        <p14:creationId xmlns:p14="http://schemas.microsoft.com/office/powerpoint/2010/main" val="40198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86" grpId="0"/>
    </p:bldLst>
  </p:timing>
</p:sld>
</file>

<file path=ppt/theme/theme1.xml><?xml version="1.0" encoding="utf-8"?>
<a:theme xmlns:a="http://schemas.openxmlformats.org/drawingml/2006/main" name="Red Line Business 16x9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F180B1C-2212-497F-A259-C959ADD04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带红线的业务演示文稿(宽屏)</Template>
  <TotalTime>0</TotalTime>
  <Words>775</Words>
  <Application>Microsoft Office PowerPoint</Application>
  <PresentationFormat>宽屏</PresentationFormat>
  <Paragraphs>136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Adobe 繁黑體 Std B</vt:lpstr>
      <vt:lpstr>Adobe 黑体 Std R</vt:lpstr>
      <vt:lpstr>HY중고딕</vt:lpstr>
      <vt:lpstr>Microsoft YaHei UI</vt:lpstr>
      <vt:lpstr>黑体</vt:lpstr>
      <vt:lpstr>微软雅黑</vt:lpstr>
      <vt:lpstr>文鼎霹靂體</vt:lpstr>
      <vt:lpstr>幼圆</vt:lpstr>
      <vt:lpstr>Arial</vt:lpstr>
      <vt:lpstr>Cambria</vt:lpstr>
      <vt:lpstr>Impact</vt:lpstr>
      <vt:lpstr>Red Line Business 16x9</vt:lpstr>
      <vt:lpstr>毛泽东思想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2013-11-16T04:57:34Z</dcterms:created>
  <dcterms:modified xsi:type="dcterms:W3CDTF">2018-05-27T05:45:44Z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